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53" r:id="rId2"/>
    <p:sldId id="295" r:id="rId3"/>
    <p:sldId id="296" r:id="rId4"/>
    <p:sldId id="297" r:id="rId5"/>
    <p:sldId id="356" r:id="rId6"/>
    <p:sldId id="298" r:id="rId7"/>
    <p:sldId id="299" r:id="rId8"/>
    <p:sldId id="291" r:id="rId9"/>
    <p:sldId id="354" r:id="rId10"/>
    <p:sldId id="294" r:id="rId11"/>
    <p:sldId id="319" r:id="rId12"/>
    <p:sldId id="318" r:id="rId13"/>
    <p:sldId id="283" r:id="rId14"/>
    <p:sldId id="304" r:id="rId15"/>
    <p:sldId id="317" r:id="rId16"/>
    <p:sldId id="278" r:id="rId17"/>
    <p:sldId id="316" r:id="rId18"/>
    <p:sldId id="357" r:id="rId19"/>
    <p:sldId id="333" r:id="rId20"/>
    <p:sldId id="335" r:id="rId21"/>
    <p:sldId id="355" r:id="rId22"/>
    <p:sldId id="338" r:id="rId23"/>
    <p:sldId id="331" r:id="rId24"/>
    <p:sldId id="339" r:id="rId25"/>
    <p:sldId id="332" r:id="rId26"/>
    <p:sldId id="302" r:id="rId27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heila Mohades" initials="S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867" autoAdjust="0"/>
    <p:restoredTop sz="92230" autoAdjust="0"/>
  </p:normalViewPr>
  <p:slideViewPr>
    <p:cSldViewPr>
      <p:cViewPr varScale="1">
        <p:scale>
          <a:sx n="113" d="100"/>
          <a:sy n="113" d="100"/>
        </p:scale>
        <p:origin x="-18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5F562029-AB0D-4FF4-9361-0212D8D5195F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ADF49A1-86E0-4DDD-9461-1383C9136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4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16F3F4-BC16-4371-B930-3B5A5094D34E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6147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2" tIns="46636" rIns="93272" bIns="4663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31AA6A-E135-4FCF-A3A8-F6DE92188AD1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7388"/>
            <a:ext cx="4675188" cy="3506787"/>
          </a:xfrm>
          <a:ln/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0" y="4423546"/>
            <a:ext cx="5186945" cy="4195745"/>
          </a:xfrm>
          <a:noFill/>
        </p:spPr>
        <p:txBody>
          <a:bodyPr lIns="88233" tIns="44117" rIns="88233" bIns="441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v2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Humidity: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Slightly</a:t>
            </a:r>
            <a:r>
              <a:rPr lang="en-US" baseline="0" dirty="0" smtClean="0"/>
              <a:t> higher O and O3 gas in flat rim but lower density in liquid. It can be due to higher residence time of RONS high rim 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</a:t>
            </a:r>
            <a:r>
              <a:rPr lang="en-US" dirty="0" err="1" smtClean="0"/>
              <a:t>volave</a:t>
            </a:r>
            <a:r>
              <a:rPr lang="en-US" dirty="0" smtClean="0"/>
              <a:t> OH and OHL</a:t>
            </a:r>
            <a:r>
              <a:rPr lang="en-US" baseline="0" dirty="0" smtClean="0"/>
              <a:t> for the base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Creat</a:t>
            </a:r>
            <a:r>
              <a:rPr lang="en-US" dirty="0" smtClean="0"/>
              <a:t> gif for O3 50 </a:t>
            </a:r>
            <a:r>
              <a:rPr lang="en-US" dirty="0" err="1" smtClean="0"/>
              <a:t>ms</a:t>
            </a:r>
            <a:r>
              <a:rPr lang="en-US" dirty="0" smtClean="0"/>
              <a:t> duration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Initially</a:t>
            </a:r>
            <a:r>
              <a:rPr lang="en-US" baseline="0" dirty="0" smtClean="0"/>
              <a:t> higher H2O2 in high-wall plate which can be from higher H2O vapor</a:t>
            </a:r>
          </a:p>
          <a:p>
            <a:r>
              <a:rPr lang="en-US" baseline="0" dirty="0" smtClean="0"/>
              <a:t>@100ms slightly higher H2O2 in gas phase and liquid phase in high-well plate</a:t>
            </a:r>
          </a:p>
          <a:p>
            <a:endParaRPr lang="en-US" baseline="0" dirty="0" smtClean="0"/>
          </a:p>
          <a:p>
            <a:pPr defTabSz="932871">
              <a:defRPr/>
            </a:pPr>
            <a:r>
              <a:rPr lang="en-US" baseline="0" dirty="0" smtClean="0"/>
              <a:t>O3 Initially higher in flush-well </a:t>
            </a:r>
          </a:p>
          <a:p>
            <a:pPr defTabSz="932871">
              <a:defRPr/>
            </a:pPr>
            <a:r>
              <a:rPr lang="en-US" baseline="0" dirty="0" smtClean="0"/>
              <a:t>Eventually higher in </a:t>
            </a:r>
            <a:r>
              <a:rPr lang="en-US" dirty="0" smtClean="0"/>
              <a:t>gas phase and liquid</a:t>
            </a:r>
            <a:r>
              <a:rPr lang="en-US" baseline="0" dirty="0" smtClean="0"/>
              <a:t> @ 100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</a:t>
            </a:r>
            <a:r>
              <a:rPr lang="en-US" dirty="0" smtClean="0"/>
              <a:t>in flush-well</a:t>
            </a:r>
            <a:r>
              <a:rPr lang="en-US" baseline="0" dirty="0" smtClean="0"/>
              <a:t> plate 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r>
              <a:rPr lang="en-US" dirty="0" smtClean="0"/>
              <a:t>Density</a:t>
            </a:r>
            <a:r>
              <a:rPr lang="en-US" baseline="0" dirty="0" smtClean="0"/>
              <a:t> of </a:t>
            </a:r>
            <a:r>
              <a:rPr lang="en-US" dirty="0" smtClean="0"/>
              <a:t>OH in</a:t>
            </a:r>
            <a:r>
              <a:rPr lang="en-US" baseline="0" dirty="0" smtClean="0"/>
              <a:t> both gas and liquid phase is similar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r>
              <a:rPr lang="en-US" dirty="0" smtClean="0"/>
              <a:t>No2 Higher in gas and liquid phase in high well plate</a:t>
            </a:r>
          </a:p>
          <a:p>
            <a:pPr defTabSz="932871">
              <a:defRPr/>
            </a:pPr>
            <a:endParaRPr lang="en-US" dirty="0" smtClean="0"/>
          </a:p>
          <a:p>
            <a:pPr defTabSz="932871">
              <a:defRPr/>
            </a:pPr>
            <a:r>
              <a:rPr lang="en-US" dirty="0" smtClean="0"/>
              <a:t>Slightly higher O2- in high-well</a:t>
            </a:r>
          </a:p>
          <a:p>
            <a:pPr defTabSz="932871">
              <a:defRPr/>
            </a:pPr>
            <a:endParaRPr lang="en-US" dirty="0" smtClean="0"/>
          </a:p>
          <a:p>
            <a:pPr defTabSz="932871">
              <a:defRPr/>
            </a:pPr>
            <a:r>
              <a:rPr lang="en-US" baseline="0" dirty="0" smtClean="0"/>
              <a:t>***********</a:t>
            </a:r>
          </a:p>
          <a:p>
            <a:pPr defTabSz="932871">
              <a:defRPr/>
            </a:pPr>
            <a:r>
              <a:rPr lang="en-US" baseline="0" dirty="0" smtClean="0"/>
              <a:t>240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in high wall and 210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in flush well =&gt; 140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after pulse</a:t>
            </a:r>
          </a:p>
          <a:p>
            <a:pPr defTabSz="932871">
              <a:defRPr/>
            </a:pPr>
            <a:r>
              <a:rPr lang="en-US" baseline="0" dirty="0" smtClean="0"/>
              <a:t>NO2L: 9e9</a:t>
            </a:r>
          </a:p>
          <a:p>
            <a:pPr defTabSz="932871">
              <a:defRPr/>
            </a:pPr>
            <a:r>
              <a:rPr lang="en-US" baseline="0" dirty="0" smtClean="0"/>
              <a:t>1.5e10   high-wall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Slightly higher NO</a:t>
            </a:r>
            <a:r>
              <a:rPr lang="en-US" baseline="0" dirty="0" smtClean="0"/>
              <a:t> in v2 f17</a:t>
            </a:r>
          </a:p>
          <a:p>
            <a:r>
              <a:rPr lang="en-US" baseline="0" dirty="0" smtClean="0"/>
              <a:t>Higher </a:t>
            </a:r>
            <a:r>
              <a:rPr lang="en-US" baseline="0" dirty="0" err="1" smtClean="0"/>
              <a:t>peroxinitrite</a:t>
            </a:r>
            <a:r>
              <a:rPr lang="en-US" baseline="0" dirty="0" smtClean="0"/>
              <a:t> and NO2</a:t>
            </a:r>
          </a:p>
          <a:p>
            <a:endParaRPr lang="en-US" dirty="0" smtClean="0"/>
          </a:p>
          <a:p>
            <a:r>
              <a:rPr lang="en-US" dirty="0" smtClean="0"/>
              <a:t>After glow:</a:t>
            </a:r>
          </a:p>
          <a:p>
            <a:r>
              <a:rPr lang="en-US" dirty="0" smtClean="0"/>
              <a:t>NO2</a:t>
            </a:r>
            <a:r>
              <a:rPr lang="en-US" baseline="0" dirty="0" smtClean="0"/>
              <a:t> slightly higher in gas and liquid in high rim</a:t>
            </a:r>
          </a:p>
          <a:p>
            <a:r>
              <a:rPr lang="en-US" baseline="0" dirty="0" smtClean="0"/>
              <a:t>NO in gas equal in both plate </a:t>
            </a:r>
          </a:p>
          <a:p>
            <a:r>
              <a:rPr lang="en-US" baseline="0" dirty="0" smtClean="0"/>
              <a:t>NOL slightly higher in flat rim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Slightly higher NO</a:t>
            </a:r>
            <a:r>
              <a:rPr lang="en-US" baseline="0" dirty="0" smtClean="0"/>
              <a:t> in v2 f17</a:t>
            </a:r>
          </a:p>
          <a:p>
            <a:r>
              <a:rPr lang="en-US" baseline="0" dirty="0" smtClean="0"/>
              <a:t>Higher </a:t>
            </a:r>
            <a:r>
              <a:rPr lang="en-US" baseline="0" dirty="0" err="1" smtClean="0"/>
              <a:t>peroxinitrite</a:t>
            </a:r>
            <a:r>
              <a:rPr lang="en-US" baseline="0" dirty="0" smtClean="0"/>
              <a:t> and NO2</a:t>
            </a:r>
          </a:p>
          <a:p>
            <a:endParaRPr lang="en-US" dirty="0" smtClean="0"/>
          </a:p>
          <a:p>
            <a:r>
              <a:rPr lang="en-US" dirty="0" smtClean="0"/>
              <a:t>After glow:</a:t>
            </a:r>
          </a:p>
          <a:p>
            <a:r>
              <a:rPr lang="en-US" dirty="0" smtClean="0"/>
              <a:t>NO2</a:t>
            </a:r>
            <a:r>
              <a:rPr lang="en-US" baseline="0" dirty="0" smtClean="0"/>
              <a:t> slightly higher in gas and liquid in high rim</a:t>
            </a:r>
          </a:p>
          <a:p>
            <a:r>
              <a:rPr lang="en-US" baseline="0" dirty="0" smtClean="0"/>
              <a:t>NO in gas equal in both plate </a:t>
            </a:r>
          </a:p>
          <a:p>
            <a:r>
              <a:rPr lang="en-US" baseline="0" dirty="0" smtClean="0"/>
              <a:t>NOL slightly higher in flat rim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Initially</a:t>
            </a:r>
            <a:r>
              <a:rPr lang="en-US" baseline="0" dirty="0" smtClean="0"/>
              <a:t> higher H2O2 in high-wall plate which can be from higher H2O vapor</a:t>
            </a:r>
          </a:p>
          <a:p>
            <a:r>
              <a:rPr lang="en-US" baseline="0" dirty="0" smtClean="0"/>
              <a:t>@100ms slightly higher H2O2 in gas phase and liquid phase in high-well plate</a:t>
            </a:r>
          </a:p>
          <a:p>
            <a:endParaRPr lang="en-US" baseline="0" dirty="0" smtClean="0"/>
          </a:p>
          <a:p>
            <a:pPr defTabSz="932871">
              <a:defRPr/>
            </a:pPr>
            <a:r>
              <a:rPr lang="en-US" baseline="0" dirty="0" smtClean="0"/>
              <a:t>O3 Initially higher in flush-well </a:t>
            </a:r>
          </a:p>
          <a:p>
            <a:pPr defTabSz="932871">
              <a:defRPr/>
            </a:pPr>
            <a:r>
              <a:rPr lang="en-US" baseline="0" dirty="0" smtClean="0"/>
              <a:t>Eventually higher in </a:t>
            </a:r>
            <a:r>
              <a:rPr lang="en-US" dirty="0" smtClean="0"/>
              <a:t>gas phase and liquid</a:t>
            </a:r>
            <a:r>
              <a:rPr lang="en-US" baseline="0" dirty="0" smtClean="0"/>
              <a:t> @ 100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</a:t>
            </a:r>
            <a:r>
              <a:rPr lang="en-US" dirty="0" smtClean="0"/>
              <a:t>in flush-well</a:t>
            </a:r>
            <a:r>
              <a:rPr lang="en-US" baseline="0" dirty="0" smtClean="0"/>
              <a:t> plate 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r>
              <a:rPr lang="en-US" dirty="0" smtClean="0"/>
              <a:t>Density</a:t>
            </a:r>
            <a:r>
              <a:rPr lang="en-US" baseline="0" dirty="0" smtClean="0"/>
              <a:t> of </a:t>
            </a:r>
            <a:r>
              <a:rPr lang="en-US" dirty="0" smtClean="0"/>
              <a:t>OH in</a:t>
            </a:r>
            <a:r>
              <a:rPr lang="en-US" baseline="0" dirty="0" smtClean="0"/>
              <a:t> both gas and liquid phase is similar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r>
              <a:rPr lang="en-US" dirty="0" smtClean="0"/>
              <a:t>No2 Higher in gas and liquid phase in high well plate</a:t>
            </a:r>
          </a:p>
          <a:p>
            <a:pPr defTabSz="932871">
              <a:defRPr/>
            </a:pPr>
            <a:endParaRPr lang="en-US" dirty="0" smtClean="0"/>
          </a:p>
          <a:p>
            <a:pPr defTabSz="932871">
              <a:defRPr/>
            </a:pPr>
            <a:r>
              <a:rPr lang="en-US" dirty="0" smtClean="0"/>
              <a:t>Slightly higher O2- in high-well</a:t>
            </a:r>
          </a:p>
          <a:p>
            <a:pPr defTabSz="932871">
              <a:defRPr/>
            </a:pPr>
            <a:endParaRPr lang="en-US" dirty="0" smtClean="0"/>
          </a:p>
          <a:p>
            <a:pPr defTabSz="932871">
              <a:defRPr/>
            </a:pPr>
            <a:r>
              <a:rPr lang="en-US" baseline="0" dirty="0" smtClean="0"/>
              <a:t>***********</a:t>
            </a:r>
          </a:p>
          <a:p>
            <a:pPr defTabSz="932871">
              <a:defRPr/>
            </a:pPr>
            <a:r>
              <a:rPr lang="en-US" baseline="0" dirty="0" smtClean="0"/>
              <a:t>240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in high wall and 210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in flush well =&gt; 140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after pulse</a:t>
            </a:r>
          </a:p>
          <a:p>
            <a:pPr defTabSz="932871">
              <a:defRPr/>
            </a:pPr>
            <a:r>
              <a:rPr lang="en-US" baseline="0" dirty="0" smtClean="0"/>
              <a:t>NO2L: 9e9</a:t>
            </a:r>
          </a:p>
          <a:p>
            <a:pPr defTabSz="932871">
              <a:defRPr/>
            </a:pPr>
            <a:r>
              <a:rPr lang="en-US" baseline="0" dirty="0" smtClean="0"/>
              <a:t>1.5e10   high-wall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outputed</a:t>
            </a:r>
            <a:r>
              <a:rPr lang="en-US" baseline="0" dirty="0" smtClean="0"/>
              <a:t> at 0.09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2" tIns="46636" rIns="93272" bIns="4663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7388"/>
            <a:ext cx="4675188" cy="3506787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0" y="4423546"/>
            <a:ext cx="5186945" cy="4195745"/>
          </a:xfrm>
          <a:noFill/>
        </p:spPr>
        <p:txBody>
          <a:bodyPr lIns="88233" tIns="44117" rIns="88233" bIns="441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outputed</a:t>
            </a:r>
            <a:r>
              <a:rPr lang="en-US" baseline="0" dirty="0" smtClean="0"/>
              <a:t> at 0.09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pulses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KHz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Initially</a:t>
            </a:r>
            <a:r>
              <a:rPr lang="en-US" baseline="0" dirty="0" smtClean="0"/>
              <a:t> higher H2O2 in high-wall plate which can be from higher H2O vapor</a:t>
            </a:r>
          </a:p>
          <a:p>
            <a:r>
              <a:rPr lang="en-US" baseline="0" dirty="0" smtClean="0"/>
              <a:t>@100ms slightly higher H2O2 in gas phase and liquid phase in high-well plate</a:t>
            </a:r>
          </a:p>
          <a:p>
            <a:endParaRPr lang="en-US" baseline="0" dirty="0" smtClean="0"/>
          </a:p>
          <a:p>
            <a:pPr defTabSz="932871">
              <a:defRPr/>
            </a:pPr>
            <a:r>
              <a:rPr lang="en-US" baseline="0" dirty="0" smtClean="0"/>
              <a:t>O3 Initially higher in flush-well </a:t>
            </a:r>
          </a:p>
          <a:p>
            <a:pPr defTabSz="932871">
              <a:defRPr/>
            </a:pPr>
            <a:r>
              <a:rPr lang="en-US" baseline="0" dirty="0" smtClean="0"/>
              <a:t>Eventually higher in </a:t>
            </a:r>
            <a:r>
              <a:rPr lang="en-US" dirty="0" smtClean="0"/>
              <a:t>gas phase and liquid</a:t>
            </a:r>
            <a:r>
              <a:rPr lang="en-US" baseline="0" dirty="0" smtClean="0"/>
              <a:t> @ 100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</a:t>
            </a:r>
            <a:r>
              <a:rPr lang="en-US" dirty="0" smtClean="0"/>
              <a:t>in flush-well</a:t>
            </a:r>
            <a:r>
              <a:rPr lang="en-US" baseline="0" dirty="0" smtClean="0"/>
              <a:t> plate 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r>
              <a:rPr lang="en-US" dirty="0" smtClean="0"/>
              <a:t>Density</a:t>
            </a:r>
            <a:r>
              <a:rPr lang="en-US" baseline="0" dirty="0" smtClean="0"/>
              <a:t> of </a:t>
            </a:r>
            <a:r>
              <a:rPr lang="en-US" dirty="0" smtClean="0"/>
              <a:t>OH in</a:t>
            </a:r>
            <a:r>
              <a:rPr lang="en-US" baseline="0" dirty="0" smtClean="0"/>
              <a:t> both gas and liquid phase is similar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r>
              <a:rPr lang="en-US" dirty="0" smtClean="0"/>
              <a:t>No2 Higher in gas and liquid phase in high well plate</a:t>
            </a:r>
          </a:p>
          <a:p>
            <a:pPr defTabSz="932871">
              <a:defRPr/>
            </a:pPr>
            <a:endParaRPr lang="en-US" dirty="0" smtClean="0"/>
          </a:p>
          <a:p>
            <a:pPr defTabSz="932871">
              <a:defRPr/>
            </a:pPr>
            <a:r>
              <a:rPr lang="en-US" dirty="0" smtClean="0"/>
              <a:t>Slightly higher O2- in high-well</a:t>
            </a:r>
          </a:p>
          <a:p>
            <a:pPr defTabSz="932871">
              <a:defRPr/>
            </a:pPr>
            <a:endParaRPr lang="en-US" dirty="0" smtClean="0"/>
          </a:p>
          <a:p>
            <a:pPr defTabSz="932871">
              <a:defRPr/>
            </a:pPr>
            <a:r>
              <a:rPr lang="en-US" baseline="0" dirty="0" smtClean="0"/>
              <a:t>***********</a:t>
            </a:r>
          </a:p>
          <a:p>
            <a:pPr defTabSz="932871">
              <a:defRPr/>
            </a:pPr>
            <a:r>
              <a:rPr lang="en-US" baseline="0" dirty="0" smtClean="0"/>
              <a:t>240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in high wall and 210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in flush well =&gt; 140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after pulse</a:t>
            </a:r>
          </a:p>
          <a:p>
            <a:pPr defTabSz="932871">
              <a:defRPr/>
            </a:pPr>
            <a:r>
              <a:rPr lang="en-US" baseline="0" dirty="0" smtClean="0"/>
              <a:t>NO2L: 9e9</a:t>
            </a:r>
          </a:p>
          <a:p>
            <a:pPr defTabSz="932871">
              <a:defRPr/>
            </a:pPr>
            <a:r>
              <a:rPr lang="en-US" baseline="0" dirty="0" smtClean="0"/>
              <a:t>1.5e10   high-wall</a:t>
            </a:r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pPr defTabSz="932871"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N2O depends on O =&gt;</a:t>
            </a:r>
            <a:r>
              <a:rPr lang="en-US" altLang="zh-C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NO2 max in flash but </a:t>
            </a:r>
            <a:r>
              <a:rPr lang="en-US" altLang="zh-CN" sz="1200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vol_ave</a:t>
            </a:r>
            <a:r>
              <a:rPr lang="en-US" altLang="zh-C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high in high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lang="en-US" altLang="zh-C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NO max in flash but </a:t>
            </a:r>
            <a:r>
              <a:rPr lang="en-US" altLang="zh-CN" sz="1200" b="1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vol_ave</a:t>
            </a:r>
            <a:r>
              <a:rPr lang="en-US" altLang="zh-C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high in high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lang="en-US" altLang="zh-CN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2,aq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(1log) and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1200" b="1" baseline="-25000" dirty="0" err="1" smtClean="0">
                <a:cs typeface="Arial" panose="020B0604020202020204" pitchFamily="34" charset="0"/>
              </a:rPr>
              <a:t>aq</a:t>
            </a:r>
            <a:r>
              <a:rPr lang="en-US" sz="1200" b="1" dirty="0" smtClean="0"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high rim plate due to higher water vapor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higher O</a:t>
            </a:r>
            <a:r>
              <a:rPr lang="en-US" altLang="zh-CN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3aq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high rim.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 the same (H2OEL),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Noaq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NO2-, NO2 is the same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NO3- is higher (1-log) and HNO3L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2,aq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(1log) and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1200" b="1" baseline="-25000" dirty="0" err="1" smtClean="0">
                <a:cs typeface="Arial" panose="020B0604020202020204" pitchFamily="34" charset="0"/>
              </a:rPr>
              <a:t>aq</a:t>
            </a:r>
            <a:r>
              <a:rPr lang="en-US" sz="1200" b="1" dirty="0" smtClean="0"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high rim plate due to higher water vapor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higher O</a:t>
            </a:r>
            <a:r>
              <a:rPr lang="en-US" altLang="zh-CN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3aq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high rim.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 the same (H2OEL),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Noaq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NO2-, NO2 is the same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NO3- is higher (1-log) and HNO3L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2" tIns="46636" rIns="93272" bIns="4663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7388"/>
            <a:ext cx="4675188" cy="3506787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0" y="4423546"/>
            <a:ext cx="5186945" cy="4195745"/>
          </a:xfrm>
          <a:noFill/>
        </p:spPr>
        <p:txBody>
          <a:bodyPr lIns="88233" tIns="44117" rIns="88233" bIns="441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2" tIns="46636" rIns="93272" bIns="4663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7388"/>
            <a:ext cx="4675188" cy="3506787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0" y="4423546"/>
            <a:ext cx="5186945" cy="4195745"/>
          </a:xfrm>
          <a:noFill/>
        </p:spPr>
        <p:txBody>
          <a:bodyPr lIns="88233" tIns="44117" rIns="88233" bIns="441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2" tIns="46636" rIns="93272" bIns="4663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7388"/>
            <a:ext cx="4675188" cy="3506787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0" y="4423546"/>
            <a:ext cx="5186945" cy="4195745"/>
          </a:xfrm>
          <a:noFill/>
        </p:spPr>
        <p:txBody>
          <a:bodyPr lIns="88233" tIns="44117" rIns="88233" bIns="44117"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2E2946-C3A6-42D2-A7EB-CDFE9889C55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15" tIns="46558" rIns="93115" bIns="46558" anchor="b"/>
          <a:lstStyle/>
          <a:p>
            <a:pPr algn="r" defTabSz="984956"/>
            <a:fld id="{C02D8B3B-0735-49DD-8DF7-A703250218D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84956"/>
              <a:t>6</a:t>
            </a:fld>
            <a:endParaRPr lang="en-US" sz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05" tIns="46553" rIns="93105" bIns="46553" anchor="b"/>
          <a:lstStyle/>
          <a:p>
            <a:pPr algn="r" defTabSz="984956"/>
            <a:fld id="{E5746DDB-7280-46F9-A34E-533926D917E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84956"/>
              <a:t>6</a:t>
            </a:fld>
            <a:endParaRPr lang="en-US" sz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105" tIns="46553" rIns="93105" bIns="46553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968210" y="8847924"/>
            <a:ext cx="3051717" cy="45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97" tIns="47198" rIns="94397" bIns="47198" anchor="b"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1D20E40-F8D2-4BF4-BFAC-38210E9CF9BC}" type="slidenum">
              <a:rPr lang="en-US" altLang="en-US" b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pPr algn="r">
                <a:spcBef>
                  <a:spcPct val="0"/>
                </a:spcBef>
              </a:pPr>
              <a:t>7</a:t>
            </a:fld>
            <a:endParaRPr lang="en-US" altLang="en-US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2625"/>
            <a:ext cx="4686300" cy="3514725"/>
          </a:xfrm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69" y="4424748"/>
            <a:ext cx="5190194" cy="4195744"/>
          </a:xfrm>
          <a:noFill/>
        </p:spPr>
        <p:txBody>
          <a:bodyPr lIns="94397" tIns="47198" rIns="94397" bIns="47198"/>
          <a:lstStyle/>
          <a:p>
            <a:r>
              <a:rPr lang="en-US" altLang="en-US" b="1" dirty="0"/>
              <a:t>Liquid plasma is treated identically to gas as a partially ionized substance with Higher density and Specified permittivity </a:t>
            </a:r>
          </a:p>
          <a:p>
            <a:r>
              <a:rPr lang="en-US" altLang="en-US" b="1" dirty="0"/>
              <a:t>Surface tension is addressed by specifying species able to pass through vapor/liquid interface.</a:t>
            </a:r>
          </a:p>
          <a:p>
            <a:r>
              <a:rPr lang="en-US" altLang="en-US" b="1" dirty="0"/>
              <a:t>Diffusion into water is limited by Henry’s law equilibrium at the surface layer.</a:t>
            </a:r>
          </a:p>
          <a:p>
            <a:r>
              <a:rPr lang="en-US" altLang="en-US" b="1" dirty="0"/>
              <a:t>Solvated species “stay in liquid”, cannot go back to gas phase.</a:t>
            </a:r>
          </a:p>
          <a:p>
            <a:r>
              <a:rPr lang="en-US" altLang="en-US" b="1" dirty="0"/>
              <a:t>Liquid evaporates into gas with source given by its vapor pressure.</a:t>
            </a:r>
          </a:p>
          <a:p>
            <a:endParaRPr lang="en-US" altLang="en-US" b="1" dirty="0"/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2" tIns="46636" rIns="93272" bIns="4663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7388"/>
            <a:ext cx="4675188" cy="3506787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0" y="4423546"/>
            <a:ext cx="5186945" cy="4195745"/>
          </a:xfrm>
          <a:noFill/>
        </p:spPr>
        <p:txBody>
          <a:bodyPr lIns="88233" tIns="44117" rIns="88233" bIns="44117"/>
          <a:lstStyle/>
          <a:p>
            <a:pPr eaLnBrk="1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cylindrically symmetric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2" tIns="46636" rIns="93272" bIns="4663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7388"/>
            <a:ext cx="4675188" cy="3506787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0" y="4423546"/>
            <a:ext cx="5186945" cy="4195745"/>
          </a:xfrm>
          <a:noFill/>
        </p:spPr>
        <p:txBody>
          <a:bodyPr lIns="88233" tIns="44117" rIns="88233" bIns="44117"/>
          <a:lstStyle/>
          <a:p>
            <a:pPr eaLnBrk="1" hangingPunct="1"/>
            <a:r>
              <a:rPr lang="en-US" altLang="en-US" dirty="0" smtClean="0"/>
              <a:t>ADD ANIMATION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2" tIns="46636" rIns="93272" bIns="4663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7388"/>
            <a:ext cx="4675188" cy="3506787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0" y="4423546"/>
            <a:ext cx="5186945" cy="4195745"/>
          </a:xfrm>
          <a:noFill/>
        </p:spPr>
        <p:txBody>
          <a:bodyPr lIns="88233" tIns="44117" rIns="88233" bIns="4411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0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7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2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3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3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3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0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1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5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C57A-6A05-48E0-933B-690975C34EBB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C87A-8231-41E4-9509-6C6E1F14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8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8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9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11" Type="http://schemas.openxmlformats.org/officeDocument/2006/relationships/image" Target="../media/image36.tiff"/><Relationship Id="rId5" Type="http://schemas.openxmlformats.org/officeDocument/2006/relationships/image" Target="../media/image31.tiff"/><Relationship Id="rId10" Type="http://schemas.openxmlformats.org/officeDocument/2006/relationships/image" Target="../media/image35.tiff"/><Relationship Id="rId4" Type="http://schemas.openxmlformats.org/officeDocument/2006/relationships/image" Target="../media/image30.tiff"/><Relationship Id="rId9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8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Relationship Id="rId9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gif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661988" y="293688"/>
            <a:ext cx="78263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cap="all" dirty="0" smtClean="0">
                <a:latin typeface="Arial" charset="0"/>
              </a:rPr>
              <a:t>The Consequences of Plate Geometry on Plasma Activated Media*</a:t>
            </a:r>
            <a:endParaRPr lang="en-US" altLang="en-US" sz="3600" b="1" cap="all" dirty="0">
              <a:latin typeface="Arial" charset="0"/>
            </a:endParaRP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127125" y="4608513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Arial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665163" y="2125663"/>
            <a:ext cx="783113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Soheila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Mohades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, Amanda M.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Lietz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, </a:t>
            </a:r>
            <a:b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Juliusz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Kruszelnicki and Mark J. Kushner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University </a:t>
            </a:r>
            <a:r>
              <a:rPr kumimoji="1" lang="en-US" altLang="ko-KR" sz="2200" b="1" dirty="0">
                <a:latin typeface="Arial" charset="0"/>
                <a:ea typeface="굴림" charset="-127"/>
              </a:rPr>
              <a:t>of Michigan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200" b="1" dirty="0">
                <a:latin typeface="Arial" charset="0"/>
                <a:ea typeface="굴림" charset="-127"/>
              </a:rPr>
              <a:t>Ann Arbor, MI 48109-2122 USA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smohades@umich.edu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ko-KR" sz="2400" b="1" dirty="0">
              <a:latin typeface="Arial" charset="0"/>
              <a:ea typeface="굴림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International Conference on Plasma Medicine</a:t>
            </a:r>
            <a:endParaRPr kumimoji="1" lang="en-US" altLang="ko-KR" sz="2200" b="1" dirty="0">
              <a:latin typeface="Arial" charset="0"/>
              <a:ea typeface="굴림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June 2018</a:t>
            </a:r>
            <a:endParaRPr kumimoji="1" lang="en-US" altLang="ko-KR" sz="2200" b="1" dirty="0">
              <a:latin typeface="Arial" charset="0"/>
              <a:ea typeface="굴림" charset="-127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5334000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69863"/>
            <a:r>
              <a:rPr kumimoji="1" lang="en-US" sz="2200" b="1" dirty="0">
                <a:latin typeface="Arial" charset="0"/>
                <a:ea typeface="굴림" charset="-127"/>
              </a:rPr>
              <a:t>* </a:t>
            </a:r>
            <a:r>
              <a:rPr kumimoji="1" lang="en-US" b="1" dirty="0" smtClean="0">
                <a:latin typeface="Arial" charset="0"/>
                <a:ea typeface="굴림" charset="-127"/>
              </a:rPr>
              <a:t>Work </a:t>
            </a:r>
            <a:r>
              <a:rPr kumimoji="1" lang="en-US" b="1" dirty="0">
                <a:latin typeface="Arial" charset="0"/>
                <a:ea typeface="굴림" charset="-127"/>
              </a:rPr>
              <a:t>supported by National Science Foundation and Department of Energy Office of Fusion Energy Science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6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5029200" y="6096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173537" y="86380"/>
            <a:ext cx="5199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charset="0"/>
              </a:rPr>
              <a:t>GAS </a:t>
            </a:r>
            <a:r>
              <a:rPr lang="en-US" altLang="en-US" sz="2800" b="1" dirty="0" smtClean="0">
                <a:latin typeface="Arial" charset="0"/>
              </a:rPr>
              <a:t>DYNAMICS</a:t>
            </a:r>
            <a:endParaRPr lang="en-US" altLang="en-US" sz="2000" b="1" dirty="0">
              <a:latin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27125" y="4608513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648200" y="1676400"/>
            <a:ext cx="4419600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Geometry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of plate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the gas composition above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liquid.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rim produces stagnation above liquid.  Low rim produces cross flow over liquid.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Higher He density and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 vapor in high rim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plate while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 density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of N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and O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lower above the liquid.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Feed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gas: He = 99.97% + O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(63/237 ppm), 4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slm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2-dec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3" name="Text Box 5"/>
          <p:cNvSpPr txBox="1">
            <a:spLocks noChangeArrowheads="1"/>
          </p:cNvSpPr>
          <p:nvPr/>
        </p:nvSpPr>
        <p:spPr bwMode="auto">
          <a:xfrm>
            <a:off x="4419600" y="685800"/>
            <a:ext cx="1676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High rim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en-US" sz="2200" b="1" dirty="0">
              <a:latin typeface="Arial" charset="0"/>
              <a:ea typeface="굴림" charset="-127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74461"/>
            <a:ext cx="2070100" cy="36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4419600" y="5715000"/>
            <a:ext cx="37870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Flat rim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en-US" sz="2200" b="1" dirty="0">
              <a:latin typeface="Arial" charset="0"/>
              <a:ea typeface="굴림" charset="-127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8600" y="5764272"/>
            <a:ext cx="4087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2.4 ×10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19   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2×10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5.8×10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17  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  </a:t>
            </a:r>
            <a:endParaRPr lang="en-US" sz="1600" b="1" baseline="30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288164" y="76200"/>
            <a:ext cx="2810437" cy="410452"/>
            <a:chOff x="1175433" y="959361"/>
            <a:chExt cx="2810437" cy="410452"/>
          </a:xfrm>
        </p:grpSpPr>
        <p:sp>
          <p:nvSpPr>
            <p:cNvPr id="40" name="Rectangle 39"/>
            <p:cNvSpPr/>
            <p:nvPr/>
          </p:nvSpPr>
          <p:spPr>
            <a:xfrm>
              <a:off x="1175433" y="964568"/>
              <a:ext cx="5132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endParaRPr lang="en-US" sz="2000" b="1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93918" y="959361"/>
              <a:ext cx="4651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20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321906" y="969703"/>
              <a:ext cx="6639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20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000" b="1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3665638" y="87868"/>
            <a:ext cx="478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/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54" name="Picture 5" descr="D:\UIGEL0-2_D_soheilam\nonPDPSIM\plasmapencil-1-07212017\positive_pol\case_10_positive\flow17\lowppm\300ppm\data\gas_v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D:\UIGEL0-2_D_soheilam\nonPDPSIM\plasmapencil-1-07212017\positive_pol\case_10_positive\flow16\low_ppm\300ppm\data\p10_f16_300ppm_gas_v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9148" y="6311008"/>
            <a:ext cx="4728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2.6 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19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2×10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5.8×10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18 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85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32470" y="756077"/>
            <a:ext cx="5179318" cy="507831"/>
          </a:xfrm>
          <a:prstGeom prst="rect">
            <a:avLst/>
          </a:prstGeom>
          <a:solidFill>
            <a:schemeClr val="bg1"/>
          </a:solidFill>
        </p:spPr>
        <p:txBody>
          <a:bodyPr wrap="square" bIns="18288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POT +30kV   S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1×10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251520" y="6021288"/>
            <a:ext cx="3246690" cy="474662"/>
            <a:chOff x="960" y="3888"/>
            <a:chExt cx="2448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3635896" y="6093296"/>
            <a:ext cx="1584176" cy="3600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Animation Slide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pic>
        <p:nvPicPr>
          <p:cNvPr id="1026" name="Picture 2" descr="D:\UIGEL0-2_D_soheilam\nonPDPSIM\plasmapencil-1-07212017\positive_pol\case_10_positive\flow16\low_ppm\300ppm\data\p10_f16-3set_300pp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1216152"/>
            <a:ext cx="5029200" cy="447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内容占位符 2"/>
          <p:cNvSpPr txBox="1">
            <a:spLocks/>
          </p:cNvSpPr>
          <p:nvPr/>
        </p:nvSpPr>
        <p:spPr bwMode="auto">
          <a:xfrm>
            <a:off x="5486400" y="990600"/>
            <a:ext cx="358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+30 kV, 350 ns,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370 ns animated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Flush (flat) rim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He plume is surrounded by air as in a conventional APPJ.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Ionization wave is confined to He, and propagates across water layer.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IW speed lower than with high rim.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19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07950" y="87313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JET 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INTERACTING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FLAT RIM PLATE</a:t>
            </a:r>
            <a:endParaRPr lang="en-US" altLang="en-US" sz="2000" b="1" dirty="0">
              <a:latin typeface="Arial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49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251520" y="6021288"/>
            <a:ext cx="3246690" cy="474662"/>
            <a:chOff x="960" y="3888"/>
            <a:chExt cx="2448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3635896" y="6093296"/>
            <a:ext cx="1584176" cy="3600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Animation Slide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5410200" y="1600200"/>
            <a:ext cx="358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+30 kV, 350 ns,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360 ns animated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~5 mm plate rim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Well is largely filled with He – lacks confinement of He plume by air.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Ionization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wave spreads volumetrically above the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liquid in He rich environment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32470" y="756077"/>
            <a:ext cx="5179318" cy="507831"/>
          </a:xfrm>
          <a:prstGeom prst="rect">
            <a:avLst/>
          </a:prstGeom>
          <a:solidFill>
            <a:schemeClr val="bg1"/>
          </a:solidFill>
        </p:spPr>
        <p:txBody>
          <a:bodyPr wrap="square" bIns="18288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POT +30kV   S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1×10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170" name="Picture 2" descr="D:\UIGEL0-2_D_soheilam\nonPDPSIM\plasmapencil-1-07212017\positive_pol\case_10_positive\flow17\lowppm\300ppm\data\p10_f17-3set_300pp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29200" cy="44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07950" y="87313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JET 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INTERACTING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WITH HIGH 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RIM PLATE</a:t>
            </a:r>
            <a:endParaRPr lang="en-US" altLang="en-US" sz="2000" b="1" dirty="0">
              <a:latin typeface="Arial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55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457200" y="4724400"/>
            <a:ext cx="8549556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Densities of O and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above liquid are both higher for flat and low rim due to proximity (and diffusion) of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into ionization wave. </a:t>
            </a:r>
          </a:p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depends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on O density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high ambient of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Densities (cm</a:t>
            </a:r>
            <a:r>
              <a:rPr lang="en-US" altLang="zh-CN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3-dec) at 370 ns after pulse.</a:t>
            </a:r>
          </a:p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172200"/>
            <a:ext cx="2743200" cy="48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201613" y="87313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Effect of plate </a:t>
            </a:r>
            <a:r>
              <a:rPr lang="en-US" altLang="zh-CN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Geometry: ROS</a:t>
            </a: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2084" y="742683"/>
            <a:ext cx="2564516" cy="3829317"/>
            <a:chOff x="559684" y="765173"/>
            <a:chExt cx="2564516" cy="3829317"/>
          </a:xfrm>
        </p:grpSpPr>
        <p:grpSp>
          <p:nvGrpSpPr>
            <p:cNvPr id="9" name="Group 8"/>
            <p:cNvGrpSpPr/>
            <p:nvPr/>
          </p:nvGrpSpPr>
          <p:grpSpPr>
            <a:xfrm>
              <a:off x="838200" y="1123890"/>
              <a:ext cx="1489782" cy="400110"/>
              <a:chOff x="777388" y="990176"/>
              <a:chExt cx="1489782" cy="40011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789154" y="990176"/>
                <a:ext cx="4780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0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 smtClean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77388" y="990176"/>
                <a:ext cx="3834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lang="en-US" sz="2000" b="1" dirty="0"/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1599088" y="4225158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59684" y="4225158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53" name="内容占位符 2"/>
            <p:cNvSpPr txBox="1">
              <a:spLocks/>
            </p:cNvSpPr>
            <p:nvPr/>
          </p:nvSpPr>
          <p:spPr bwMode="auto">
            <a:xfrm>
              <a:off x="667842" y="765173"/>
              <a:ext cx="2456358" cy="377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68275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Symbol" panose="05050102010706020507" pitchFamily="18" charset="2"/>
                <a:buChar char="·"/>
              </a:pPr>
              <a:r>
                <a:rPr lang="en-US" altLang="zh-CN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altLang="zh-CN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09600" y="1482891"/>
              <a:ext cx="2060916" cy="2743200"/>
              <a:chOff x="457919" y="1476744"/>
              <a:chExt cx="2060916" cy="2743200"/>
            </a:xfrm>
          </p:grpSpPr>
          <p:pic>
            <p:nvPicPr>
              <p:cNvPr id="7172" name="Picture 4" descr="D:\data-f17-v2\O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919" y="1476744"/>
                <a:ext cx="1030458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3" name="Picture 5" descr="D:\data-f17-v2\O3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377" y="1476744"/>
                <a:ext cx="1030458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0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62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0" y="749653"/>
            <a:ext cx="2456358" cy="3822347"/>
            <a:chOff x="3411042" y="772143"/>
            <a:chExt cx="2456358" cy="3822347"/>
          </a:xfrm>
        </p:grpSpPr>
        <p:sp>
          <p:nvSpPr>
            <p:cNvPr id="54" name="内容占位符 2"/>
            <p:cNvSpPr txBox="1">
              <a:spLocks/>
            </p:cNvSpPr>
            <p:nvPr/>
          </p:nvSpPr>
          <p:spPr bwMode="auto">
            <a:xfrm>
              <a:off x="3411042" y="772143"/>
              <a:ext cx="2456358" cy="370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25425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Symbol" panose="05050102010706020507" pitchFamily="18" charset="2"/>
                <a:buChar char="·"/>
              </a:pPr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altLang="zh-CN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lat Rim</a:t>
              </a:r>
              <a:endParaRPr lang="en-US" altLang="zh-CN" sz="2000" dirty="0" smtClean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418488" y="4225158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427888" y="4225158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428574" y="1481632"/>
              <a:ext cx="2061768" cy="2744459"/>
              <a:chOff x="3067184" y="1481632"/>
              <a:chExt cx="2061768" cy="2744459"/>
            </a:xfrm>
          </p:grpSpPr>
          <p:pic>
            <p:nvPicPr>
              <p:cNvPr id="7170" name="Picture 2" descr="D:\data-f16-v2\O.t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7184" y="1481632"/>
                <a:ext cx="1030884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1" name="Picture 3" descr="D:\data-f16-v2\O3.t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8068" y="1482891"/>
                <a:ext cx="1030884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3642212" y="1123890"/>
              <a:ext cx="1489782" cy="400110"/>
              <a:chOff x="777388" y="990176"/>
              <a:chExt cx="1489782" cy="40011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789154" y="990176"/>
                <a:ext cx="4780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0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 smtClean="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77388" y="990176"/>
                <a:ext cx="3834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lang="en-US" sz="2000" b="1" dirty="0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200400" y="742683"/>
            <a:ext cx="2456358" cy="3829317"/>
            <a:chOff x="6001842" y="765173"/>
            <a:chExt cx="2456358" cy="3829317"/>
          </a:xfrm>
        </p:grpSpPr>
        <p:sp>
          <p:nvSpPr>
            <p:cNvPr id="43" name="Rectangle 42"/>
            <p:cNvSpPr/>
            <p:nvPr/>
          </p:nvSpPr>
          <p:spPr>
            <a:xfrm>
              <a:off x="7237888" y="4225158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248400" y="4225158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45" name="内容占位符 2"/>
            <p:cNvSpPr txBox="1">
              <a:spLocks/>
            </p:cNvSpPr>
            <p:nvPr/>
          </p:nvSpPr>
          <p:spPr bwMode="auto">
            <a:xfrm>
              <a:off x="6001842" y="765173"/>
              <a:ext cx="2456358" cy="377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25425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Symbol" panose="05050102010706020507" pitchFamily="18" charset="2"/>
                <a:buChar char="·"/>
              </a:pPr>
              <a:r>
                <a:rPr lang="en-US" altLang="zh-CN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Case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248400" y="1480635"/>
              <a:ext cx="1981746" cy="2745456"/>
              <a:chOff x="5437137" y="1457325"/>
              <a:chExt cx="1981746" cy="2745456"/>
            </a:xfrm>
          </p:grpSpPr>
          <p:pic>
            <p:nvPicPr>
              <p:cNvPr id="46" name="Picture 2" descr="D:\UIGEL0-2_D_soheilam\nonPDPSIM\plasmapencil-1-07212017\positive_pol\case_10_positive\pos-flow15a\300ppm\data\O.t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7137" y="1459581"/>
                <a:ext cx="1030884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3" descr="D:\UIGEL0-2_D_soheilam\nonPDPSIM\plasmapencil-1-07212017\positive_pol\case_10_positive\pos-flow15a\300ppm\data\O3.ti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7999" y="1457325"/>
                <a:ext cx="1030884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6385412" y="1123890"/>
              <a:ext cx="1489782" cy="400110"/>
              <a:chOff x="777388" y="990176"/>
              <a:chExt cx="1489782" cy="40011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789154" y="990176"/>
                <a:ext cx="4780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0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 smtClean="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77388" y="990176"/>
                <a:ext cx="3834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lang="en-US" sz="2000" b="1" dirty="0"/>
              </a:p>
            </p:txBody>
          </p:sp>
        </p:grpSp>
      </p:grpSp>
      <p:sp>
        <p:nvSpPr>
          <p:cNvPr id="40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201613" y="87313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Effect of plate </a:t>
            </a:r>
            <a:r>
              <a:rPr lang="en-US" altLang="zh-CN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Geometry: ROS</a:t>
            </a:r>
          </a:p>
        </p:txBody>
      </p: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457919" y="4572000"/>
            <a:ext cx="8382000" cy="21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Flat Rim:  G</a:t>
            </a:r>
            <a:r>
              <a:rPr lang="en-US" altLang="zh-CN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reater </a:t>
            </a:r>
            <a:r>
              <a:rPr lang="en-US" altLang="zh-CN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penetration of ambient gases enable production of ROS close to and </a:t>
            </a:r>
            <a:r>
              <a:rPr lang="en-US" altLang="zh-CN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liquid.</a:t>
            </a:r>
            <a:endPara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Density of OH is higher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in the high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rim due to “trapping” of evaporated water and results in higher H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OH + OH + M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M	</a:t>
            </a:r>
            <a:r>
              <a:rPr lang="pt-BR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 + H</a:t>
            </a:r>
            <a:r>
              <a:rPr lang="pt-BR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pt-BR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  OH + H + </a:t>
            </a:r>
            <a:r>
              <a:rPr lang="pt-BR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endPara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HO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HO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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O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91200"/>
            <a:ext cx="2070100" cy="36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38200" y="702943"/>
            <a:ext cx="3248976" cy="3781189"/>
            <a:chOff x="838200" y="702943"/>
            <a:chExt cx="3248976" cy="3781189"/>
          </a:xfrm>
        </p:grpSpPr>
        <p:sp>
          <p:nvSpPr>
            <p:cNvPr id="45" name="Rectangle 44"/>
            <p:cNvSpPr/>
            <p:nvPr/>
          </p:nvSpPr>
          <p:spPr>
            <a:xfrm>
              <a:off x="838200" y="4114800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33700" y="4114800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889908" y="4114800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90600" y="702943"/>
              <a:ext cx="2895600" cy="696846"/>
              <a:chOff x="990600" y="702943"/>
              <a:chExt cx="2895600" cy="696846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3007758" y="999004"/>
                <a:ext cx="7585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20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0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000" b="1" dirty="0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990600" y="999005"/>
                <a:ext cx="6639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</a:t>
                </a:r>
                <a:r>
                  <a:rPr lang="en-US" sz="20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000" b="1" dirty="0" smtClean="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009399" y="99967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endParaRPr lang="en-US" sz="2000" b="1" baseline="-25000" dirty="0"/>
              </a:p>
            </p:txBody>
          </p:sp>
          <p:sp>
            <p:nvSpPr>
              <p:cNvPr id="53" name="内容占位符 2"/>
              <p:cNvSpPr txBox="1">
                <a:spLocks/>
              </p:cNvSpPr>
              <p:nvPr/>
            </p:nvSpPr>
            <p:spPr bwMode="auto">
              <a:xfrm>
                <a:off x="1429842" y="702943"/>
                <a:ext cx="2456358" cy="363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Symbol" panose="05050102010706020507" pitchFamily="18" charset="2"/>
                  <a:buChar char="·"/>
                </a:pPr>
                <a:r>
                  <a:rPr lang="en-US" altLang="zh-CN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 Rim</a:t>
                </a:r>
              </a:p>
              <a:p>
                <a:pPr lvl="2">
                  <a:lnSpc>
                    <a:spcPct val="90000"/>
                  </a:lnSpc>
                </a:pPr>
                <a:endParaRPr lang="en-US" altLang="zh-CN" dirty="0" smtClean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90600" y="1364743"/>
              <a:ext cx="3096576" cy="2750057"/>
              <a:chOff x="838200" y="1310622"/>
              <a:chExt cx="3096576" cy="2750057"/>
            </a:xfrm>
          </p:grpSpPr>
          <p:pic>
            <p:nvPicPr>
              <p:cNvPr id="8194" name="Picture 2" descr="D:\data-f17-v2\H2O2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3498" y="1310622"/>
                <a:ext cx="1031278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5" name="Picture 3" descr="D:\data-f17-v2\OH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6900" y="1317479"/>
                <a:ext cx="1030458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9" name="Picture 7" descr="D:\data-f17-v2\HO2.t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317479"/>
                <a:ext cx="1030458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9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42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64872" y="702943"/>
            <a:ext cx="3236128" cy="3781189"/>
            <a:chOff x="4495800" y="702943"/>
            <a:chExt cx="3236128" cy="3781189"/>
          </a:xfrm>
        </p:grpSpPr>
        <p:sp>
          <p:nvSpPr>
            <p:cNvPr id="32" name="Rectangle 31"/>
            <p:cNvSpPr/>
            <p:nvPr/>
          </p:nvSpPr>
          <p:spPr>
            <a:xfrm>
              <a:off x="5663396" y="4114800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40216" y="4114800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607728" y="4114800"/>
              <a:ext cx="991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72000" y="1371600"/>
              <a:ext cx="3092186" cy="2743200"/>
              <a:chOff x="4768123" y="1276350"/>
              <a:chExt cx="3092186" cy="2743200"/>
            </a:xfrm>
          </p:grpSpPr>
          <p:pic>
            <p:nvPicPr>
              <p:cNvPr id="8196" name="Picture 4" descr="D:\data-f16-v2\H2O2.t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9425" y="1276350"/>
                <a:ext cx="1030884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D:\data-f16-v2\OH.t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9007" y="1276350"/>
                <a:ext cx="1030884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D:\data-f16-v2\HO2.ti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8123" y="1276350"/>
                <a:ext cx="1030884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4495800" y="702943"/>
              <a:ext cx="2895600" cy="696846"/>
              <a:chOff x="990600" y="702943"/>
              <a:chExt cx="2895600" cy="696846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3007758" y="999004"/>
                <a:ext cx="75854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20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0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000" b="1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90600" y="999005"/>
                <a:ext cx="6639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</a:t>
                </a:r>
                <a:r>
                  <a:rPr lang="en-US" sz="20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000" b="1" dirty="0" smtClean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009399" y="99967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endParaRPr lang="en-US" sz="2000" b="1" baseline="-25000" dirty="0"/>
              </a:p>
            </p:txBody>
          </p:sp>
          <p:sp>
            <p:nvSpPr>
              <p:cNvPr id="52" name="内容占位符 2"/>
              <p:cNvSpPr txBox="1">
                <a:spLocks/>
              </p:cNvSpPr>
              <p:nvPr/>
            </p:nvSpPr>
            <p:spPr bwMode="auto">
              <a:xfrm>
                <a:off x="1429842" y="702943"/>
                <a:ext cx="2456358" cy="363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Symbol" panose="05050102010706020507" pitchFamily="18" charset="2"/>
                  <a:buChar char="·"/>
                </a:pPr>
                <a:r>
                  <a:rPr lang="en-US" altLang="zh-CN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Flat Rim</a:t>
                </a:r>
              </a:p>
              <a:p>
                <a:pPr lvl="2">
                  <a:lnSpc>
                    <a:spcPct val="90000"/>
                  </a:lnSpc>
                </a:pPr>
                <a:endParaRPr lang="en-US" altLang="zh-CN" dirty="0" smtClean="0"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7391400" y="2754868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117000"/>
              <a:buFont typeface="Symbol" panose="05050102010706020507" pitchFamily="18" charset="2"/>
              <a:buChar char="·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4-dec, cm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dirty="0"/>
          </a:p>
        </p:txBody>
      </p:sp>
      <p:sp>
        <p:nvSpPr>
          <p:cNvPr id="37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260350" y="86380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plate Geometry: after glow</a:t>
            </a:r>
          </a:p>
        </p:txBody>
      </p: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457200" y="4495800"/>
            <a:ext cx="838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after pulse, 3-decades,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rim plate produces recirculation and vortices that traps, produces and enhances mixing resulting in higher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density.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Flat rim having He cross flow blows out RONS during afterglow.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172200"/>
            <a:ext cx="2743200" cy="48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8600" y="685800"/>
            <a:ext cx="4267200" cy="3733800"/>
            <a:chOff x="457200" y="609600"/>
            <a:chExt cx="4267200" cy="3733800"/>
          </a:xfrm>
        </p:grpSpPr>
        <p:sp>
          <p:nvSpPr>
            <p:cNvPr id="45" name="Rectangle 44"/>
            <p:cNvSpPr/>
            <p:nvPr/>
          </p:nvSpPr>
          <p:spPr>
            <a:xfrm>
              <a:off x="457200" y="3967683"/>
              <a:ext cx="10430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66403" y="3968139"/>
              <a:ext cx="111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99603" y="3974068"/>
              <a:ext cx="111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78825" y="3974068"/>
              <a:ext cx="11455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pic>
          <p:nvPicPr>
            <p:cNvPr id="7172" name="Picture 4" descr="D:\UIGEL0-2_D_soheilam\nonPDPSIM\plasmapencil-1-07212017\positive_pol\case_10_positive\flow17\lowppm\300ppm\data\RSN_10ms.t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1538"/>
            <a:stretch/>
          </p:blipFill>
          <p:spPr bwMode="auto">
            <a:xfrm>
              <a:off x="457200" y="1295400"/>
              <a:ext cx="4051476" cy="2595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4282" y="609600"/>
              <a:ext cx="3773840" cy="690702"/>
              <a:chOff x="664282" y="914283"/>
              <a:chExt cx="3773840" cy="690702"/>
            </a:xfrm>
          </p:grpSpPr>
          <p:sp>
            <p:nvSpPr>
              <p:cNvPr id="53" name="内容占位符 2"/>
              <p:cNvSpPr txBox="1">
                <a:spLocks/>
              </p:cNvSpPr>
              <p:nvPr/>
            </p:nvSpPr>
            <p:spPr bwMode="auto">
              <a:xfrm>
                <a:off x="1676400" y="914283"/>
                <a:ext cx="2761722" cy="304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Symbol" panose="05050102010706020507" pitchFamily="18" charset="2"/>
                  <a:buChar char="·"/>
                </a:pPr>
                <a:r>
                  <a:rPr lang="en-US" altLang="zh-CN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 Rim</a:t>
                </a:r>
              </a:p>
              <a:p>
                <a:pPr lvl="2">
                  <a:lnSpc>
                    <a:spcPct val="90000"/>
                  </a:lnSpc>
                </a:pPr>
                <a:endParaRPr lang="en-US" altLang="zh-CN" sz="1800" dirty="0" smtClean="0"/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664282" y="1235653"/>
                <a:ext cx="3566525" cy="369332"/>
                <a:chOff x="664282" y="1235653"/>
                <a:chExt cx="3566525" cy="369332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2681440" y="1235653"/>
                  <a:ext cx="5309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NO</a:t>
                  </a:r>
                  <a:endParaRPr lang="en-US" b="1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664282" y="1235653"/>
                  <a:ext cx="3642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endParaRPr lang="en-US" b="1" dirty="0" smtClean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1683081" y="1235653"/>
                  <a:ext cx="5309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OH</a:t>
                  </a:r>
                  <a:endParaRPr lang="en-US" b="1" baseline="-25000" dirty="0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781645" y="1235653"/>
                  <a:ext cx="4491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lang="en-US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b="1" dirty="0"/>
                </a:p>
              </p:txBody>
            </p:sp>
          </p:grpSp>
        </p:grpSp>
      </p:grpSp>
      <p:grpSp>
        <p:nvGrpSpPr>
          <p:cNvPr id="36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37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00600" y="685800"/>
            <a:ext cx="4343400" cy="3733800"/>
            <a:chOff x="4724400" y="609600"/>
            <a:chExt cx="4343400" cy="3733800"/>
          </a:xfrm>
        </p:grpSpPr>
        <p:pic>
          <p:nvPicPr>
            <p:cNvPr id="7171" name="Picture 3" descr="D:\UIGEL0-2_D_soheilam\nonPDPSIM\plasmapencil-1-07212017\positive_pol\case_10_positive\flow16\low_ppm\300ppm\data\RONS_10ms.t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3"/>
            <a:stretch/>
          </p:blipFill>
          <p:spPr bwMode="auto">
            <a:xfrm>
              <a:off x="4724400" y="1295400"/>
              <a:ext cx="4287006" cy="260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4748108" y="3974068"/>
              <a:ext cx="10430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809803" y="3974068"/>
              <a:ext cx="111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819203" y="3974068"/>
              <a:ext cx="111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922225" y="3974068"/>
              <a:ext cx="11455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×10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029200" y="609600"/>
              <a:ext cx="3773840" cy="690702"/>
              <a:chOff x="664282" y="914283"/>
              <a:chExt cx="3773840" cy="690702"/>
            </a:xfrm>
          </p:grpSpPr>
          <p:sp>
            <p:nvSpPr>
              <p:cNvPr id="40" name="内容占位符 2"/>
              <p:cNvSpPr txBox="1">
                <a:spLocks/>
              </p:cNvSpPr>
              <p:nvPr/>
            </p:nvSpPr>
            <p:spPr bwMode="auto">
              <a:xfrm>
                <a:off x="1676400" y="914283"/>
                <a:ext cx="2761722" cy="304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Symbol" panose="05050102010706020507" pitchFamily="18" charset="2"/>
                  <a:buChar char="·"/>
                </a:pPr>
                <a:r>
                  <a:rPr lang="en-US" altLang="zh-CN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Flat Rim</a:t>
                </a:r>
              </a:p>
              <a:p>
                <a:pPr lvl="2">
                  <a:lnSpc>
                    <a:spcPct val="90000"/>
                  </a:lnSpc>
                </a:pPr>
                <a:endParaRPr lang="en-US" altLang="zh-CN" sz="1800" dirty="0" smtClean="0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664282" y="1235653"/>
                <a:ext cx="3566525" cy="369332"/>
                <a:chOff x="664282" y="1235653"/>
                <a:chExt cx="3566525" cy="369332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2681440" y="1235653"/>
                  <a:ext cx="5309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NO</a:t>
                  </a:r>
                  <a:endParaRPr lang="en-US" b="1" dirty="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64282" y="1235653"/>
                  <a:ext cx="3642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endParaRPr lang="en-US" b="1" dirty="0" smtClean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683081" y="1235653"/>
                  <a:ext cx="5309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OH</a:t>
                  </a:r>
                  <a:endParaRPr lang="en-US" b="1" baseline="-25000" dirty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781645" y="1235653"/>
                  <a:ext cx="4491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lang="en-US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b="1" dirty="0"/>
                </a:p>
              </p:txBody>
            </p:sp>
          </p:grpSp>
        </p:grpSp>
      </p:grpSp>
      <p:sp>
        <p:nvSpPr>
          <p:cNvPr id="51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0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56382" y="1047125"/>
            <a:ext cx="2833652" cy="2913566"/>
            <a:chOff x="4403988" y="961251"/>
            <a:chExt cx="3155865" cy="2913566"/>
          </a:xfrm>
        </p:grpSpPr>
        <p:grpSp>
          <p:nvGrpSpPr>
            <p:cNvPr id="78" name="Group 77"/>
            <p:cNvGrpSpPr/>
            <p:nvPr/>
          </p:nvGrpSpPr>
          <p:grpSpPr>
            <a:xfrm>
              <a:off x="4403988" y="1247775"/>
              <a:ext cx="3155865" cy="2627042"/>
              <a:chOff x="549494" y="657225"/>
              <a:chExt cx="3444581" cy="5513427"/>
            </a:xfrm>
          </p:grpSpPr>
          <p:pic>
            <p:nvPicPr>
              <p:cNvPr id="79" name="Picture 5" descr="D:\UIGEL0-2_D_soheilam\nonPDPSIM\plasmapencil-1-07212017\positive_pol\case_10_positive\flow16\low_ppm\300ppm\data\240ns\h2o2.t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74" r="6640"/>
              <a:stretch/>
            </p:blipFill>
            <p:spPr bwMode="auto">
              <a:xfrm>
                <a:off x="549494" y="657225"/>
                <a:ext cx="3414712" cy="2454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6" descr="D:\UIGEL0-2_D_soheilam\nonPDPSIM\plasmapencil-1-07212017\positive_pol\case_10_positive\flow16\low_ppm\300ppm\data\240ns\ohL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14" r="5990"/>
              <a:stretch/>
            </p:blipFill>
            <p:spPr bwMode="auto">
              <a:xfrm>
                <a:off x="555549" y="2141396"/>
                <a:ext cx="3438526" cy="2440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7" descr="D:\UIGEL0-2_D_soheilam\nonPDPSIM\plasmapencil-1-07212017\positive_pol\case_10_positive\flow16\low_ppm\300ppm\data\240ns\o3L.t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327" r="6511"/>
              <a:stretch/>
            </p:blipFill>
            <p:spPr bwMode="auto">
              <a:xfrm>
                <a:off x="549507" y="3609978"/>
                <a:ext cx="3412436" cy="24541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8" descr="D:\UIGEL0-2_D_soheilam\nonPDPSIM\plasmapencil-1-07212017\positive_pol\case_10_positive\flow16\low_ppm\300ppm\data\240ns\o2-.tif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20" r="6250" b="42002"/>
              <a:stretch/>
            </p:blipFill>
            <p:spPr bwMode="auto">
              <a:xfrm>
                <a:off x="549507" y="5087649"/>
                <a:ext cx="3423551" cy="10830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814726" y="961251"/>
              <a:ext cx="1692783" cy="2479032"/>
              <a:chOff x="5870153" y="943052"/>
              <a:chExt cx="1692783" cy="2479032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870153" y="943052"/>
                <a:ext cx="168217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14 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541398" y="2348293"/>
                <a:ext cx="1021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/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×10</a:t>
                </a:r>
                <a:r>
                  <a:rPr lang="en-US" b="1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 </a:t>
                </a:r>
                <a:endPara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541398" y="1648527"/>
                <a:ext cx="1021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 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588420" y="3052752"/>
                <a:ext cx="9639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1"/>
          </a:xfrm>
        </p:spPr>
        <p:txBody>
          <a:bodyPr/>
          <a:lstStyle/>
          <a:p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ROS in Liquid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457200" y="4191000"/>
            <a:ext cx="8534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2,aq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2000" b="1" baseline="-25000" dirty="0" err="1">
                <a:cs typeface="Arial" panose="020B0604020202020204" pitchFamily="34" charset="0"/>
              </a:rPr>
              <a:t>aq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high rim due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 higher water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vapor density in well.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3,aq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higher in high rim due to higher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reacting with dissolved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 though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3(g)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lower 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 uniformly distributed and higher density with flat rim due to IW across liquid, though high peak density in corner of high rim. 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300967"/>
            <a:ext cx="2743200" cy="48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5257800" y="7428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Flat Rim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047125"/>
            <a:ext cx="3664396" cy="2970900"/>
            <a:chOff x="-75778" y="990600"/>
            <a:chExt cx="4068063" cy="2970900"/>
          </a:xfrm>
        </p:grpSpPr>
        <p:grpSp>
          <p:nvGrpSpPr>
            <p:cNvPr id="68" name="Group 67"/>
            <p:cNvGrpSpPr/>
            <p:nvPr/>
          </p:nvGrpSpPr>
          <p:grpSpPr>
            <a:xfrm>
              <a:off x="838200" y="1255512"/>
              <a:ext cx="3154085" cy="2641285"/>
              <a:chOff x="0" y="885825"/>
              <a:chExt cx="3409951" cy="5455983"/>
            </a:xfrm>
          </p:grpSpPr>
          <p:pic>
            <p:nvPicPr>
              <p:cNvPr id="69" name="Picture 9" descr="D:\UIGEL0-2_D_soheilam\nonPDPSIM\plasmapencil-1-07212017\positive_pol\case_10_positive\flow17\lowppm\300ppm\data\240MS\H2O2L.tif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503" r="6771"/>
              <a:stretch/>
            </p:blipFill>
            <p:spPr bwMode="auto">
              <a:xfrm>
                <a:off x="0" y="885825"/>
                <a:ext cx="3409950" cy="24860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0" descr="D:\UIGEL0-2_D_soheilam\nonPDPSIM\plasmapencil-1-07212017\positive_pol\case_10_positive\flow17\lowppm\300ppm\data\240MS\OHL.tif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035" r="6772" b="-1"/>
              <a:stretch/>
            </p:blipFill>
            <p:spPr bwMode="auto">
              <a:xfrm>
                <a:off x="1" y="2390774"/>
                <a:ext cx="3409950" cy="246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1" descr="D:\UIGEL0-2_D_soheilam\nonPDPSIM\plasmapencil-1-07212017\positive_pol\case_10_positive\flow17\lowppm\300ppm\data\240MS\O3L.tif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262" r="6771"/>
              <a:stretch/>
            </p:blipFill>
            <p:spPr bwMode="auto">
              <a:xfrm>
                <a:off x="0" y="3886200"/>
                <a:ext cx="3409950" cy="2428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12" descr="D:\UIGEL0-2_D_soheilam\nonPDPSIM\plasmapencil-1-07212017\positive_pol\case_10_positive\flow17\lowppm\300ppm\data\240MS\O2L-.tif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41" r="6771" b="45248"/>
              <a:stretch/>
            </p:blipFill>
            <p:spPr bwMode="auto">
              <a:xfrm>
                <a:off x="0" y="5334000"/>
                <a:ext cx="3409950" cy="10078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-75778" y="990600"/>
              <a:ext cx="4049944" cy="2970900"/>
              <a:chOff x="-82112" y="1016948"/>
              <a:chExt cx="4347943" cy="4207765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-82112" y="1170729"/>
                <a:ext cx="1049341" cy="4053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2aq</a:t>
                </a:r>
              </a:p>
              <a:p>
                <a:pPr algn="r"/>
                <a:endParaRPr lang="en-US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r>
                  <a:rPr lang="en-US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b="1" dirty="0"/>
              </a:p>
              <a:p>
                <a:pPr algn="r"/>
                <a:endPara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3aq</a:t>
                </a:r>
                <a:endParaRPr lang="en-US" b="1" dirty="0"/>
              </a:p>
              <a:p>
                <a:pPr algn="r"/>
                <a:endParaRPr lang="en-US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US" b="1" baseline="-25000" dirty="0" smtClean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369992" y="1016948"/>
                <a:ext cx="1878516" cy="523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15 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482777" y="3032421"/>
                <a:ext cx="1771701" cy="523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/>
                <a:r>
                  <a:rPr lang="en-US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1×10</a:t>
                </a:r>
                <a:r>
                  <a:rPr lang="en-US" b="1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 </a:t>
                </a:r>
                <a:endPara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694044" y="2043772"/>
                <a:ext cx="1571787" cy="523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13 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482777" y="4043113"/>
                <a:ext cx="1771701" cy="523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 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5" name="内容占位符 2"/>
          <p:cNvSpPr txBox="1">
            <a:spLocks/>
          </p:cNvSpPr>
          <p:nvPr/>
        </p:nvSpPr>
        <p:spPr bwMode="auto">
          <a:xfrm>
            <a:off x="7543801" y="21336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altLang="zh-CN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after pulse</a:t>
            </a:r>
          </a:p>
          <a:p>
            <a:pPr marL="168275" indent="-1682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4-dec, cm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962400" y="1328116"/>
            <a:ext cx="367629" cy="709609"/>
            <a:chOff x="3600450" y="1300166"/>
            <a:chExt cx="367629" cy="709609"/>
          </a:xfrm>
        </p:grpSpPr>
        <p:sp>
          <p:nvSpPr>
            <p:cNvPr id="2" name="TextBox 1"/>
            <p:cNvSpPr txBox="1"/>
            <p:nvPr/>
          </p:nvSpPr>
          <p:spPr>
            <a:xfrm rot="16200000">
              <a:off x="3508498" y="1505000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700 </a:t>
              </a:r>
              <a:r>
                <a:rPr lang="el-GR" sz="1100" b="1" dirty="0">
                  <a:latin typeface="Gulim"/>
                  <a:ea typeface="Gulim"/>
                  <a:cs typeface="Arial" panose="020B0604020202020204" pitchFamily="34" charset="0"/>
                </a:rPr>
                <a:t>μ</a:t>
              </a:r>
              <a:r>
                <a:rPr lang="en-US" sz="1100" b="1" dirty="0">
                  <a:latin typeface="Gulim"/>
                  <a:ea typeface="Gulim"/>
                  <a:cs typeface="Arial" panose="020B0604020202020204" pitchFamily="34" charset="0"/>
                </a:rPr>
                <a:t>m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ight Brace 3"/>
            <p:cNvSpPr/>
            <p:nvPr/>
          </p:nvSpPr>
          <p:spPr>
            <a:xfrm>
              <a:off x="3600450" y="1300166"/>
              <a:ext cx="143823" cy="709609"/>
            </a:xfrm>
            <a:prstGeom prst="rightBrac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76400" y="74289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 High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Rim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47137" y="3968224"/>
            <a:ext cx="278892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09800" y="3821926"/>
            <a:ext cx="69506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550116" y="3968496"/>
            <a:ext cx="278892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38800" y="3822192"/>
            <a:ext cx="69506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304800" y="4191000"/>
            <a:ext cx="883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with high rim in afterglow due to ambient dominated by He. However, higher ONOO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relates to higher OH.  (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2aq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altLang="zh-CN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ONOOH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x(g)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accumulation above liquid with flat rim facilitates solvation.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should depend on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penetration to where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is large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which is slightly higher in flat rim.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248400"/>
            <a:ext cx="2743200" cy="48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1" name="标题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1"/>
          </a:xfrm>
        </p:spPr>
        <p:txBody>
          <a:bodyPr/>
          <a:lstStyle/>
          <a:p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RNS in Liquid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762000"/>
            <a:ext cx="4343400" cy="2857857"/>
            <a:chOff x="0" y="762000"/>
            <a:chExt cx="4343400" cy="2857857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762000"/>
              <a:ext cx="4343400" cy="2857857"/>
              <a:chOff x="0" y="742890"/>
              <a:chExt cx="4343400" cy="285785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0" y="742890"/>
                <a:ext cx="4343400" cy="2857857"/>
                <a:chOff x="0" y="742890"/>
                <a:chExt cx="4343400" cy="2857857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0" y="1200090"/>
                  <a:ext cx="1159356" cy="24006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NO</a:t>
                  </a:r>
                  <a:r>
                    <a:rPr lang="en-US" b="1" baseline="-250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aq</a:t>
                  </a:r>
                  <a:endPara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endParaRPr lang="en-US" b="1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endPara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endParaRPr lang="en-US" b="1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ONOO</a:t>
                  </a:r>
                  <a:r>
                    <a:rPr lang="en-US" b="1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−</a:t>
                  </a:r>
                  <a:r>
                    <a:rPr lang="en-US" b="1" baseline="-250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aq</a:t>
                  </a:r>
                  <a:endPara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endParaRPr lang="en-US" b="1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endPara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NO</a:t>
                  </a:r>
                  <a:r>
                    <a:rPr lang="en-US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2,aq</a:t>
                  </a:r>
                </a:p>
                <a:p>
                  <a:pPr algn="r"/>
                  <a:endPara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endPara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endParaRPr lang="en-US" b="1" baseline="-25000" dirty="0" smtClean="0"/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1122623" y="742890"/>
                  <a:ext cx="3220777" cy="2744556"/>
                  <a:chOff x="1122623" y="742890"/>
                  <a:chExt cx="3220777" cy="2744556"/>
                </a:xfrm>
              </p:grpSpPr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1122623" y="1316736"/>
                    <a:ext cx="2845892" cy="2170710"/>
                    <a:chOff x="5596765" y="878096"/>
                    <a:chExt cx="3501805" cy="4503920"/>
                  </a:xfrm>
                </p:grpSpPr>
                <p:grpSp>
                  <p:nvGrpSpPr>
                    <p:cNvPr id="69" name="Group 68"/>
                    <p:cNvGrpSpPr/>
                    <p:nvPr/>
                  </p:nvGrpSpPr>
                  <p:grpSpPr>
                    <a:xfrm>
                      <a:off x="5596765" y="878096"/>
                      <a:ext cx="3501805" cy="4066445"/>
                      <a:chOff x="5596765" y="878096"/>
                      <a:chExt cx="3501805" cy="4066445"/>
                    </a:xfrm>
                  </p:grpSpPr>
                  <p:pic>
                    <p:nvPicPr>
                      <p:cNvPr id="71" name="Picture 2" descr="D:\UIGEL0-2_D_soheilam\nonPDPSIM\plasmapencil-1-07212017\positive_pol\case_10_positive\flow17\lowppm\300ppm\data\240MS\NOL2.tif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4595" r="5990"/>
                      <a:stretch/>
                    </p:blipFill>
                    <p:spPr bwMode="auto">
                      <a:xfrm>
                        <a:off x="5599350" y="878096"/>
                        <a:ext cx="3499220" cy="24937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2" name="Picture 3" descr="D:\UIGEL0-2_D_soheilam\nonPDPSIM\plasmapencil-1-07212017\positive_pol\case_10_positive\flow17\lowppm\300ppm\data\240MS\ONOOL-.tif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584" r="5729"/>
                      <a:stretch/>
                    </p:blipFill>
                    <p:spPr bwMode="auto">
                      <a:xfrm>
                        <a:off x="5596765" y="2391340"/>
                        <a:ext cx="3499220" cy="25532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pic>
                  <p:nvPicPr>
                    <p:cNvPr id="70" name="Picture 4" descr="D:\UIGEL0-2_D_soheilam\nonPDPSIM\plasmapencil-1-07212017\positive_pol\case_10_positive\flow17\lowppm\300ppm\data\240MS\no2.tif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4462" r="5729" b="32383"/>
                    <a:stretch/>
                  </p:blipFill>
                  <p:spPr bwMode="auto">
                    <a:xfrm>
                      <a:off x="5596765" y="3958751"/>
                      <a:ext cx="3499217" cy="142326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33" name="Rectangle 32"/>
                  <p:cNvSpPr/>
                  <p:nvPr/>
                </p:nvSpPr>
                <p:spPr>
                  <a:xfrm>
                    <a:off x="3093852" y="1026314"/>
                    <a:ext cx="83227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r"/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1×10</a:t>
                    </a:r>
                    <a:r>
                      <a:rPr lang="en-US" b="1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 </a:t>
                    </a:r>
                    <a:endPara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3017356" y="1785342"/>
                    <a:ext cx="90877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r"/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×10</a:t>
                    </a:r>
                    <a:r>
                      <a:rPr lang="en-US" b="1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11 </a:t>
                    </a:r>
                    <a:endPara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3084327" y="2494776"/>
                    <a:ext cx="83227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r"/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3×10</a:t>
                    </a:r>
                    <a:r>
                      <a:rPr lang="en-US" b="1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</a:t>
                    </a:r>
                    <a:r>
                      <a:rPr lang="en-US" b="1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3955737" y="1265502"/>
                    <a:ext cx="387663" cy="873957"/>
                    <a:chOff x="3816711" y="1198827"/>
                    <a:chExt cx="387663" cy="873957"/>
                  </a:xfrm>
                </p:grpSpPr>
                <p:sp>
                  <p:nvSpPr>
                    <p:cNvPr id="80" name="TextBox 79"/>
                    <p:cNvSpPr txBox="1"/>
                    <p:nvPr/>
                  </p:nvSpPr>
                  <p:spPr>
                    <a:xfrm rot="16200000">
                      <a:off x="3598118" y="1466529"/>
                      <a:ext cx="87395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 </a:t>
                      </a:r>
                      <a:r>
                        <a:rPr lang="el-GR" sz="1600" b="1" dirty="0" smtClean="0">
                          <a:latin typeface="Gulim"/>
                          <a:ea typeface="Gulim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600" b="1" dirty="0" smtClean="0">
                          <a:latin typeface="Gulim"/>
                          <a:ea typeface="Gulim"/>
                          <a:cs typeface="Arial" panose="020B0604020202020204" pitchFamily="34" charset="0"/>
                        </a:rPr>
                        <a:t>m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" name="Right Brace 80"/>
                    <p:cNvSpPr/>
                    <p:nvPr/>
                  </p:nvSpPr>
                  <p:spPr>
                    <a:xfrm>
                      <a:off x="3816711" y="1251585"/>
                      <a:ext cx="143823" cy="709609"/>
                    </a:xfrm>
                    <a:prstGeom prst="rightBrac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 b="1"/>
                    </a:p>
                  </p:txBody>
                </p:sp>
              </p:grpSp>
              <p:sp>
                <p:nvSpPr>
                  <p:cNvPr id="45" name="Rectangle 44"/>
                  <p:cNvSpPr/>
                  <p:nvPr/>
                </p:nvSpPr>
                <p:spPr>
                  <a:xfrm>
                    <a:off x="1697281" y="74289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buSzPct val="150000"/>
                    </a:pPr>
                    <a:r>
                      <a:rPr lang="en-US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  <a:sym typeface="Symbol"/>
                      </a:rPr>
                      <a:t> High</a:t>
                    </a:r>
                    <a:r>
                      <a:rPr lang="en-US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Rim</a:t>
                    </a:r>
                  </a:p>
                </p:txBody>
              </p:sp>
            </p:grpSp>
          </p:grpSp>
          <p:cxnSp>
            <p:nvCxnSpPr>
              <p:cNvPr id="37" name="Straight Arrow Connector 36"/>
              <p:cNvCxnSpPr/>
              <p:nvPr/>
            </p:nvCxnSpPr>
            <p:spPr>
              <a:xfrm>
                <a:off x="1124724" y="3474220"/>
                <a:ext cx="278892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2257425" y="3342416"/>
              <a:ext cx="6950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46094" y="685800"/>
            <a:ext cx="4445506" cy="2888660"/>
            <a:chOff x="4546094" y="742890"/>
            <a:chExt cx="4445506" cy="2888660"/>
          </a:xfrm>
        </p:grpSpPr>
        <p:grpSp>
          <p:nvGrpSpPr>
            <p:cNvPr id="5" name="Group 4"/>
            <p:cNvGrpSpPr/>
            <p:nvPr/>
          </p:nvGrpSpPr>
          <p:grpSpPr>
            <a:xfrm>
              <a:off x="4546094" y="742890"/>
              <a:ext cx="2814066" cy="2744556"/>
              <a:chOff x="4317494" y="742890"/>
              <a:chExt cx="2814066" cy="2744556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4317494" y="1335024"/>
                <a:ext cx="2814066" cy="2152422"/>
                <a:chOff x="4974659" y="990306"/>
                <a:chExt cx="3474467" cy="4457747"/>
              </a:xfrm>
            </p:grpSpPr>
            <p:pic>
              <p:nvPicPr>
                <p:cNvPr id="76" name="Picture 9" descr="D:\UIGEL0-2_D_soheilam\nonPDPSIM\plasmapencil-1-07212017\positive_pol\case_10_positive\flow16\low_ppm\300ppm\data\240ns\nol.ti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4254" r="6250"/>
                <a:stretch/>
              </p:blipFill>
              <p:spPr bwMode="auto">
                <a:xfrm>
                  <a:off x="4974659" y="990306"/>
                  <a:ext cx="3466003" cy="2488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10" descr="D:\UIGEL0-2_D_soheilam\nonPDPSIM\plasmapencil-1-07212017\positive_pol\case_10_positive\flow16\low_ppm\300ppm\data\240ns\onoo-L.tif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3448" r="6250"/>
                <a:stretch/>
              </p:blipFill>
              <p:spPr bwMode="auto">
                <a:xfrm>
                  <a:off x="4983122" y="2496239"/>
                  <a:ext cx="3466004" cy="25146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11" descr="D:\UIGEL0-2_D_soheilam\nonPDPSIM\plasmapencil-1-07212017\positive_pol\case_10_positive\flow16\low_ppm\300ppm\data\240ns\no2.tif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4200" r="6250" b="32403"/>
                <a:stretch/>
              </p:blipFill>
              <p:spPr bwMode="auto">
                <a:xfrm>
                  <a:off x="4980532" y="4022498"/>
                  <a:ext cx="3466002" cy="14255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3" name="Rectangle 62"/>
              <p:cNvSpPr/>
              <p:nvPr/>
            </p:nvSpPr>
            <p:spPr>
              <a:xfrm>
                <a:off x="6165299" y="1790638"/>
                <a:ext cx="9172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 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169362" y="2526924"/>
                <a:ext cx="9172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 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174824" y="1047688"/>
                <a:ext cx="9172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 </a:t>
                </a:r>
                <a:endParaRPr lang="en-US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876800" y="742890"/>
                <a:ext cx="15240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ct val="150000"/>
                </a:pP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 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Flat Rim</a:t>
                </a:r>
              </a:p>
            </p:txBody>
          </p:sp>
        </p:grpSp>
        <p:sp>
          <p:nvSpPr>
            <p:cNvPr id="49" name="内容占位符 2"/>
            <p:cNvSpPr txBox="1">
              <a:spLocks/>
            </p:cNvSpPr>
            <p:nvPr/>
          </p:nvSpPr>
          <p:spPr bwMode="auto">
            <a:xfrm>
              <a:off x="7391400" y="1828800"/>
              <a:ext cx="1600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8275" indent="-168275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Symbol" panose="05050102010706020507" pitchFamily="18" charset="2"/>
                <a:buChar char="·"/>
              </a:pPr>
              <a:r>
                <a:rPr lang="en-US" altLang="zh-CN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80 </a:t>
              </a:r>
              <a:r>
                <a:rPr lang="en-US" altLang="zh-CN" sz="1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altLang="zh-CN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after pulse</a:t>
              </a:r>
            </a:p>
            <a:p>
              <a:pPr marL="168275" indent="-168275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Symbol" panose="05050102010706020507" pitchFamily="18" charset="2"/>
                <a:buChar char="·"/>
              </a:pPr>
              <a:r>
                <a:rPr lang="en-US" altLang="zh-CN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altLang="zh-CN" sz="1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r>
                <a:rPr lang="en-US" altLang="zh-CN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cm</a:t>
              </a:r>
              <a:r>
                <a:rPr lang="en-US" altLang="zh-CN" sz="18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4550851" y="3500849"/>
              <a:ext cx="27889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661139" y="3354551"/>
              <a:ext cx="6950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304800" y="4800600"/>
            <a:ext cx="883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After glow starts at end of the pulse, 130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 plotted.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2aq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2000" b="1" baseline="-25000" dirty="0" err="1" smtClean="0">
                <a:cs typeface="Arial" panose="020B0604020202020204" pitchFamily="34" charset="0"/>
              </a:rPr>
              <a:t>aq</a:t>
            </a:r>
            <a:r>
              <a:rPr lang="en-US" sz="2000" b="1" baseline="-25000" dirty="0" smtClean="0"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cs typeface="Arial" panose="020B0604020202020204" pitchFamily="34" charset="0"/>
              </a:rPr>
              <a:t>higher in high rim after glow from a single pulse 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higher in flat rim.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ONOO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slightly higher in high rim. </a:t>
            </a: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1" name="标题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1"/>
          </a:xfrm>
        </p:spPr>
        <p:txBody>
          <a:bodyPr/>
          <a:lstStyle/>
          <a:p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AFTER GLOW RONS: HIGH VS. FLAT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655625" y="707265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Flat Rim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700150" y="71914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 High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Rim</a:t>
            </a:r>
          </a:p>
        </p:txBody>
      </p:sp>
      <p:pic>
        <p:nvPicPr>
          <p:cNvPr id="7174" name="Picture 6" descr="D:\UIGEL0-2_D_soheilam\nonPDPSIM\plasmapencil-1-07212017\positive_pol\case_10_positive\flow17\lowppm\300ppm\timestep\neut\v2\f17_v2_neut_volave_RONS_130ms-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78675"/>
            <a:ext cx="4114800" cy="32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 rot="16200000">
            <a:off x="-768449" y="2443618"/>
            <a:ext cx="26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 particles (inv.)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81900" y="1065301"/>
            <a:ext cx="4114800" cy="3296899"/>
            <a:chOff x="4581900" y="1065301"/>
            <a:chExt cx="4114800" cy="3296899"/>
          </a:xfrm>
        </p:grpSpPr>
        <p:pic>
          <p:nvPicPr>
            <p:cNvPr id="7173" name="Picture 5" descr="D:\UIGEL0-2_D_soheilam\nonPDPSIM\plasmapencil-1-07212017\positive_pol\case_10_positive\flow16\low_ppm\300ppm\v2-timespte\neut\f16_v2_neut_volaveROS-2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900" y="1065301"/>
              <a:ext cx="4114800" cy="329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/>
            <p:cNvSpPr/>
            <p:nvPr/>
          </p:nvSpPr>
          <p:spPr>
            <a:xfrm>
              <a:off x="7696200" y="1563582"/>
              <a:ext cx="69570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2aq</a:t>
              </a: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789415" y="2133600"/>
              <a:ext cx="525785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OH</a:t>
              </a:r>
              <a:r>
                <a:rPr lang="en-US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62600" y="2502725"/>
              <a:ext cx="533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</a:t>
              </a:r>
              <a:r>
                <a: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07070" y="1543791"/>
              <a:ext cx="54985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3aq</a:t>
              </a:r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92396" y="3403428"/>
              <a:ext cx="856004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ONOO</a:t>
              </a:r>
              <a:r>
                <a:rPr lang="en-US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600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endParaRPr lang="en-US" sz="16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89415" y="2743200"/>
              <a:ext cx="54181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2aq</a:t>
              </a:r>
              <a:endParaRPr lang="en-US" sz="16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606975" y="3177239"/>
              <a:ext cx="466474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600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endParaRPr lang="en-US" sz="16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553200" y="1702081"/>
              <a:ext cx="236215" cy="27911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7343935" y="2880920"/>
              <a:ext cx="118108" cy="140305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 flipV="1">
              <a:off x="5229460" y="3413894"/>
              <a:ext cx="133034" cy="12311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ectangle 82"/>
          <p:cNvSpPr/>
          <p:nvPr/>
        </p:nvSpPr>
        <p:spPr>
          <a:xfrm>
            <a:off x="3575952" y="1628001"/>
            <a:ext cx="69570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2aq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2669167" y="2037609"/>
            <a:ext cx="52578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1442352" y="2286000"/>
            <a:ext cx="533800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2626520" y="1590612"/>
            <a:ext cx="54985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3aq</a:t>
            </a: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3036030" y="2775004"/>
            <a:ext cx="85600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ONOO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endParaRPr lang="en-US" sz="1600" dirty="0"/>
          </a:p>
        </p:txBody>
      </p:sp>
      <p:sp>
        <p:nvSpPr>
          <p:cNvPr id="88" name="Rectangle 87"/>
          <p:cNvSpPr/>
          <p:nvPr/>
        </p:nvSpPr>
        <p:spPr>
          <a:xfrm>
            <a:off x="3344385" y="3203322"/>
            <a:ext cx="541815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2aq</a:t>
            </a:r>
            <a:endParaRPr lang="en-US" sz="1600" dirty="0"/>
          </a:p>
        </p:txBody>
      </p:sp>
      <p:sp>
        <p:nvSpPr>
          <p:cNvPr id="89" name="Rectangle 88"/>
          <p:cNvSpPr/>
          <p:nvPr/>
        </p:nvSpPr>
        <p:spPr>
          <a:xfrm>
            <a:off x="3342715" y="3581605"/>
            <a:ext cx="46647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endParaRPr lang="en-US" sz="1600" dirty="0"/>
          </a:p>
        </p:txBody>
      </p:sp>
      <p:cxnSp>
        <p:nvCxnSpPr>
          <p:cNvPr id="90" name="Straight Arrow Connector 89"/>
          <p:cNvCxnSpPr>
            <a:stCxn id="86" idx="1"/>
          </p:cNvCxnSpPr>
          <p:nvPr/>
        </p:nvCxnSpPr>
        <p:spPr>
          <a:xfrm flipH="1" flipV="1">
            <a:off x="2514600" y="1543792"/>
            <a:ext cx="111920" cy="18532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 flipV="1">
            <a:off x="3464032" y="1488960"/>
            <a:ext cx="111920" cy="27754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1436539" y="4202668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Time After Plasma (s)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13052" y="4203072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Time After Plasma (s)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5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UIGEL0-2_D_soheilam\nonPDPSIM\plasmapencil-1-07212017\positive_pol\case_10_positive\pos-flow15a\300ppm\multipulse\data\f15a_1k_RO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26090"/>
            <a:ext cx="5029200" cy="392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PULSES: BASE CASE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5410200" y="1524000"/>
            <a:ext cx="373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pulses, 1 kHz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pulses increases densities of longer lived species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aided by recirculation from non-flux rim.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and N are dominant inside the discharge gap.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OH f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ormation follow water vapor. </a:t>
            </a: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858" y="4980801"/>
            <a:ext cx="146354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2-dec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762000" y="6096000"/>
            <a:ext cx="1584176" cy="3600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Animation Slide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0"/>
            <a:ext cx="2743200" cy="48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56339" y="4980801"/>
            <a:ext cx="142026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-dec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980801"/>
            <a:ext cx="142026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-dec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7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6375" y="0"/>
            <a:ext cx="873125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charset="0"/>
              </a:rPr>
              <a:t>AGENDA</a:t>
            </a:r>
            <a:endParaRPr lang="en-US" altLang="en-US" sz="2800" b="1" dirty="0">
              <a:latin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27125" y="4608513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61938" y="1219200"/>
            <a:ext cx="6443662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200" b="1" dirty="0">
                <a:latin typeface="Arial" charset="0"/>
                <a:ea typeface="굴림" charset="-127"/>
              </a:rPr>
              <a:t>Plasma Activation of </a:t>
            </a:r>
            <a:r>
              <a:rPr kumimoji="1" lang="en-US" altLang="ko-KR" sz="2200" b="1" dirty="0" smtClean="0">
                <a:latin typeface="Arial" charset="0"/>
                <a:ea typeface="굴림" charset="-127"/>
              </a:rPr>
              <a:t>Liquids </a:t>
            </a:r>
            <a:r>
              <a:rPr kumimoji="1" lang="en-US" altLang="ko-KR" sz="2200" b="1" dirty="0">
                <a:latin typeface="Arial" charset="0"/>
                <a:ea typeface="굴림" charset="-127"/>
              </a:rPr>
              <a:t>in </a:t>
            </a:r>
            <a:r>
              <a:rPr kumimoji="1" lang="en-US" altLang="ko-KR" sz="2200" b="1" dirty="0" smtClean="0">
                <a:latin typeface="Arial" charset="0"/>
                <a:ea typeface="굴림" charset="-127"/>
              </a:rPr>
              <a:t>Well Plates</a:t>
            </a:r>
            <a:endParaRPr kumimoji="1" lang="en-US" altLang="ko-KR" sz="2200" b="1" dirty="0">
              <a:latin typeface="Arial" charset="0"/>
              <a:ea typeface="굴림" charset="-127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Model </a:t>
            </a:r>
            <a:r>
              <a:rPr kumimoji="1" lang="en-US" altLang="ko-KR" sz="2200" b="1" dirty="0">
                <a:latin typeface="Arial" charset="0"/>
                <a:ea typeface="굴림" charset="-127"/>
              </a:rPr>
              <a:t>Description: </a:t>
            </a:r>
            <a:r>
              <a:rPr kumimoji="1" lang="en-US" altLang="ko-KR" sz="2200" b="1" i="1" dirty="0" err="1">
                <a:latin typeface="Arial" charset="0"/>
                <a:ea typeface="굴림" charset="-127"/>
              </a:rPr>
              <a:t>nonPDPSIM</a:t>
            </a:r>
            <a:endParaRPr kumimoji="1" lang="en-US" altLang="ko-KR" sz="2200" b="1" i="1" dirty="0">
              <a:latin typeface="Arial" charset="0"/>
              <a:ea typeface="굴림" charset="-127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Flow with Plate Geometry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RONS in Gas and Liquid phase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200" b="1" dirty="0" err="1" smtClean="0">
                <a:latin typeface="Arial" charset="0"/>
                <a:ea typeface="굴림" charset="-127"/>
              </a:rPr>
              <a:t>Multipulse</a:t>
            </a:r>
            <a:r>
              <a:rPr kumimoji="1" lang="en-US" altLang="ko-KR" sz="2200" b="1" dirty="0" smtClean="0">
                <a:latin typeface="Arial" charset="0"/>
                <a:ea typeface="굴림" charset="-127"/>
              </a:rPr>
              <a:t> Effects on RONS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200" b="1" dirty="0" smtClean="0">
                <a:latin typeface="Arial" charset="0"/>
                <a:ea typeface="굴림" charset="-127"/>
              </a:rPr>
              <a:t>Concluding Remarks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0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cap="all" dirty="0">
                <a:latin typeface="Arial" panose="020B0604020202020204" pitchFamily="34" charset="0"/>
                <a:cs typeface="Arial" panose="020B0604020202020204" pitchFamily="34" charset="0"/>
              </a:rPr>
              <a:t>MULTIPLE PULSES: </a:t>
            </a:r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High vs. flat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238125" y="4267200"/>
            <a:ext cx="8839200" cy="6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KHz with 100 pulses, 3-dec cm</a:t>
            </a:r>
            <a:r>
              <a:rPr lang="en-US" altLang="zh-CN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Higher H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OH and lower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with high rim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in a single pulse.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rate followed input energy in multiple pulses.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800100"/>
            <a:ext cx="219919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47825" y="3657600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4825" y="3657600"/>
            <a:ext cx="73257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800" y="1253767"/>
            <a:ext cx="2514600" cy="2403833"/>
            <a:chOff x="910327" y="1147812"/>
            <a:chExt cx="2514600" cy="2403833"/>
          </a:xfrm>
        </p:grpSpPr>
        <p:pic>
          <p:nvPicPr>
            <p:cNvPr id="12292" name="Picture 4" descr="D:\UIGEL0-2_D_soheilam\nonPDPSIM\plasmapencil-1-07212017\positive_pol\case_10_positive\flow17\lowppm\300ppm\mulipulse\data\f17_10k_H2O2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327" y="1147812"/>
              <a:ext cx="1371600" cy="240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3" name="Picture 5" descr="D:\UIGEL0-2_D_soheilam\nonPDPSIM\plasmapencil-1-07212017\positive_pol\case_10_positive\flow16\low_ppm\300ppm\multipulse\data\f16_10k_h2o2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327" y="1147812"/>
              <a:ext cx="1371600" cy="240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267075" y="1253764"/>
            <a:ext cx="2514600" cy="2403836"/>
            <a:chOff x="2886075" y="1253764"/>
            <a:chExt cx="2514600" cy="2403836"/>
          </a:xfrm>
        </p:grpSpPr>
        <p:pic>
          <p:nvPicPr>
            <p:cNvPr id="10243" name="Picture 3" descr="D:\UIGEL0-2_D_soheilam\nonPDPSIM\plasmapencil-1-07212017\positive_pol\case_10_positive\flow17\lowppm\300ppm\mulipulse\data\f17_10k_OH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075" y="1253764"/>
              <a:ext cx="1371600" cy="2403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D:\UIGEL0-2_D_soheilam\nonPDPSIM\plasmapencil-1-07212017\positive_pol\case_10_positive\flow16\low_ppm\300ppm\multipulse\data\f16_10k_OH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075" y="1253765"/>
              <a:ext cx="1371600" cy="2403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3276600" y="806089"/>
            <a:ext cx="219919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5350" y="3661975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1709" y="3671500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8×10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7900" y="816171"/>
            <a:ext cx="219919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data-f17-v2\f17_o3-10k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1253767"/>
            <a:ext cx="1371600" cy="24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data-f16-v2\f16_o3_10k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69" y="1258140"/>
            <a:ext cx="1371600" cy="24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486650" y="3666351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24600" y="3656826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内容占位符 2"/>
          <p:cNvSpPr txBox="1">
            <a:spLocks/>
          </p:cNvSpPr>
          <p:nvPr/>
        </p:nvSpPr>
        <p:spPr bwMode="auto">
          <a:xfrm>
            <a:off x="762000" y="6096000"/>
            <a:ext cx="1584176" cy="3600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Animation Slide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0"/>
            <a:ext cx="2743200" cy="48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0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cap="all" dirty="0">
                <a:latin typeface="Arial" panose="020B0604020202020204" pitchFamily="34" charset="0"/>
                <a:cs typeface="Arial" panose="020B0604020202020204" pitchFamily="34" charset="0"/>
              </a:rPr>
              <a:t>MULTIPLE PULSES: </a:t>
            </a:r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RONS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238125" y="4735488"/>
            <a:ext cx="8839200" cy="6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KHz with 100 pulses, scaled density (cm</a:t>
            </a:r>
            <a:r>
              <a:rPr lang="en-US" altLang="zh-CN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3-dec)</a:t>
            </a:r>
            <a:endParaRPr lang="en-US" altLang="zh-CN" sz="2000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Recirculation in high rim returns RNS into liquid surface increases their density.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8648" y="814681"/>
            <a:ext cx="92162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77709" y="4114800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227" y="4114800"/>
            <a:ext cx="73257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8×10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763" y="814681"/>
            <a:ext cx="126615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0400" y="4114800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11267" name="Picture 3" descr="D:\data-f16-v2\f16_rns_10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657600" cy="28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data-f17-v2\f17_rns_10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09136"/>
            <a:ext cx="3657600" cy="28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040894" y="814681"/>
            <a:ext cx="92162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35725" y="838200"/>
            <a:ext cx="92162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04840" y="838200"/>
            <a:ext cx="126615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07971" y="838200"/>
            <a:ext cx="92162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内容占位符 2"/>
          <p:cNvSpPr txBox="1">
            <a:spLocks/>
          </p:cNvSpPr>
          <p:nvPr/>
        </p:nvSpPr>
        <p:spPr bwMode="auto">
          <a:xfrm>
            <a:off x="762000" y="6096000"/>
            <a:ext cx="1584176" cy="3600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Animation Slide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0"/>
            <a:ext cx="2743200" cy="48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15482" y="4086168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53000" y="4086168"/>
            <a:ext cx="73257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8×10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38173" y="4086168"/>
            <a:ext cx="68929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4390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cap="all" dirty="0"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PULSES: ROS in gas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238125" y="4495800"/>
            <a:ext cx="8839200" cy="6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pulsed plasma treatment (100 pulses).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Density of vapor dependent species (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OH, H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HO</a:t>
            </a:r>
            <a:r>
              <a:rPr lang="en-US" sz="2000" b="1" baseline="-25000" dirty="0" smtClean="0"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cs typeface="Arial" panose="020B0604020202020204" pitchFamily="34" charset="0"/>
              </a:rPr>
              <a:t>)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higher with high rim.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is produced inside reactor independent of plate geometry.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819275" y="1460956"/>
            <a:ext cx="17953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02677" y="954438"/>
            <a:ext cx="7979323" cy="3420367"/>
            <a:chOff x="97983" y="1030638"/>
            <a:chExt cx="7369617" cy="3544768"/>
          </a:xfrm>
        </p:grpSpPr>
        <p:pic>
          <p:nvPicPr>
            <p:cNvPr id="7172" name="Picture 4" descr="D:\UIGEL0-2_D_soheilam\nonPDPSIM\plasmapencil-1-07212017\positive_pol\case_10_positive\flow16\low_ppm\300ppm\multipulse\data\f16_10k_ROS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133" y="1030638"/>
              <a:ext cx="3590467" cy="334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97983" y="1036772"/>
              <a:ext cx="6846139" cy="3538634"/>
              <a:chOff x="97983" y="923925"/>
              <a:chExt cx="6846139" cy="3951792"/>
            </a:xfrm>
          </p:grpSpPr>
          <p:pic>
            <p:nvPicPr>
              <p:cNvPr id="7170" name="Picture 2" descr="D:\UIGEL0-2_D_soheilam\nonPDPSIM\plasmapencil-1-07212017\positive_pol\case_10_positive\flow17\lowppm\300ppm\mulipulse\data\f17_10k_ROS.t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037" y="923925"/>
                <a:ext cx="3724275" cy="3724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97983" y="1041393"/>
                <a:ext cx="6846139" cy="3834324"/>
                <a:chOff x="97983" y="1064074"/>
                <a:chExt cx="6846139" cy="383432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97983" y="1064074"/>
                  <a:ext cx="6607616" cy="3834324"/>
                  <a:chOff x="849984" y="1064074"/>
                  <a:chExt cx="5933370" cy="3834324"/>
                </a:xfrm>
              </p:grpSpPr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1707255" y="2076450"/>
                    <a:ext cx="2281620" cy="1420757"/>
                    <a:chOff x="1707255" y="2076450"/>
                    <a:chExt cx="2281620" cy="1420757"/>
                  </a:xfrm>
                </p:grpSpPr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2862544" y="2076450"/>
                      <a:ext cx="463497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dirty="0"/>
                    </a:p>
                  </p:txBody>
                </p:sp>
                <p:sp>
                  <p:nvSpPr>
                    <p:cNvPr id="21" name="Rectangle 20"/>
                    <p:cNvSpPr/>
                    <p:nvPr/>
                  </p:nvSpPr>
                  <p:spPr>
                    <a:xfrm>
                      <a:off x="3511959" y="2573193"/>
                      <a:ext cx="387207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</a:t>
                      </a:r>
                      <a:r>
                        <a:rPr lang="en-US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dirty="0"/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3244931" y="3220208"/>
                      <a:ext cx="699563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lang="en-US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dirty="0"/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1707255" y="2133600"/>
                      <a:ext cx="310917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</a:t>
                      </a:r>
                      <a:endParaRPr lang="en-US" dirty="0"/>
                    </a:p>
                  </p:txBody>
                </p:sp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3751368" y="2124964"/>
                      <a:ext cx="237507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/>
                    </a:p>
                  </p:txBody>
                </p:sp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>
                      <a:off x="2018172" y="2282369"/>
                      <a:ext cx="124583" cy="194738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5" name="TextBox 44"/>
                  <p:cNvSpPr txBox="1"/>
                  <p:nvPr/>
                </p:nvSpPr>
                <p:spPr>
                  <a:xfrm rot="16200000">
                    <a:off x="-528244" y="2442302"/>
                    <a:ext cx="3062759" cy="3063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Average density (cm</a:t>
                    </a:r>
                    <a:r>
                      <a:rPr lang="en-US" b="1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-3</a:t>
                    </a:r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  <a:endParaRPr lang="en-US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2449697" y="4470943"/>
                    <a:ext cx="980857" cy="4274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Time (s)</a:t>
                    </a:r>
                    <a:endParaRPr lang="en-US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788225" y="4470943"/>
                    <a:ext cx="995129" cy="4274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Time (s)</a:t>
                    </a:r>
                    <a:endParaRPr lang="en-US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9" name="Rectangle 58"/>
                <p:cNvSpPr/>
                <p:nvPr/>
              </p:nvSpPr>
              <p:spPr>
                <a:xfrm>
                  <a:off x="5334000" y="1916205"/>
                  <a:ext cx="264496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lang="en-US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dirty="0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5615226" y="1346656"/>
                  <a:ext cx="179536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endParaRPr lang="en-US" dirty="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296892" y="3681530"/>
                  <a:ext cx="370608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433600" y="3497207"/>
                  <a:ext cx="571833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lang="en-US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4648200" y="3626662"/>
                  <a:ext cx="431208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HO</a:t>
                  </a:r>
                  <a:r>
                    <a:rPr lang="en-US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464871" y="2879597"/>
                  <a:ext cx="346249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OH</a:t>
                  </a:r>
                  <a:endParaRPr lang="en-US" dirty="0"/>
                </a:p>
              </p:txBody>
            </p: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6819900" y="3031428"/>
                  <a:ext cx="124222" cy="18878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>
                  <a:stCxn id="50" idx="3"/>
                </p:cNvCxnSpPr>
                <p:nvPr/>
              </p:nvCxnSpPr>
              <p:spPr>
                <a:xfrm flipV="1">
                  <a:off x="5079408" y="3487834"/>
                  <a:ext cx="22811" cy="277328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4" name="Rectangle 53"/>
          <p:cNvSpPr/>
          <p:nvPr/>
        </p:nvSpPr>
        <p:spPr>
          <a:xfrm>
            <a:off x="2063953" y="1384532"/>
            <a:ext cx="179536" cy="248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764648" y="692695"/>
            <a:ext cx="1511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rim</a:t>
            </a:r>
            <a:endParaRPr lang="en-US" sz="2000" b="1" dirty="0"/>
          </a:p>
        </p:txBody>
      </p:sp>
      <p:sp>
        <p:nvSpPr>
          <p:cNvPr id="47" name="Rectangle 46"/>
          <p:cNvSpPr/>
          <p:nvPr/>
        </p:nvSpPr>
        <p:spPr>
          <a:xfrm>
            <a:off x="5624153" y="695268"/>
            <a:ext cx="1634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Flat rim</a:t>
            </a:r>
          </a:p>
        </p:txBody>
      </p:sp>
      <p:sp>
        <p:nvSpPr>
          <p:cNvPr id="37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cap="all" dirty="0">
                <a:latin typeface="Arial" panose="020B0604020202020204" pitchFamily="34" charset="0"/>
                <a:cs typeface="Arial" panose="020B0604020202020204" pitchFamily="34" charset="0"/>
              </a:rPr>
              <a:t>MULTIPLE PULSES: ROS in </a:t>
            </a:r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5430838" y="6237312"/>
            <a:ext cx="365601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373688" y="6238900"/>
            <a:ext cx="3770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charset="0"/>
              </a:rPr>
              <a:t>University of Michigan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charset="0"/>
              </a:rPr>
              <a:t>Institute for Plasma Science &amp; Engr.</a:t>
            </a:r>
          </a:p>
        </p:txBody>
      </p: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238125" y="4278288"/>
            <a:ext cx="8839200" cy="6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relatively higher in high rim.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Noticeable increase in HO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2aq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H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2aq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high rim.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3aq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High rim is due to higher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2aq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3aq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zh-CN" sz="20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13782" y="905774"/>
            <a:ext cx="4014216" cy="3218688"/>
            <a:chOff x="3966075" y="918424"/>
            <a:chExt cx="3897518" cy="3218688"/>
          </a:xfrm>
        </p:grpSpPr>
        <p:pic>
          <p:nvPicPr>
            <p:cNvPr id="7171" name="Picture 3" descr="D:\UIGEL0-2_D_soheilam\nonPDPSIM\plasmapencil-1-07212017\positive_pol\case_10_positive\flow16\low_ppm\300ppm\multipulse\data\f16_10k_ROSL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075" y="918424"/>
              <a:ext cx="3897518" cy="321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185301" y="1155650"/>
              <a:ext cx="2263707" cy="2319087"/>
              <a:chOff x="5185301" y="1195655"/>
              <a:chExt cx="2263707" cy="231908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773530" y="1195655"/>
                <a:ext cx="675478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2aq</a:t>
                </a:r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613363" y="2402205"/>
                <a:ext cx="592990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2aq</a:t>
                </a:r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528209" y="3237743"/>
                <a:ext cx="41867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2aq</a:t>
                </a: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31138" y="2887980"/>
                <a:ext cx="348634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095054" y="1658410"/>
                <a:ext cx="510500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r>
                  <a:rPr lang="en-US" b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635176" y="2154555"/>
                <a:ext cx="5182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V="1">
                <a:off x="6598898" y="1987165"/>
                <a:ext cx="138438" cy="32539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6617541" y="1775353"/>
                <a:ext cx="239588" cy="150122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56"/>
              <p:cNvSpPr/>
              <p:nvPr/>
            </p:nvSpPr>
            <p:spPr>
              <a:xfrm>
                <a:off x="5185301" y="2056720"/>
                <a:ext cx="943180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3aq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dirty="0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52918" y="896112"/>
            <a:ext cx="4014216" cy="3218688"/>
            <a:chOff x="271772" y="838200"/>
            <a:chExt cx="4014216" cy="3218688"/>
          </a:xfrm>
        </p:grpSpPr>
        <p:pic>
          <p:nvPicPr>
            <p:cNvPr id="7172" name="Picture 4" descr="D:\UIGEL0-2_D_soheilam\nonPDPSIM\plasmapencil-1-07212017\positive_pol\case_10_positive\flow17\lowppm\300ppm\mulipulse\data\f17_10k_ROSL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72" y="838200"/>
              <a:ext cx="4014216" cy="321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045669" y="1094876"/>
              <a:ext cx="2628342" cy="2052249"/>
              <a:chOff x="984185" y="1215428"/>
              <a:chExt cx="2566147" cy="205224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529415" y="1215428"/>
                <a:ext cx="679241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2aq</a:t>
                </a: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954039" y="2109805"/>
                <a:ext cx="59629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2aq</a:t>
                </a: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024169" y="2549428"/>
                <a:ext cx="421004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2aq</a:t>
                </a:r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189318" y="2990678"/>
                <a:ext cx="350576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984185" y="2010134"/>
                <a:ext cx="51334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r>
                  <a:rPr lang="en-US" b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641024" y="1558828"/>
                <a:ext cx="52116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dirty="0"/>
              </a:p>
            </p:txBody>
          </p:sp>
          <p:cxnSp>
            <p:nvCxnSpPr>
              <p:cNvPr id="38" name="Straight Arrow Connector 37"/>
              <p:cNvCxnSpPr>
                <a:stCxn id="36" idx="3"/>
              </p:cNvCxnSpPr>
              <p:nvPr/>
            </p:nvCxnSpPr>
            <p:spPr>
              <a:xfrm flipH="1" flipV="1">
                <a:off x="1493785" y="1918501"/>
                <a:ext cx="3743" cy="23013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1483328" y="1670485"/>
                <a:ext cx="104275" cy="19200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26078" y="2372084"/>
                <a:ext cx="1073696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3aq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dirty="0"/>
              </a:p>
            </p:txBody>
          </p:sp>
          <p:cxnSp>
            <p:nvCxnSpPr>
              <p:cNvPr id="43" name="Straight Arrow Connector 42"/>
              <p:cNvCxnSpPr>
                <a:stCxn id="59" idx="1"/>
              </p:cNvCxnSpPr>
              <p:nvPr/>
            </p:nvCxnSpPr>
            <p:spPr>
              <a:xfrm flipH="1" flipV="1">
                <a:off x="1121605" y="2504751"/>
                <a:ext cx="304473" cy="583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Box 45"/>
          <p:cNvSpPr txBox="1"/>
          <p:nvPr/>
        </p:nvSpPr>
        <p:spPr>
          <a:xfrm>
            <a:off x="1930452" y="3914001"/>
            <a:ext cx="109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40736" y="3912567"/>
            <a:ext cx="116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-920849" y="2307147"/>
            <a:ext cx="26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 particles (inv.)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64648" y="692695"/>
            <a:ext cx="1511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rim</a:t>
            </a:r>
            <a:endParaRPr lang="en-US" sz="2000" b="1" dirty="0"/>
          </a:p>
        </p:txBody>
      </p:sp>
      <p:sp>
        <p:nvSpPr>
          <p:cNvPr id="44" name="Rectangle 43"/>
          <p:cNvSpPr/>
          <p:nvPr/>
        </p:nvSpPr>
        <p:spPr>
          <a:xfrm>
            <a:off x="5624153" y="695268"/>
            <a:ext cx="1634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Flat rim</a:t>
            </a:r>
          </a:p>
        </p:txBody>
      </p:sp>
      <p:sp>
        <p:nvSpPr>
          <p:cNvPr id="42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cap="all" dirty="0">
                <a:latin typeface="Arial" panose="020B0604020202020204" pitchFamily="34" charset="0"/>
                <a:cs typeface="Arial" panose="020B0604020202020204" pitchFamily="34" charset="0"/>
              </a:rPr>
              <a:t>MULTIPLE PULSES: </a:t>
            </a:r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RNS </a:t>
            </a:r>
            <a:r>
              <a:rPr lang="en-US" altLang="zh-CN" sz="3000" b="1" cap="all" dirty="0">
                <a:latin typeface="Arial" panose="020B0604020202020204" pitchFamily="34" charset="0"/>
                <a:cs typeface="Arial" panose="020B0604020202020204" pitchFamily="34" charset="0"/>
              </a:rPr>
              <a:t>in gas 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353200" y="4430688"/>
            <a:ext cx="8839200" cy="6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N production is inside reactor and independent of plate geometry.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RNS density is similar in both plate geometries.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density is slightly higher (3x) in high rim can be due to higher OH and HO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HO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OH +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1342" y="914400"/>
            <a:ext cx="8164957" cy="3380801"/>
            <a:chOff x="25284" y="914400"/>
            <a:chExt cx="7747314" cy="3999816"/>
          </a:xfrm>
        </p:grpSpPr>
        <p:pic>
          <p:nvPicPr>
            <p:cNvPr id="9219" name="Picture 3" descr="D:\UIGEL0-2_D_soheilam\nonPDPSIM\plasmapencil-1-07212017\positive_pol\case_10_positive\flow17\lowppm\300ppm\mulipulse\data\f17_10k_RNS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71" y="914400"/>
              <a:ext cx="3808022" cy="380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25284" y="915473"/>
              <a:ext cx="7747314" cy="3998743"/>
              <a:chOff x="25284" y="829748"/>
              <a:chExt cx="7747314" cy="3998743"/>
            </a:xfrm>
          </p:grpSpPr>
          <p:pic>
            <p:nvPicPr>
              <p:cNvPr id="9218" name="Picture 2" descr="D:\UIGEL0-2_D_soheilam\nonPDPSIM\plasmapencil-1-07212017\positive_pol\case_10_positive\flow16\low_ppm\300ppm\multipulse\data\f16_10k_RNS.t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575" y="829748"/>
                <a:ext cx="3808023" cy="3808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25284" y="883608"/>
                <a:ext cx="7264686" cy="3944883"/>
                <a:chOff x="25284" y="883608"/>
                <a:chExt cx="7264686" cy="3944883"/>
              </a:xfrm>
            </p:grpSpPr>
            <p:grpSp>
              <p:nvGrpSpPr>
                <p:cNvPr id="7170" name="Group 7169"/>
                <p:cNvGrpSpPr/>
                <p:nvPr/>
              </p:nvGrpSpPr>
              <p:grpSpPr>
                <a:xfrm>
                  <a:off x="25284" y="883608"/>
                  <a:ext cx="6695371" cy="3944883"/>
                  <a:chOff x="25284" y="778833"/>
                  <a:chExt cx="6695371" cy="3944883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 rot="16200000">
                    <a:off x="-1350715" y="2154832"/>
                    <a:ext cx="3130833" cy="3788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lvl="0"/>
                    <a:r>
                      <a:rPr lang="en-US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Average density (cm</a:t>
                    </a:r>
                    <a:r>
                      <a:rPr lang="en-US" b="1" baseline="30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-3</a:t>
                    </a:r>
                    <a:r>
                      <a:rPr lang="en-US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1767121" y="4286760"/>
                    <a:ext cx="1201818" cy="4369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Time (s)</a:t>
                    </a:r>
                    <a:endParaRPr lang="en-US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547581" y="4269880"/>
                    <a:ext cx="1173074" cy="4369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Time (s)</a:t>
                    </a:r>
                    <a:endParaRPr lang="en-US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169" name="Group 7168"/>
                  <p:cNvGrpSpPr/>
                  <p:nvPr/>
                </p:nvGrpSpPr>
                <p:grpSpPr>
                  <a:xfrm>
                    <a:off x="1356874" y="1056792"/>
                    <a:ext cx="1147182" cy="2094894"/>
                    <a:chOff x="1356874" y="1132992"/>
                    <a:chExt cx="1147182" cy="2094894"/>
                  </a:xfrm>
                </p:grpSpPr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2026524" y="1132992"/>
                      <a:ext cx="171002" cy="3277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dirty="0"/>
                    </a:p>
                  </p:txBody>
                </p:sp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1400455" y="2015240"/>
                      <a:ext cx="355158" cy="3277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dirty="0"/>
                    </a:p>
                  </p:txBody>
                </p:sp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1356874" y="2900169"/>
                      <a:ext cx="442304" cy="3277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baseline="-25000" dirty="0"/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2061752" y="2304970"/>
                      <a:ext cx="442304" cy="3277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dirty="0"/>
                    </a:p>
                  </p:txBody>
                </p:sp>
                <p:cxnSp>
                  <p:nvCxnSpPr>
                    <p:cNvPr id="6" name="Straight Arrow Connector 5"/>
                    <p:cNvCxnSpPr>
                      <a:stCxn id="32" idx="1"/>
                    </p:cNvCxnSpPr>
                    <p:nvPr/>
                  </p:nvCxnSpPr>
                  <p:spPr>
                    <a:xfrm flipH="1" flipV="1">
                      <a:off x="1844676" y="2392102"/>
                      <a:ext cx="217077" cy="76727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52" name="Rectangle 51"/>
                <p:cNvSpPr/>
                <p:nvPr/>
              </p:nvSpPr>
              <p:spPr>
                <a:xfrm>
                  <a:off x="6075418" y="1167849"/>
                  <a:ext cx="171002" cy="3277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endParaRPr lang="en-US" dirty="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6188961" y="2390001"/>
                  <a:ext cx="355158" cy="3277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NO</a:t>
                  </a:r>
                  <a:endParaRPr lang="en-US" dirty="0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215235" y="3138370"/>
                  <a:ext cx="442304" cy="3277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NO</a:t>
                  </a:r>
                  <a:r>
                    <a:rPr lang="en-US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baseline="-25000" dirty="0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847666" y="2000202"/>
                  <a:ext cx="442304" cy="3277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US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endParaRPr lang="en-US" dirty="0"/>
                </a:p>
              </p:txBody>
            </p:sp>
          </p:grpSp>
        </p:grpSp>
      </p:grpSp>
      <p:sp>
        <p:nvSpPr>
          <p:cNvPr id="33" name="Rectangle 32"/>
          <p:cNvSpPr/>
          <p:nvPr/>
        </p:nvSpPr>
        <p:spPr>
          <a:xfrm>
            <a:off x="1764648" y="692695"/>
            <a:ext cx="1511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rim</a:t>
            </a:r>
            <a:endParaRPr lang="en-US" sz="2000" b="1" dirty="0"/>
          </a:p>
        </p:txBody>
      </p:sp>
      <p:sp>
        <p:nvSpPr>
          <p:cNvPr id="34" name="Rectangle 33"/>
          <p:cNvSpPr/>
          <p:nvPr/>
        </p:nvSpPr>
        <p:spPr>
          <a:xfrm>
            <a:off x="5624153" y="695268"/>
            <a:ext cx="1634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Flat rim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cap="all" dirty="0">
                <a:latin typeface="Arial" panose="020B0604020202020204" pitchFamily="34" charset="0"/>
                <a:cs typeface="Arial" panose="020B0604020202020204" pitchFamily="34" charset="0"/>
              </a:rPr>
              <a:t>MULTIPLE PULSES: </a:t>
            </a:r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RNS </a:t>
            </a:r>
            <a:r>
              <a:rPr lang="en-US" altLang="zh-CN" sz="3000" b="1" cap="all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zh-CN" sz="3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5430838" y="6237312"/>
            <a:ext cx="365601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373688" y="6238900"/>
            <a:ext cx="3770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charset="0"/>
              </a:rPr>
              <a:t>University of Michigan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Arial" charset="0"/>
              </a:rPr>
              <a:t>Institute for Plasma Science &amp; Engr.</a:t>
            </a:r>
          </a:p>
        </p:txBody>
      </p: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247650" y="4114800"/>
            <a:ext cx="8839200" cy="6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ONOOH is the dominant RNS.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RNS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slightly higher in the high rim.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Solvated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="1" i="0" baseline="-25000" dirty="0" err="1" smtClean="0">
                <a:latin typeface="+mj-lt"/>
                <a:cs typeface="Arial" panose="020B0604020202020204" pitchFamily="34" charset="0"/>
              </a:rPr>
              <a:t>x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are the main source of RNS in liquid and then hydrolysis of acids: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altLang="zh-CN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altLang="zh-CN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744380" y="2215018"/>
            <a:ext cx="26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 particles (inv.)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5800" y="923400"/>
            <a:ext cx="3833814" cy="3099011"/>
            <a:chOff x="3869788" y="990600"/>
            <a:chExt cx="3862638" cy="3374193"/>
          </a:xfrm>
        </p:grpSpPr>
        <p:pic>
          <p:nvPicPr>
            <p:cNvPr id="8195" name="Picture 3" descr="D:\UIGEL0-2_D_soheilam\nonPDPSIM\plasmapencil-1-07212017\positive_pol\case_10_positive\flow17\lowppm\300ppm\mulipulse\data\f17_10k_RNSL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788" y="990600"/>
              <a:ext cx="3862638" cy="3160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575784" y="3962666"/>
              <a:ext cx="1319522" cy="40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 (s)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198920" y="1561565"/>
              <a:ext cx="941577" cy="26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ONOOH</a:t>
              </a:r>
              <a:r>
                <a:rPr lang="en-US" sz="1600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endParaRPr lang="en-US" sz="16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652375" y="2952807"/>
              <a:ext cx="545889" cy="26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2aq</a:t>
              </a:r>
              <a:endParaRPr lang="en-US" sz="16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657605" y="3251656"/>
              <a:ext cx="694473" cy="26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HNO</a:t>
              </a:r>
              <a:r>
                <a:rPr lang="en-US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3aq</a:t>
              </a:r>
              <a:endParaRPr lang="en-US" sz="1600" baseline="-250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92729" y="2119511"/>
              <a:ext cx="694473" cy="26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HNO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endParaRPr lang="en-US" sz="1600" baseline="-250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869234" y="2423513"/>
              <a:ext cx="469981" cy="26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600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endParaRPr lang="en-US" sz="16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699062" y="1738378"/>
              <a:ext cx="626641" cy="26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6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</a:t>
              </a:r>
              <a:r>
                <a:rPr lang="en-US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endParaRPr lang="en-US" sz="1600" baseline="-25000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 flipV="1">
              <a:off x="5506012" y="2894716"/>
              <a:ext cx="146363" cy="142875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505325" y="905774"/>
            <a:ext cx="3800475" cy="3103756"/>
            <a:chOff x="4505325" y="1027177"/>
            <a:chExt cx="3800475" cy="3103756"/>
          </a:xfrm>
        </p:grpSpPr>
        <p:grpSp>
          <p:nvGrpSpPr>
            <p:cNvPr id="9" name="Group 8"/>
            <p:cNvGrpSpPr/>
            <p:nvPr/>
          </p:nvGrpSpPr>
          <p:grpSpPr>
            <a:xfrm>
              <a:off x="4505325" y="1027177"/>
              <a:ext cx="3800475" cy="2905798"/>
              <a:chOff x="228600" y="950976"/>
              <a:chExt cx="3829050" cy="3163824"/>
            </a:xfrm>
          </p:grpSpPr>
          <p:pic>
            <p:nvPicPr>
              <p:cNvPr id="8194" name="Picture 2" descr="D:\UIGEL0-2_D_soheilam\nonPDPSIM\plasmapencil-1-07212017\positive_pol\case_10_positive\flow16\low_ppm\300ppm\multipulse\data\f16_10k_RNSL.t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950976"/>
                <a:ext cx="3829050" cy="3163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908143" y="1563696"/>
                <a:ext cx="941578" cy="2680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ONOOH</a:t>
                </a:r>
                <a:r>
                  <a:rPr lang="en-US" sz="1600" b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sz="16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730231" y="3013531"/>
                <a:ext cx="545889" cy="2680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en-US" sz="16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2aq</a:t>
                </a:r>
                <a:endParaRPr lang="en-US" sz="1600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969053" y="3276599"/>
                <a:ext cx="694474" cy="2680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HNO</a:t>
                </a:r>
                <a:r>
                  <a:rPr lang="en-US" sz="16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3aq</a:t>
                </a:r>
                <a:endParaRPr lang="en-US" sz="1600" baseline="-250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52401" y="2286000"/>
                <a:ext cx="694474" cy="2680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HNO</a:t>
                </a:r>
                <a:r>
                  <a:rPr lang="en-US" sz="16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sz="1600" baseline="-250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347456" y="2534448"/>
                <a:ext cx="469981" cy="2680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en-US" sz="1600" b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sz="16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983128" y="1926484"/>
                <a:ext cx="626641" cy="2680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en-US" sz="16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</a:t>
                </a:r>
                <a:r>
                  <a:rPr lang="en-US" sz="16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aq</a:t>
                </a:r>
                <a:endParaRPr lang="en-US" sz="1600" baseline="-25000" dirty="0"/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1524000" y="3007113"/>
                <a:ext cx="205422" cy="13150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6222522" y="3761601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 (s)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764648" y="692695"/>
            <a:ext cx="1511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rim</a:t>
            </a:r>
            <a:endParaRPr lang="en-US" sz="2000" b="1" dirty="0"/>
          </a:p>
        </p:txBody>
      </p:sp>
      <p:sp>
        <p:nvSpPr>
          <p:cNvPr id="35" name="Rectangle 34"/>
          <p:cNvSpPr/>
          <p:nvPr/>
        </p:nvSpPr>
        <p:spPr>
          <a:xfrm>
            <a:off x="5624153" y="695268"/>
            <a:ext cx="1634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Flat rim</a:t>
            </a:r>
          </a:p>
        </p:txBody>
      </p:sp>
      <p:sp>
        <p:nvSpPr>
          <p:cNvPr id="36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6375" y="43041"/>
            <a:ext cx="87312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 smtClean="0">
                <a:latin typeface="Arial" charset="0"/>
              </a:rPr>
              <a:t>CONCLUDING REMARKS</a:t>
            </a:r>
            <a:endParaRPr lang="en-US" altLang="en-US" sz="3000" b="1" dirty="0">
              <a:latin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27125" y="4608513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85738" y="817563"/>
            <a:ext cx="82724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Height of the well plate changes gas mixture and dynamics of gas flow above liquid including water vapor.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Propagation of the IW out of the nozzle follows He gas channel and changes with the plate geometry: </a:t>
            </a:r>
            <a:endParaRPr kumimoji="1" lang="en-US" altLang="en-US" sz="2000" b="1" dirty="0">
              <a:latin typeface="Arial" charset="0"/>
              <a:ea typeface="굴림" charset="-127"/>
            </a:endParaRPr>
          </a:p>
          <a:p>
            <a:pPr marL="740664" indent="-283464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>
                <a:latin typeface="Arial" charset="0"/>
                <a:ea typeface="굴림" charset="-127"/>
              </a:rPr>
              <a:t>Narrow IW distribution in flat rim due to </a:t>
            </a:r>
            <a:r>
              <a:rPr kumimoji="1" lang="en-US" altLang="en-US" sz="2000" b="1" dirty="0" smtClean="0">
                <a:latin typeface="Arial" charset="0"/>
                <a:ea typeface="굴림" charset="-127"/>
              </a:rPr>
              <a:t>penetration of ambient gas.</a:t>
            </a:r>
            <a:endParaRPr kumimoji="1" lang="en-US" altLang="en-US" sz="2000" b="1" dirty="0">
              <a:latin typeface="Arial" charset="0"/>
              <a:ea typeface="굴림" charset="-127"/>
            </a:endParaRPr>
          </a:p>
          <a:p>
            <a:pPr marL="740664" indent="-283464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>
                <a:latin typeface="Arial" charset="0"/>
                <a:ea typeface="굴림" charset="-127"/>
              </a:rPr>
              <a:t>Volumetric </a:t>
            </a:r>
            <a:r>
              <a:rPr kumimoji="1" lang="en-US" altLang="en-US" sz="2000" b="1" dirty="0" smtClean="0">
                <a:latin typeface="Arial" charset="0"/>
                <a:ea typeface="굴림" charset="-127"/>
              </a:rPr>
              <a:t>IW </a:t>
            </a:r>
            <a:r>
              <a:rPr kumimoji="1" lang="en-US" altLang="en-US" sz="2000" b="1" dirty="0">
                <a:latin typeface="Arial" charset="0"/>
                <a:ea typeface="굴림" charset="-127"/>
              </a:rPr>
              <a:t>propagation in high rim </a:t>
            </a:r>
            <a:r>
              <a:rPr kumimoji="1" lang="en-US" altLang="en-US" sz="2000" b="1" dirty="0" smtClean="0">
                <a:latin typeface="Arial" charset="0"/>
                <a:ea typeface="굴림" charset="-127"/>
              </a:rPr>
              <a:t>plate.</a:t>
            </a:r>
            <a:endParaRPr kumimoji="1" lang="en-US" altLang="en-US" sz="2000" b="1" dirty="0">
              <a:latin typeface="Arial" charset="0"/>
              <a:ea typeface="굴림" charset="-127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zh-C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Recirculation 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vortices during the after glow in high rim plate enhances gas mixing and residence time of RONS which enhances solvation of species.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High density He and water vapor in the high rim with minor diffused air results in higher OH and H</a:t>
            </a:r>
            <a:r>
              <a:rPr kumimoji="1" lang="en-US" altLang="en-US" sz="2000" b="1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2</a:t>
            </a:r>
            <a:r>
              <a:rPr kumimoji="1"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O</a:t>
            </a:r>
            <a:r>
              <a:rPr kumimoji="1" lang="en-US" altLang="en-US" sz="2000" b="1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2</a:t>
            </a:r>
            <a:r>
              <a:rPr kumimoji="1"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 production.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Multiple pulses (10 KHz) enhances production of </a:t>
            </a:r>
            <a:r>
              <a:rPr kumimoji="1"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RNS</a:t>
            </a:r>
            <a:r>
              <a:rPr kumimoji="1"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aq</a:t>
            </a:r>
            <a:r>
              <a:rPr kumimoji="1" lang="en-US" altLang="en-US" sz="2000" b="1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 </a:t>
            </a:r>
            <a:r>
              <a:rPr kumimoji="1"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in high rim plate.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endParaRPr kumimoji="1" lang="en-US" altLang="en-US" sz="2000" b="1" dirty="0" smtClean="0">
              <a:solidFill>
                <a:prstClr val="black"/>
              </a:solidFill>
              <a:latin typeface="Arial" panose="020B0604020202020204" pitchFamily="34" charset="0"/>
              <a:ea typeface="굴림" charset="-127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endParaRPr kumimoji="1" lang="en-US" altLang="en-US" sz="2000" b="1" dirty="0">
              <a:latin typeface="Arial" charset="0"/>
              <a:ea typeface="굴림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06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6375" y="0"/>
            <a:ext cx="873125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ATMOSPHERIC PRESSURE PLASMA JETS</a:t>
            </a:r>
            <a:endParaRPr lang="en-US" altLang="en-US" sz="2000" b="1" dirty="0">
              <a:latin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27125" y="4608513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85739" y="817563"/>
            <a:ext cx="4995862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latin typeface="Arial" charset="0"/>
                <a:ea typeface="굴림" charset="-127"/>
              </a:rPr>
              <a:t>Atmospheric Pressure Plasma Jets (APPJs) are used in plasma medicine in several modes:</a:t>
            </a:r>
          </a:p>
          <a:p>
            <a:pPr lvl="1" eaLnBrk="1" hangingPunct="1">
              <a:spcBef>
                <a:spcPct val="0"/>
              </a:spcBef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Direct treatment of cells and tissues.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Activation of liquid for plasma activation of media (PAM).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APPJ operation with rare gas (helium or argon) having small air impurities generates reactive oxygen and nitrogen species (RONS).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Solvation or transport of gas phase species into liquid and chemical reactions in liquid are two pathways of RONS generation in liquid phase.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410200" y="5041602"/>
            <a:ext cx="3657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1600" b="1" dirty="0">
                <a:latin typeface="Arial" charset="0"/>
                <a:ea typeface="굴림" charset="-127"/>
              </a:rPr>
              <a:t>K. </a:t>
            </a:r>
            <a:r>
              <a:rPr kumimoji="1" lang="en-US" altLang="ko-KR" sz="1600" b="1" dirty="0" err="1">
                <a:latin typeface="Arial" charset="0"/>
                <a:ea typeface="굴림" charset="-127"/>
              </a:rPr>
              <a:t>Tominami</a:t>
            </a:r>
            <a:r>
              <a:rPr kumimoji="1" lang="en-US" altLang="ko-KR" sz="1600" b="1" dirty="0">
                <a:latin typeface="Arial" charset="0"/>
                <a:ea typeface="굴림" charset="-127"/>
              </a:rPr>
              <a:t>, </a:t>
            </a:r>
            <a:r>
              <a:rPr kumimoji="1" lang="en-US" altLang="ko-KR" sz="1600" b="1" dirty="0" smtClean="0">
                <a:latin typeface="Arial" charset="0"/>
                <a:ea typeface="굴림" charset="-127"/>
              </a:rPr>
              <a:t> et al. </a:t>
            </a:r>
            <a:r>
              <a:rPr kumimoji="1" lang="en-US" altLang="ko-KR" sz="1600" b="1" dirty="0" err="1" smtClean="0">
                <a:latin typeface="Arial" charset="0"/>
                <a:ea typeface="굴림" charset="-127"/>
              </a:rPr>
              <a:t>Japn</a:t>
            </a:r>
            <a:r>
              <a:rPr kumimoji="1" lang="en-US" altLang="ko-KR" sz="1600" b="1" dirty="0">
                <a:latin typeface="Arial" charset="0"/>
                <a:ea typeface="굴림" charset="-127"/>
              </a:rPr>
              <a:t>. J. Appl. Phys. 55. 01AF03 (2016</a:t>
            </a:r>
            <a:r>
              <a:rPr kumimoji="1" lang="en-US" altLang="ko-KR" sz="1600" b="1" dirty="0" smtClean="0">
                <a:latin typeface="Arial" charset="0"/>
                <a:ea typeface="굴림" charset="-127"/>
              </a:rPr>
              <a:t>).</a:t>
            </a:r>
            <a:endParaRPr kumimoji="1" lang="en-US" altLang="ko-KR" sz="1600" b="1" dirty="0">
              <a:latin typeface="Arial" charset="0"/>
              <a:ea typeface="굴림" charset="-127"/>
            </a:endParaRPr>
          </a:p>
        </p:txBody>
      </p:sp>
      <p:pic>
        <p:nvPicPr>
          <p:cNvPr id="19" name="Picture 2" descr="C:\Users\mjk\Downloads\Pages from JJAP_55_01AF03_201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6594"/>
            <a:ext cx="4114800" cy="31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5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6375" y="0"/>
            <a:ext cx="873125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LIQUID IN WELL PLATES</a:t>
            </a:r>
            <a:endParaRPr lang="en-US" altLang="en-US" sz="2000" b="1" dirty="0"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9538" y="1196891"/>
            <a:ext cx="4919662" cy="497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>
                <a:latin typeface="Arial" charset="0"/>
                <a:ea typeface="굴림" charset="-127"/>
              </a:rPr>
              <a:t>P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lasma activation of liquids in biological studies is often conducted with a well plate.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characteristics of the </a:t>
            </a:r>
            <a:r>
              <a:rPr lang="en-US" altLang="zh-C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well plate and height of the plate wall can affect gas dynamics, mixture, and discharge above the liquid:</a:t>
            </a:r>
            <a:endParaRPr kumimoji="1" lang="en-US" altLang="ko-KR" sz="2000" b="1" dirty="0" smtClean="0">
              <a:latin typeface="Arial" charset="0"/>
              <a:ea typeface="굴림" charset="-127"/>
            </a:endParaRP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Large surface/ volume plate: petri dishes or 6-well plate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Small surface/ volume plates: Eppendorf tube or 96-well plate</a:t>
            </a:r>
          </a:p>
          <a:p>
            <a:pPr marL="228600" lvl="1" indent="-228600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latin typeface="Arial" charset="0"/>
                <a:ea typeface="굴림" charset="-127"/>
              </a:rPr>
              <a:t>In this talk I will 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discuss results from computational 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investigation on the effect of well plate geometry on gas flow and RONS production.</a:t>
            </a:r>
            <a:endParaRPr kumimoji="1" lang="en-US" altLang="en-US" sz="2000" b="1" dirty="0" smtClean="0">
              <a:latin typeface="Arial" charset="0"/>
              <a:ea typeface="굴림" charset="-127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706063" y="2634440"/>
            <a:ext cx="3226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1600" b="1" dirty="0" smtClean="0">
                <a:latin typeface="Arial" charset="0"/>
                <a:ea typeface="굴림" charset="-127"/>
              </a:rPr>
              <a:t>Joh</a:t>
            </a:r>
            <a:r>
              <a:rPr kumimoji="1" lang="en-US" altLang="ko-KR" sz="1600" b="1" dirty="0">
                <a:latin typeface="Arial" charset="0"/>
                <a:ea typeface="굴림" charset="-127"/>
              </a:rPr>
              <a:t>, H. et al. Applied Phys. Letters, 5, 101 (2012</a:t>
            </a:r>
            <a:r>
              <a:rPr kumimoji="1" lang="en-US" altLang="ko-KR" sz="1600" b="1" dirty="0" smtClean="0">
                <a:latin typeface="Arial" charset="0"/>
                <a:ea typeface="굴림" charset="-127"/>
              </a:rPr>
              <a:t>)</a:t>
            </a:r>
            <a:endParaRPr kumimoji="1" lang="en-US" altLang="en-US" sz="1600" b="1" dirty="0">
              <a:latin typeface="Arial" charset="0"/>
              <a:ea typeface="굴림" charset="-12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06" y="777066"/>
            <a:ext cx="2299093" cy="18669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1" r="12023"/>
          <a:stretch/>
        </p:blipFill>
        <p:spPr bwMode="auto">
          <a:xfrm>
            <a:off x="5715000" y="3386915"/>
            <a:ext cx="3217862" cy="198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562600" y="5564390"/>
            <a:ext cx="342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	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Joseph-Marie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Plewa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 2014 </a:t>
            </a:r>
            <a:r>
              <a:rPr lang="fr-F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fr-F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Phys</a:t>
            </a:r>
            <a:r>
              <a:rPr lang="fr-F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 16 043027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28600" y="763378"/>
            <a:ext cx="8629777" cy="6551822"/>
            <a:chOff x="136463" y="476672"/>
            <a:chExt cx="8920721" cy="6806202"/>
          </a:xfrm>
        </p:grpSpPr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1962150" y="4446372"/>
              <a:ext cx="2371725" cy="382587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Radiation Transport</a:t>
              </a:r>
            </a:p>
          </p:txBody>
        </p:sp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449263" y="670135"/>
              <a:ext cx="2778125" cy="65722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Plasma Hydrodynamics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Poisson’s Equation</a:t>
              </a:r>
            </a:p>
          </p:txBody>
        </p: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3386277" y="621268"/>
              <a:ext cx="2236510" cy="36933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Gas Phase Plasma</a:t>
              </a:r>
            </a:p>
          </p:txBody>
        </p:sp>
        <p:sp>
          <p:nvSpPr>
            <p:cNvPr id="32" name="Rectangle 15"/>
            <p:cNvSpPr>
              <a:spLocks noChangeArrowheads="1"/>
            </p:cNvSpPr>
            <p:nvPr/>
          </p:nvSpPr>
          <p:spPr bwMode="auto">
            <a:xfrm>
              <a:off x="320675" y="476672"/>
              <a:ext cx="5654675" cy="104415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>
              <a:off x="320675" y="1849439"/>
              <a:ext cx="5654675" cy="976312"/>
              <a:chOff x="217" y="1688"/>
              <a:chExt cx="3562" cy="615"/>
            </a:xfrm>
          </p:grpSpPr>
          <p:sp>
            <p:nvSpPr>
              <p:cNvPr id="44" name="Text Box 17"/>
              <p:cNvSpPr txBox="1">
                <a:spLocks noChangeArrowheads="1"/>
              </p:cNvSpPr>
              <p:nvPr/>
            </p:nvSpPr>
            <p:spPr bwMode="auto">
              <a:xfrm>
                <a:off x="423" y="1721"/>
                <a:ext cx="1582" cy="41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Bulk Electron Energy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Transport</a:t>
                </a:r>
              </a:p>
            </p:txBody>
          </p:sp>
          <p:sp>
            <p:nvSpPr>
              <p:cNvPr id="45" name="Text Box 18"/>
              <p:cNvSpPr txBox="1">
                <a:spLocks noChangeArrowheads="1"/>
              </p:cNvSpPr>
              <p:nvPr/>
            </p:nvSpPr>
            <p:spPr bwMode="auto">
              <a:xfrm>
                <a:off x="2132" y="1721"/>
                <a:ext cx="1454" cy="41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Kinetic “Beam”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Electron Transport </a:t>
                </a:r>
              </a:p>
            </p:txBody>
          </p:sp>
          <p:sp>
            <p:nvSpPr>
              <p:cNvPr id="46" name="Rectangle 19"/>
              <p:cNvSpPr>
                <a:spLocks noChangeArrowheads="1"/>
              </p:cNvSpPr>
              <p:nvPr/>
            </p:nvSpPr>
            <p:spPr bwMode="auto">
              <a:xfrm>
                <a:off x="217" y="1688"/>
                <a:ext cx="3562" cy="61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20"/>
            <p:cNvGrpSpPr>
              <a:grpSpLocks/>
            </p:cNvGrpSpPr>
            <p:nvPr/>
          </p:nvGrpSpPr>
          <p:grpSpPr bwMode="auto">
            <a:xfrm>
              <a:off x="322263" y="3138485"/>
              <a:ext cx="5654675" cy="977899"/>
              <a:chOff x="238" y="2440"/>
              <a:chExt cx="3562" cy="616"/>
            </a:xfrm>
          </p:grpSpPr>
          <p:sp>
            <p:nvSpPr>
              <p:cNvPr id="41" name="Text Box 21"/>
              <p:cNvSpPr txBox="1">
                <a:spLocks noChangeArrowheads="1"/>
              </p:cNvSpPr>
              <p:nvPr/>
            </p:nvSpPr>
            <p:spPr bwMode="auto">
              <a:xfrm>
                <a:off x="526" y="2440"/>
                <a:ext cx="1328" cy="40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Neutral Transport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Navier-Stokes</a:t>
                </a:r>
              </a:p>
            </p:txBody>
          </p:sp>
          <p:sp>
            <p:nvSpPr>
              <p:cNvPr id="42" name="Text Box 22"/>
              <p:cNvSpPr txBox="1">
                <a:spLocks noChangeArrowheads="1"/>
              </p:cNvSpPr>
              <p:nvPr/>
            </p:nvSpPr>
            <p:spPr bwMode="auto">
              <a:xfrm>
                <a:off x="2066" y="2440"/>
                <a:ext cx="1462" cy="41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Neutral and Plasma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Chemistry </a:t>
                </a:r>
              </a:p>
            </p:txBody>
          </p:sp>
          <p:sp>
            <p:nvSpPr>
              <p:cNvPr id="43" name="Rectangle 23"/>
              <p:cNvSpPr>
                <a:spLocks noChangeArrowheads="1"/>
              </p:cNvSpPr>
              <p:nvPr/>
            </p:nvSpPr>
            <p:spPr bwMode="auto">
              <a:xfrm>
                <a:off x="238" y="2441"/>
                <a:ext cx="3562" cy="61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>
              <a:off x="3149600" y="1512888"/>
              <a:ext cx="0" cy="304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>
              <a:off x="3148013" y="2821665"/>
              <a:ext cx="0" cy="304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>
              <a:off x="3148013" y="4128366"/>
              <a:ext cx="0" cy="304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3335338" y="1066800"/>
              <a:ext cx="2486025" cy="38258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Liquid Phase Plasma</a:t>
              </a:r>
            </a:p>
          </p:txBody>
        </p:sp>
        <p:sp>
          <p:nvSpPr>
            <p:cNvPr id="39" name="Text Box 13"/>
            <p:cNvSpPr txBox="1">
              <a:spLocks noChangeArrowheads="1"/>
            </p:cNvSpPr>
            <p:nvPr/>
          </p:nvSpPr>
          <p:spPr bwMode="auto">
            <a:xfrm>
              <a:off x="6128247" y="587748"/>
              <a:ext cx="2928937" cy="409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31775" indent="-231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2-D unstructured mesh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Time slicing algorithms between plasma and fluid timescales.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Poisson’s equation is solved throughout the computational domain during voltage pulse.</a:t>
              </a:r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136463" y="4959161"/>
              <a:ext cx="8480425" cy="232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31775" indent="-231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Diffusion into/out of  liquid limited by Henry’s law equilibrium at the surface.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Liquid evaporates into gas with vapor pressure source.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Neutral plasma during afterglow.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endParaRPr lang="en-US" altLang="en-US" sz="2000" b="1" dirty="0">
                <a:solidFill>
                  <a:prstClr val="black"/>
                </a:solidFill>
                <a:latin typeface="Arial" pitchFamily="34" charset="0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ct val="50000"/>
                </a:spcAft>
                <a:buFont typeface="Symbol" pitchFamily="18" charset="2"/>
                <a:buChar char="·"/>
              </a:pPr>
              <a:endParaRPr lang="en-US" altLang="en-US" sz="2000" b="1" dirty="0">
                <a:solidFill>
                  <a:prstClr val="black"/>
                </a:solidFill>
                <a:latin typeface="Arial" pitchFamily="34" charset="0"/>
                <a:ea typeface="+mn-ea"/>
              </a:endParaRPr>
            </a:p>
          </p:txBody>
        </p:sp>
      </p:grp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206375" y="58430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0"/>
              </a:spcBef>
              <a:buFontTx/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9pPr>
          </a:lstStyle>
          <a:p>
            <a:r>
              <a:rPr lang="en-US" altLang="en-US" dirty="0"/>
              <a:t>MODEL: </a:t>
            </a:r>
            <a:r>
              <a:rPr lang="en-US" altLang="en-US" i="1" dirty="0" err="1"/>
              <a:t>nonPDPSIM</a:t>
            </a:r>
            <a:endParaRPr lang="en-US" altLang="en-US" i="1" dirty="0"/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49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50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52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763378"/>
            <a:ext cx="8629777" cy="6551822"/>
            <a:chOff x="136463" y="476672"/>
            <a:chExt cx="8920721" cy="6806202"/>
          </a:xfrm>
        </p:grpSpPr>
        <p:sp>
          <p:nvSpPr>
            <p:cNvPr id="21508" name="Text Box 9"/>
            <p:cNvSpPr txBox="1">
              <a:spLocks noChangeArrowheads="1"/>
            </p:cNvSpPr>
            <p:nvPr/>
          </p:nvSpPr>
          <p:spPr bwMode="auto">
            <a:xfrm>
              <a:off x="1962150" y="4446372"/>
              <a:ext cx="2371725" cy="382587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Radiation Transport</a:t>
              </a:r>
            </a:p>
          </p:txBody>
        </p:sp>
        <p:sp>
          <p:nvSpPr>
            <p:cNvPr id="21532" name="Text Box 12"/>
            <p:cNvSpPr txBox="1">
              <a:spLocks noChangeArrowheads="1"/>
            </p:cNvSpPr>
            <p:nvPr/>
          </p:nvSpPr>
          <p:spPr bwMode="auto">
            <a:xfrm>
              <a:off x="449263" y="670135"/>
              <a:ext cx="2778125" cy="65722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Plasma Hydrodynamics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Poisson’s Equation</a:t>
              </a:r>
            </a:p>
          </p:txBody>
        </p:sp>
        <p:sp>
          <p:nvSpPr>
            <p:cNvPr id="21533" name="Text Box 13"/>
            <p:cNvSpPr txBox="1">
              <a:spLocks noChangeArrowheads="1"/>
            </p:cNvSpPr>
            <p:nvPr/>
          </p:nvSpPr>
          <p:spPr bwMode="auto">
            <a:xfrm>
              <a:off x="3386277" y="621268"/>
              <a:ext cx="2236510" cy="36933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Gas Phase Plasma</a:t>
              </a:r>
            </a:p>
          </p:txBody>
        </p:sp>
        <p:sp>
          <p:nvSpPr>
            <p:cNvPr id="21535" name="Rectangle 15"/>
            <p:cNvSpPr>
              <a:spLocks noChangeArrowheads="1"/>
            </p:cNvSpPr>
            <p:nvPr/>
          </p:nvSpPr>
          <p:spPr bwMode="auto">
            <a:xfrm>
              <a:off x="320675" y="476672"/>
              <a:ext cx="5654675" cy="104415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1511" name="Group 16"/>
            <p:cNvGrpSpPr>
              <a:grpSpLocks/>
            </p:cNvGrpSpPr>
            <p:nvPr/>
          </p:nvGrpSpPr>
          <p:grpSpPr bwMode="auto">
            <a:xfrm>
              <a:off x="320675" y="1849439"/>
              <a:ext cx="5654675" cy="976312"/>
              <a:chOff x="217" y="1688"/>
              <a:chExt cx="3562" cy="615"/>
            </a:xfrm>
          </p:grpSpPr>
          <p:sp>
            <p:nvSpPr>
              <p:cNvPr id="21529" name="Text Box 17"/>
              <p:cNvSpPr txBox="1">
                <a:spLocks noChangeArrowheads="1"/>
              </p:cNvSpPr>
              <p:nvPr/>
            </p:nvSpPr>
            <p:spPr bwMode="auto">
              <a:xfrm>
                <a:off x="423" y="1721"/>
                <a:ext cx="1582" cy="41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Bulk Electron Energy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Transport</a:t>
                </a:r>
              </a:p>
            </p:txBody>
          </p:sp>
          <p:sp>
            <p:nvSpPr>
              <p:cNvPr id="21530" name="Text Box 18"/>
              <p:cNvSpPr txBox="1">
                <a:spLocks noChangeArrowheads="1"/>
              </p:cNvSpPr>
              <p:nvPr/>
            </p:nvSpPr>
            <p:spPr bwMode="auto">
              <a:xfrm>
                <a:off x="2132" y="1721"/>
                <a:ext cx="1454" cy="41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Kinetic “Beam”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Electron Transport </a:t>
                </a:r>
              </a:p>
            </p:txBody>
          </p:sp>
          <p:sp>
            <p:nvSpPr>
              <p:cNvPr id="21531" name="Rectangle 19"/>
              <p:cNvSpPr>
                <a:spLocks noChangeArrowheads="1"/>
              </p:cNvSpPr>
              <p:nvPr/>
            </p:nvSpPr>
            <p:spPr bwMode="auto">
              <a:xfrm>
                <a:off x="217" y="1688"/>
                <a:ext cx="3562" cy="61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512" name="Group 20"/>
            <p:cNvGrpSpPr>
              <a:grpSpLocks/>
            </p:cNvGrpSpPr>
            <p:nvPr/>
          </p:nvGrpSpPr>
          <p:grpSpPr bwMode="auto">
            <a:xfrm>
              <a:off x="322263" y="3138485"/>
              <a:ext cx="5654675" cy="977899"/>
              <a:chOff x="238" y="2440"/>
              <a:chExt cx="3562" cy="616"/>
            </a:xfrm>
          </p:grpSpPr>
          <p:sp>
            <p:nvSpPr>
              <p:cNvPr id="21526" name="Text Box 21"/>
              <p:cNvSpPr txBox="1">
                <a:spLocks noChangeArrowheads="1"/>
              </p:cNvSpPr>
              <p:nvPr/>
            </p:nvSpPr>
            <p:spPr bwMode="auto">
              <a:xfrm>
                <a:off x="526" y="2440"/>
                <a:ext cx="1328" cy="40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Neutral Transport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Navier-Stokes</a:t>
                </a:r>
              </a:p>
            </p:txBody>
          </p:sp>
          <p:sp>
            <p:nvSpPr>
              <p:cNvPr id="21527" name="Text Box 22"/>
              <p:cNvSpPr txBox="1">
                <a:spLocks noChangeArrowheads="1"/>
              </p:cNvSpPr>
              <p:nvPr/>
            </p:nvSpPr>
            <p:spPr bwMode="auto">
              <a:xfrm>
                <a:off x="2066" y="2440"/>
                <a:ext cx="1462" cy="41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Neutral and Plasma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Chemistry </a:t>
                </a:r>
              </a:p>
            </p:txBody>
          </p:sp>
          <p:sp>
            <p:nvSpPr>
              <p:cNvPr id="21528" name="Rectangle 23"/>
              <p:cNvSpPr>
                <a:spLocks noChangeArrowheads="1"/>
              </p:cNvSpPr>
              <p:nvPr/>
            </p:nvSpPr>
            <p:spPr bwMode="auto">
              <a:xfrm>
                <a:off x="238" y="2441"/>
                <a:ext cx="3562" cy="61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13" name="Line 24"/>
            <p:cNvSpPr>
              <a:spLocks noChangeShapeType="1"/>
            </p:cNvSpPr>
            <p:nvPr/>
          </p:nvSpPr>
          <p:spPr bwMode="auto">
            <a:xfrm>
              <a:off x="3149600" y="1512888"/>
              <a:ext cx="0" cy="304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514" name="Line 25"/>
            <p:cNvSpPr>
              <a:spLocks noChangeShapeType="1"/>
            </p:cNvSpPr>
            <p:nvPr/>
          </p:nvSpPr>
          <p:spPr bwMode="auto">
            <a:xfrm>
              <a:off x="3148013" y="2821665"/>
              <a:ext cx="0" cy="304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515" name="Line 26"/>
            <p:cNvSpPr>
              <a:spLocks noChangeShapeType="1"/>
            </p:cNvSpPr>
            <p:nvPr/>
          </p:nvSpPr>
          <p:spPr bwMode="auto">
            <a:xfrm>
              <a:off x="3148013" y="4128366"/>
              <a:ext cx="0" cy="3048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3335338" y="1066800"/>
              <a:ext cx="2486025" cy="38258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Liquid Phase Plasma</a:t>
              </a: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6128247" y="587748"/>
              <a:ext cx="2928937" cy="409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31775" indent="-231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2-D unstructured mesh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Time slicing algorithms between plasma and fluid timescales.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Poisson’s equation is solved throughout the computational domain during voltage pulse.</a:t>
              </a:r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136463" y="4959161"/>
              <a:ext cx="8480425" cy="232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31775" indent="-231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Diffusion into/out of  liquid limited by Henry’s law equilibrium at the surface.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Liquid evaporates into gas with vapor pressure source.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r>
                <a:rPr lang="en-US" altLang="en-US" sz="2000" b="1" dirty="0">
                  <a:solidFill>
                    <a:prstClr val="black"/>
                  </a:solidFill>
                  <a:latin typeface="Arial" pitchFamily="34" charset="0"/>
                  <a:ea typeface="+mn-ea"/>
                </a:rPr>
                <a:t>Neutral plasma during afterglow.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Font typeface="Symbol" pitchFamily="18" charset="2"/>
                <a:buChar char="·"/>
              </a:pPr>
              <a:endParaRPr lang="en-US" altLang="en-US" sz="2000" b="1" dirty="0">
                <a:solidFill>
                  <a:prstClr val="black"/>
                </a:solidFill>
                <a:latin typeface="Arial" pitchFamily="34" charset="0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ct val="50000"/>
                </a:spcAft>
                <a:buFont typeface="Symbol" pitchFamily="18" charset="2"/>
                <a:buChar char="·"/>
              </a:pPr>
              <a:endParaRPr lang="en-US" altLang="en-US" sz="2000" b="1" dirty="0">
                <a:solidFill>
                  <a:prstClr val="black"/>
                </a:solidFill>
                <a:latin typeface="Arial" pitchFamily="34" charset="0"/>
                <a:ea typeface="+mn-ea"/>
              </a:endParaRPr>
            </a:p>
          </p:txBody>
        </p:sp>
      </p:grp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206375" y="58430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0"/>
              </a:spcBef>
              <a:buFontTx/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9pPr>
          </a:lstStyle>
          <a:p>
            <a:r>
              <a:rPr lang="en-US" altLang="en-US" dirty="0"/>
              <a:t>MODEL: </a:t>
            </a:r>
            <a:r>
              <a:rPr lang="en-US" altLang="en-US" i="1" dirty="0" err="1"/>
              <a:t>nonPDPSIM</a:t>
            </a:r>
            <a:endParaRPr lang="en-US" altLang="en-US" i="1" dirty="0"/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24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31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9"/>
    </mc:Choice>
    <mc:Fallback xmlns="">
      <p:transition spd="slow" advTm="2148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469697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Liquid plasma is treated identically to gas as a partially ionized substance.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Surface tension is addressed by specifying species able to pass through vapor/liquid interface.</a:t>
            </a:r>
          </a:p>
          <a:p>
            <a:pPr lvl="1"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Neutrals:  Diffusion across interface is limited by Henry’s law equilibrium at the surface layer.</a:t>
            </a:r>
          </a:p>
          <a:p>
            <a:pPr lvl="1"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Ions and photons:  All enter into liquid.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Liquid evaporates into gas with source given by its vapor pressure.</a:t>
            </a:r>
          </a:p>
        </p:txBody>
      </p:sp>
      <p:sp>
        <p:nvSpPr>
          <p:cNvPr id="9224" name="Rectangle 12"/>
          <p:cNvSpPr>
            <a:spLocks noChangeArrowheads="1"/>
          </p:cNvSpPr>
          <p:nvPr/>
        </p:nvSpPr>
        <p:spPr bwMode="auto">
          <a:xfrm>
            <a:off x="5463943" y="1995783"/>
            <a:ext cx="3006703" cy="1067051"/>
          </a:xfrm>
          <a:prstGeom prst="rect">
            <a:avLst/>
          </a:prstGeom>
          <a:solidFill>
            <a:srgbClr val="0066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9225" name="Text Box 14"/>
          <p:cNvSpPr txBox="1">
            <a:spLocks noChangeArrowheads="1"/>
          </p:cNvSpPr>
          <p:nvPr/>
        </p:nvSpPr>
        <p:spPr bwMode="auto">
          <a:xfrm>
            <a:off x="7646740" y="2724086"/>
            <a:ext cx="954100" cy="40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Liquid</a:t>
            </a:r>
          </a:p>
        </p:txBody>
      </p:sp>
      <p:sp>
        <p:nvSpPr>
          <p:cNvPr id="9226" name="Line 15"/>
          <p:cNvSpPr>
            <a:spLocks noChangeShapeType="1"/>
          </p:cNvSpPr>
          <p:nvPr/>
        </p:nvSpPr>
        <p:spPr bwMode="auto">
          <a:xfrm>
            <a:off x="6081476" y="1490839"/>
            <a:ext cx="0" cy="70819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227" name="Text Box 16"/>
          <p:cNvSpPr txBox="1">
            <a:spLocks noChangeArrowheads="1"/>
          </p:cNvSpPr>
          <p:nvPr/>
        </p:nvSpPr>
        <p:spPr bwMode="auto">
          <a:xfrm>
            <a:off x="6211650" y="738187"/>
            <a:ext cx="1514464" cy="36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Evaporation</a:t>
            </a:r>
          </a:p>
        </p:txBody>
      </p:sp>
      <p:sp>
        <p:nvSpPr>
          <p:cNvPr id="9228" name="Line 17"/>
          <p:cNvSpPr>
            <a:spLocks noChangeShapeType="1"/>
          </p:cNvSpPr>
          <p:nvPr/>
        </p:nvSpPr>
        <p:spPr bwMode="auto">
          <a:xfrm>
            <a:off x="7845175" y="1605166"/>
            <a:ext cx="0" cy="67961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229" name="Text Box 18"/>
          <p:cNvSpPr txBox="1">
            <a:spLocks noChangeArrowheads="1"/>
          </p:cNvSpPr>
          <p:nvPr/>
        </p:nvSpPr>
        <p:spPr bwMode="auto">
          <a:xfrm>
            <a:off x="5430606" y="2164098"/>
            <a:ext cx="1304915" cy="6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Dissolved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gases</a:t>
            </a:r>
          </a:p>
        </p:txBody>
      </p:sp>
      <p:sp>
        <p:nvSpPr>
          <p:cNvPr id="9230" name="Text Box 20"/>
          <p:cNvSpPr txBox="1">
            <a:spLocks noChangeArrowheads="1"/>
          </p:cNvSpPr>
          <p:nvPr/>
        </p:nvSpPr>
        <p:spPr bwMode="auto">
          <a:xfrm>
            <a:off x="7067306" y="1295531"/>
            <a:ext cx="18806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Ions, Photons</a:t>
            </a:r>
          </a:p>
        </p:txBody>
      </p:sp>
      <p:sp>
        <p:nvSpPr>
          <p:cNvPr id="9231" name="Line 21"/>
          <p:cNvSpPr>
            <a:spLocks noChangeShapeType="1"/>
          </p:cNvSpPr>
          <p:nvPr/>
        </p:nvSpPr>
        <p:spPr bwMode="auto">
          <a:xfrm>
            <a:off x="6930782" y="1060526"/>
            <a:ext cx="0" cy="92255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232" name="Line 22"/>
          <p:cNvSpPr>
            <a:spLocks noChangeShapeType="1"/>
          </p:cNvSpPr>
          <p:nvPr/>
        </p:nvSpPr>
        <p:spPr bwMode="auto">
          <a:xfrm>
            <a:off x="6603759" y="2494376"/>
            <a:ext cx="6365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233" name="Text Box 23"/>
          <p:cNvSpPr txBox="1">
            <a:spLocks noChangeArrowheads="1"/>
          </p:cNvSpPr>
          <p:nvPr/>
        </p:nvSpPr>
        <p:spPr bwMode="auto">
          <a:xfrm>
            <a:off x="7264154" y="2292716"/>
            <a:ext cx="1146460" cy="369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Solvated</a:t>
            </a:r>
          </a:p>
        </p:txBody>
      </p:sp>
      <p:cxnSp>
        <p:nvCxnSpPr>
          <p:cNvPr id="9234" name="Straight Connector 3"/>
          <p:cNvCxnSpPr>
            <a:cxnSpLocks noChangeShapeType="1"/>
          </p:cNvCxnSpPr>
          <p:nvPr/>
        </p:nvCxnSpPr>
        <p:spPr bwMode="auto">
          <a:xfrm>
            <a:off x="5463943" y="1995783"/>
            <a:ext cx="3017498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260194" y="1139577"/>
            <a:ext cx="1597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Henry's Law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308509"/>
              </p:ext>
            </p:extLst>
          </p:nvPr>
        </p:nvGraphicFramePr>
        <p:xfrm>
          <a:off x="6019800" y="3263900"/>
          <a:ext cx="1897063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" name="Equation" r:id="rId4" imgW="990360" imgH="634680" progId="Equation.3">
                  <p:embed/>
                </p:oleObj>
              </mc:Choice>
              <mc:Fallback>
                <p:oleObj name="Equation" r:id="rId4" imgW="99036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263900"/>
                        <a:ext cx="1897063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内容占位符 2"/>
          <p:cNvSpPr txBox="1">
            <a:spLocks/>
          </p:cNvSpPr>
          <p:nvPr/>
        </p:nvSpPr>
        <p:spPr bwMode="auto">
          <a:xfrm>
            <a:off x="4724400" y="4419600"/>
            <a:ext cx="4354513" cy="148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altLang="zh-CN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density in water saturates</a:t>
            </a:r>
            <a:r>
              <a:rPr lang="en-US" altLang="zh-CN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3aq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2aq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altLang="zh-CN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solvation depletes gas (H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2aq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2aq</a:t>
            </a:r>
            <a:r>
              <a:rPr lang="en-US" altLang="zh-C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,)</a:t>
            </a:r>
            <a:endParaRPr lang="en-US" altLang="zh-C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>
              <a:solidFill>
                <a:prstClr val="black"/>
              </a:solidFill>
            </a:endParaRPr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01613" y="87313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nonPDPSIM</a:t>
            </a:r>
            <a:r>
              <a:rPr lang="en-US" altLang="zh-CN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: TREATMENT OF 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LIQUID</a:t>
            </a:r>
            <a:endParaRPr lang="en-US" altLang="zh-CN" sz="2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7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1613" y="76200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HE PLASMA JET SCHEMATIC </a:t>
            </a:r>
            <a:endParaRPr lang="en-US" altLang="en-US" sz="2000" b="1" dirty="0">
              <a:latin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27125" y="4608513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93662" y="852130"/>
            <a:ext cx="3944938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>
                <a:latin typeface="Arial" charset="0"/>
                <a:ea typeface="굴림" charset="-127"/>
              </a:rPr>
              <a:t>+30 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kV (350 ns) on top electrode, grounded bottom</a:t>
            </a:r>
            <a:br>
              <a:rPr kumimoji="1" lang="en-US" altLang="ko-KR" sz="2000" b="1" dirty="0" smtClean="0">
                <a:latin typeface="Arial" charset="0"/>
                <a:ea typeface="굴림" charset="-127"/>
              </a:rPr>
            </a:br>
            <a:r>
              <a:rPr kumimoji="1" lang="en-US" altLang="ko-KR" sz="2000" b="1" dirty="0" smtClean="0">
                <a:latin typeface="Arial" charset="0"/>
                <a:ea typeface="굴림" charset="-127"/>
              </a:rPr>
              <a:t>electrode</a:t>
            </a:r>
            <a:endParaRPr kumimoji="1" lang="en-US" altLang="ko-KR" sz="2000" b="1" dirty="0">
              <a:latin typeface="Arial" charset="0"/>
              <a:ea typeface="굴림" charset="-127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latin typeface="Arial" charset="0"/>
                <a:ea typeface="굴림" charset="-127"/>
              </a:rPr>
              <a:t>Alumina 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reactor 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tube, 1 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mm 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nozzle 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radius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>
                <a:latin typeface="Arial" charset="0"/>
                <a:ea typeface="굴림" charset="-127"/>
              </a:rPr>
              <a:t>1 cm 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between 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nozzle 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tip to 3 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mm water in 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dielectric 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plate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latin typeface="Arial" charset="0"/>
                <a:ea typeface="굴림" charset="-127"/>
              </a:rPr>
              <a:t>Rim height: 0 to 5 mm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Feed gas: He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99.97% +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63/237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slm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Humid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ambient air (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 = 79.5/20/0.5),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Liquid: H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+ 8 ppm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2aq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17" name="Picture 2" descr="C:\Users\mjk\Downloads\plasma penc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2363045" cy="32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27082" y="5600680"/>
            <a:ext cx="28990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fontAlgn="auto">
              <a:spcBef>
                <a:spcPts val="0"/>
              </a:spcBef>
              <a:spcAft>
                <a:spcPts val="0"/>
              </a:spcAft>
              <a:buSzPct val="111000"/>
              <a:buFont typeface="Symbol" panose="05050102010706020507" pitchFamily="18" charset="2"/>
              <a:buChar char="·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Mohades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Laroussi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Maruthamuthu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Phys. D 50, 285205 (2017)</a:t>
            </a:r>
            <a:endParaRPr lang="en-US" sz="1400" b="1" dirty="0">
              <a:solidFill>
                <a:prstClr val="black"/>
              </a:solidFill>
            </a:endParaRPr>
          </a:p>
        </p:txBody>
      </p: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75" y="685800"/>
            <a:ext cx="2515325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876800" y="815370"/>
            <a:ext cx="4313930" cy="784830"/>
          </a:xfrm>
          <a:prstGeom prst="rect">
            <a:avLst/>
          </a:prstGeom>
          <a:solidFill>
            <a:schemeClr val="bg1"/>
          </a:solidFill>
        </p:spPr>
        <p:txBody>
          <a:bodyPr wrap="square" bIns="18288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 +30kV      S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1×10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  cm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     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D:\UIGEL0-2_D_soheilam\nonPDPSIM\plasmapencil-1-07212017\positive_pol\case_10_positive\pos-flow15a\300ppm\data\p10_f15a-3set_300ppm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659" y="1410847"/>
            <a:ext cx="3462941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79388" y="6826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1613" y="87313"/>
            <a:ext cx="8731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charset="0"/>
              </a:rPr>
              <a:t>GAS </a:t>
            </a:r>
            <a:r>
              <a:rPr lang="en-US" altLang="en-US" sz="2800" b="1" dirty="0" smtClean="0">
                <a:latin typeface="Arial" charset="0"/>
              </a:rPr>
              <a:t>FLOW AND DISCHARGE: BASE CASE</a:t>
            </a:r>
            <a:endParaRPr lang="en-US" altLang="en-US" sz="2000" b="1" dirty="0"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79388" y="4896464"/>
            <a:ext cx="8907462" cy="18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Steady-state flow established before plasma initiated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+30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kV, 350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ns pulse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width; 370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ns animated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Discharge initiates in electrodes gap and propagates through nozzle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~ 1.5 mm plate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rim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6418949"/>
            <a:ext cx="2070100" cy="36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38100" y="6591300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0" i="0" dirty="0" smtClean="0">
                <a:solidFill>
                  <a:srgbClr val="000000"/>
                </a:solidFill>
                <a:ea typeface="MS PGothic" pitchFamily="34" charset="-128"/>
              </a:rPr>
              <a:t>ICPM_2018</a:t>
            </a:r>
            <a:endParaRPr lang="en-US" altLang="ko-KR" sz="900" b="0" i="0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4652" y="685802"/>
            <a:ext cx="4728700" cy="3810000"/>
            <a:chOff x="20963" y="456560"/>
            <a:chExt cx="4771900" cy="3797948"/>
          </a:xfrm>
        </p:grpSpPr>
        <p:pic>
          <p:nvPicPr>
            <p:cNvPr id="11266" name="Picture 2" descr="D:\UIGEL0-2_D_soheilam\nonPDPSIM\plasmapencil-1-07212017\positive_pol\case_10_positive\pos-flow15a\300ppm\data\gas-2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1" y="1188808"/>
              <a:ext cx="4598550" cy="306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/>
            <p:cNvGrpSpPr/>
            <p:nvPr/>
          </p:nvGrpSpPr>
          <p:grpSpPr>
            <a:xfrm>
              <a:off x="20963" y="456560"/>
              <a:ext cx="4771900" cy="683628"/>
              <a:chOff x="957444" y="722243"/>
              <a:chExt cx="4771900" cy="68362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175433" y="722243"/>
                <a:ext cx="2810437" cy="410450"/>
                <a:chOff x="1175433" y="722243"/>
                <a:chExt cx="2810437" cy="41045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1175433" y="727449"/>
                  <a:ext cx="5132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He</a:t>
                  </a:r>
                  <a:endParaRPr lang="en-US" sz="2000" b="1" dirty="0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2293918" y="722243"/>
                  <a:ext cx="46519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US" sz="20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2000" b="1" dirty="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3321906" y="732583"/>
                  <a:ext cx="66396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sz="20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endParaRPr lang="en-US" sz="2000" b="1" dirty="0"/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957444" y="1037707"/>
                <a:ext cx="4771900" cy="368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2.6 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  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2×10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 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5.8×10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      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5×10</a:t>
                </a:r>
                <a:r>
                  <a:rPr lang="en-US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r>
                  <a:rPr lang="en-US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 </a:t>
                </a:r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b="1" dirty="0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3624397" y="462780"/>
              <a:ext cx="4780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0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/>
            </a:p>
          </p:txBody>
        </p:sp>
      </p:grpSp>
      <p:sp>
        <p:nvSpPr>
          <p:cNvPr id="24" name="内容占位符 2"/>
          <p:cNvSpPr txBox="1">
            <a:spLocks/>
          </p:cNvSpPr>
          <p:nvPr/>
        </p:nvSpPr>
        <p:spPr bwMode="auto">
          <a:xfrm>
            <a:off x="1895117" y="6418949"/>
            <a:ext cx="1584176" cy="3600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Animation Slide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158966" y="4471563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(linear)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69616" y="4471563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(4-dec)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48793" y="4483231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(4-dec)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2087" y="4515466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 2-dec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15328</TotalTime>
  <Words>2881</Words>
  <Application>Microsoft Office PowerPoint</Application>
  <PresentationFormat>On-screen Show (4:3)</PresentationFormat>
  <Paragraphs>674</Paragraphs>
  <Slides>26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ROS in Liquid</vt:lpstr>
      <vt:lpstr>RNS in Liquid</vt:lpstr>
      <vt:lpstr>AFTER GLOW RONS: HIGH VS. FLAT</vt:lpstr>
      <vt:lpstr>MULTIPLE PULSES: BASE CASE</vt:lpstr>
      <vt:lpstr>MULTIPLE PULSES: High vs. flat</vt:lpstr>
      <vt:lpstr>MULTIPLE PULSES: RONS</vt:lpstr>
      <vt:lpstr>MULTIPLE PULSES: ROS in gas</vt:lpstr>
      <vt:lpstr>MULTIPLE PULSES: ROS in LIQUID</vt:lpstr>
      <vt:lpstr>MULTIPLE PULSES: RNS in gas </vt:lpstr>
      <vt:lpstr>MULTIPLE PULSES: RNS in LIQUID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Soheila Mohades</dc:creator>
  <cp:lastModifiedBy>Julia Falkovitch-Khain</cp:lastModifiedBy>
  <cp:revision>391</cp:revision>
  <cp:lastPrinted>2018-05-15T23:32:50Z</cp:lastPrinted>
  <dcterms:created xsi:type="dcterms:W3CDTF">2018-03-06T22:32:41Z</dcterms:created>
  <dcterms:modified xsi:type="dcterms:W3CDTF">2019-01-14T16:06:50Z</dcterms:modified>
</cp:coreProperties>
</file>