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91" r:id="rId2"/>
    <p:sldId id="393" r:id="rId3"/>
    <p:sldId id="379" r:id="rId4"/>
    <p:sldId id="380" r:id="rId5"/>
    <p:sldId id="271" r:id="rId6"/>
    <p:sldId id="334" r:id="rId7"/>
    <p:sldId id="339" r:id="rId8"/>
    <p:sldId id="342" r:id="rId9"/>
    <p:sldId id="340" r:id="rId10"/>
    <p:sldId id="359" r:id="rId11"/>
    <p:sldId id="346" r:id="rId12"/>
    <p:sldId id="314" r:id="rId13"/>
    <p:sldId id="363" r:id="rId14"/>
    <p:sldId id="330" r:id="rId15"/>
    <p:sldId id="324" r:id="rId16"/>
    <p:sldId id="328" r:id="rId17"/>
    <p:sldId id="37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783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1273" autoAdjust="0"/>
    <p:restoredTop sz="90420" autoAdjust="0"/>
  </p:normalViewPr>
  <p:slideViewPr>
    <p:cSldViewPr snapToGrid="0">
      <p:cViewPr>
        <p:scale>
          <a:sx n="130" d="100"/>
          <a:sy n="130" d="100"/>
        </p:scale>
        <p:origin x="-1074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7623A-D833-439C-BED0-5ED810523C4D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FA578-4293-47E6-A0CE-0D2BD2D8B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72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/>
            <a:fld id="{2005B75C-B55C-474E-B159-14571ACE1EDA}" type="slidenum">
              <a:rPr lang="en-US" altLang="zh-CN" sz="1300">
                <a:ea typeface="ＭＳ Ｐゴシック" pitchFamily="34" charset="-128"/>
              </a:rPr>
              <a:pPr algn="r"/>
              <a:t>1</a:t>
            </a:fld>
            <a:endParaRPr lang="en-US" altLang="zh-CN" sz="1300">
              <a:ea typeface="ＭＳ Ｐゴシック" pitchFamily="34" charset="-128"/>
            </a:endParaRPr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5904" y="8687406"/>
            <a:ext cx="2972097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9" tIns="45700" rIns="91399" bIns="45700" anchor="b"/>
          <a:lstStyle/>
          <a:p>
            <a:pPr algn="r"/>
            <a:fld id="{A85A091F-B27E-470E-B892-2273BCA5CF93}" type="slidenum">
              <a:rPr lang="en-US" altLang="zh-CN" sz="1300">
                <a:latin typeface="Times New Roman" pitchFamily="18" charset="0"/>
                <a:ea typeface="ＭＳ Ｐゴシック" pitchFamily="34" charset="-128"/>
              </a:rPr>
              <a:pPr algn="r"/>
              <a:t>1</a:t>
            </a:fld>
            <a:endParaRPr lang="en-US" altLang="zh-CN" sz="13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73100"/>
            <a:ext cx="4595812" cy="3448050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945" y="4346727"/>
            <a:ext cx="5066110" cy="4122964"/>
          </a:xfrm>
          <a:noFill/>
        </p:spPr>
        <p:txBody>
          <a:bodyPr lIns="86461" tIns="43230" rIns="86461" bIns="43230"/>
          <a:lstStyle/>
          <a:p>
            <a:pPr eaLnBrk="1" hangingPunct="1"/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20180313, Set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FA578-4293-47E6-A0CE-0D2BD2D8BB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3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20180301, 20180302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FA578-4293-47E6-A0CE-0D2BD2D8BB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73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20180417, Set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FA578-4293-47E6-A0CE-0D2BD2D8BB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60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20180404, set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FA578-4293-47E6-A0CE-0D2BD2D8BB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59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20180327 and 20180328 </a:t>
            </a:r>
          </a:p>
          <a:p>
            <a:r>
              <a:rPr lang="en-US" dirty="0"/>
              <a:t>20180404, set 1 – humid base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FA578-4293-47E6-A0CE-0D2BD2D8BB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49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20180404, 20180409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FA578-4293-47E6-A0CE-0D2BD2D8BB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2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8E907-08AE-49D3-9847-AAC98DEB3DD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3A69A-AF6E-4CA3-AA05-A4935CEE8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75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8E907-08AE-49D3-9847-AAC98DEB3DD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3A69A-AF6E-4CA3-AA05-A4935CEE8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69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8E907-08AE-49D3-9847-AAC98DEB3DD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3A69A-AF6E-4CA3-AA05-A4935CEE8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01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8E907-08AE-49D3-9847-AAC98DEB3DD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3A69A-AF6E-4CA3-AA05-A4935CEE8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08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8E907-08AE-49D3-9847-AAC98DEB3DD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3A69A-AF6E-4CA3-AA05-A4935CEE8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90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8E907-08AE-49D3-9847-AAC98DEB3DD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3A69A-AF6E-4CA3-AA05-A4935CEE8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6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8E907-08AE-49D3-9847-AAC98DEB3DD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3A69A-AF6E-4CA3-AA05-A4935CEE8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11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8E907-08AE-49D3-9847-AAC98DEB3DD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3A69A-AF6E-4CA3-AA05-A4935CEE8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38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8E907-08AE-49D3-9847-AAC98DEB3DD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3A69A-AF6E-4CA3-AA05-A4935CEE8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20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8E907-08AE-49D3-9847-AAC98DEB3DD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3A69A-AF6E-4CA3-AA05-A4935CEE8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0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8E907-08AE-49D3-9847-AAC98DEB3DD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3A69A-AF6E-4CA3-AA05-A4935CEE8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29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8E907-08AE-49D3-9847-AAC98DEB3DD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3A69A-AF6E-4CA3-AA05-A4935CEE8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43380" y="312024"/>
            <a:ext cx="8845617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IONIZATION WAVE PROPAGATION AND SURFACE INTERACTIONS IN A HE PLASMA JET</a:t>
            </a:r>
            <a:r>
              <a:rPr lang="en-US" alt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alt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6200" y="2006884"/>
            <a:ext cx="8991600" cy="520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3363" indent="-2333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kumimoji="1" lang="en-US" altLang="ko-KR" sz="2800" b="1" dirty="0">
                <a:latin typeface="Arial" charset="0"/>
                <a:ea typeface="굴림" charset="-127"/>
              </a:rPr>
              <a:t>Amanda M. </a:t>
            </a:r>
            <a:r>
              <a:rPr kumimoji="1" lang="en-US" altLang="ko-KR" sz="2800" b="1" dirty="0" smtClean="0">
                <a:latin typeface="Arial" charset="0"/>
                <a:ea typeface="굴림" charset="-127"/>
              </a:rPr>
              <a:t>Lietz</a:t>
            </a:r>
            <a:r>
              <a:rPr kumimoji="1" lang="en-US" altLang="ko-KR" sz="2800" b="1" baseline="30000" dirty="0" smtClean="0">
                <a:latin typeface="Arial" charset="0"/>
                <a:ea typeface="굴림" charset="-127"/>
              </a:rPr>
              <a:t>1</a:t>
            </a:r>
            <a:r>
              <a:rPr kumimoji="1" lang="en-US" altLang="ko-KR" sz="2800" b="1" dirty="0" smtClean="0">
                <a:latin typeface="Arial" charset="0"/>
                <a:ea typeface="굴림" charset="-127"/>
              </a:rPr>
              <a:t>, </a:t>
            </a:r>
            <a:r>
              <a:rPr kumimoji="1" lang="en-US" altLang="ko-KR" sz="28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Edward V. </a:t>
            </a:r>
            <a:r>
              <a:rPr kumimoji="1" lang="en-US" altLang="ko-KR" sz="28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Barnat</a:t>
            </a:r>
            <a:r>
              <a:rPr kumimoji="1" lang="en-US" altLang="ko-KR" sz="2800" b="1" baseline="30000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2</a:t>
            </a:r>
            <a:r>
              <a:rPr kumimoji="1" lang="en-US" altLang="ko-KR" sz="28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, </a:t>
            </a:r>
            <a:r>
              <a:rPr kumimoji="1" lang="en-US" altLang="ko-KR" sz="2800" b="1" dirty="0" smtClean="0">
                <a:latin typeface="Arial" charset="0"/>
                <a:ea typeface="굴림" charset="-127"/>
              </a:rPr>
              <a:t>John E. Foster</a:t>
            </a:r>
            <a:r>
              <a:rPr kumimoji="1" lang="en-US" altLang="ko-KR" sz="2800" b="1" baseline="30000" dirty="0" smtClean="0">
                <a:latin typeface="Arial" charset="0"/>
                <a:ea typeface="굴림" charset="-127"/>
              </a:rPr>
              <a:t>1</a:t>
            </a:r>
            <a:r>
              <a:rPr kumimoji="1" lang="en-US" altLang="ko-KR" sz="2800" b="1" dirty="0" smtClean="0">
                <a:latin typeface="Arial" charset="0"/>
                <a:ea typeface="굴림" charset="-127"/>
              </a:rPr>
              <a:t> </a:t>
            </a:r>
            <a:r>
              <a:rPr kumimoji="1" lang="en-US" altLang="ko-KR" sz="2800" b="1" dirty="0">
                <a:latin typeface="Arial" charset="0"/>
                <a:ea typeface="굴림" charset="-127"/>
              </a:rPr>
              <a:t>and Mark J. </a:t>
            </a:r>
            <a:r>
              <a:rPr kumimoji="1" lang="en-US" altLang="ko-KR" sz="2800" b="1" dirty="0" smtClean="0">
                <a:latin typeface="Arial" charset="0"/>
                <a:ea typeface="굴림" charset="-127"/>
              </a:rPr>
              <a:t>Kushner</a:t>
            </a:r>
            <a:r>
              <a:rPr kumimoji="1" lang="en-US" altLang="ko-KR" sz="2800" b="1" baseline="30000" dirty="0" smtClean="0">
                <a:latin typeface="Arial" charset="0"/>
                <a:ea typeface="굴림" charset="-127"/>
              </a:rPr>
              <a:t>1</a:t>
            </a:r>
          </a:p>
          <a:p>
            <a:pPr algn="ctr" eaLnBrk="1" hangingPunct="1">
              <a:spcBef>
                <a:spcPct val="0"/>
              </a:spcBef>
              <a:buNone/>
            </a:pPr>
            <a:endParaRPr kumimoji="1" lang="en-US" altLang="ko-KR" sz="1200" b="1" dirty="0">
              <a:latin typeface="Arial" charset="0"/>
              <a:ea typeface="굴림" charset="-12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ko-KR" sz="2000" b="1" baseline="30000" dirty="0" smtClean="0">
                <a:latin typeface="Arial" charset="0"/>
                <a:ea typeface="굴림" charset="-127"/>
              </a:rPr>
              <a:t>1</a:t>
            </a:r>
            <a:r>
              <a:rPr kumimoji="1" lang="en-US" altLang="ko-KR" sz="2000" b="1" dirty="0" smtClean="0">
                <a:latin typeface="Arial" charset="0"/>
                <a:ea typeface="굴림" charset="-127"/>
              </a:rPr>
              <a:t>University </a:t>
            </a:r>
            <a:r>
              <a:rPr kumimoji="1" lang="en-US" altLang="ko-KR" sz="2000" b="1" dirty="0">
                <a:latin typeface="Arial" charset="0"/>
                <a:ea typeface="굴림" charset="-127"/>
              </a:rPr>
              <a:t>of </a:t>
            </a:r>
            <a:r>
              <a:rPr kumimoji="1" lang="en-US" altLang="ko-KR" sz="2000" b="1" dirty="0" smtClean="0">
                <a:latin typeface="Arial" charset="0"/>
                <a:ea typeface="굴림" charset="-127"/>
              </a:rPr>
              <a:t>Michigan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ko-KR" sz="2000" b="1" dirty="0" smtClean="0">
                <a:latin typeface="Arial" charset="0"/>
                <a:ea typeface="굴림" charset="-127"/>
              </a:rPr>
              <a:t>Ann Arbor, MI 48109-2122 USA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ko-KR" sz="1800" b="1" dirty="0" smtClean="0">
                <a:latin typeface="Arial" charset="0"/>
                <a:ea typeface="굴림" charset="-127"/>
              </a:rPr>
              <a:t>lietz@umich.edu</a:t>
            </a:r>
            <a:endParaRPr kumimoji="1" lang="en-US" altLang="ko-KR" sz="1800" b="1" dirty="0">
              <a:latin typeface="Arial" charset="0"/>
              <a:ea typeface="굴림" charset="-12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ko-KR" sz="2000" b="1" baseline="30000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2</a:t>
            </a: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Sandia </a:t>
            </a:r>
            <a:r>
              <a:rPr kumimoji="1" lang="en-US" altLang="ko-KR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National </a:t>
            </a: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Laboratories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Albuquerque, NM</a:t>
            </a:r>
            <a:endParaRPr kumimoji="1" lang="en-US" altLang="ko-KR" sz="2000" b="1" dirty="0">
              <a:solidFill>
                <a:srgbClr val="000000"/>
              </a:solidFill>
              <a:latin typeface="Arial" charset="0"/>
              <a:ea typeface="굴림" charset="-12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kumimoji="1" lang="en-US" altLang="ko-KR" sz="2000" b="1" dirty="0">
              <a:latin typeface="Arial" charset="0"/>
              <a:ea typeface="굴림" charset="-127"/>
            </a:endParaRPr>
          </a:p>
          <a:p>
            <a:pPr marL="0" lvl="0" indent="0" algn="ctr" eaLnBrk="1" fontAlgn="base" hangingPunct="1">
              <a:spcBef>
                <a:spcPts val="0"/>
              </a:spcBef>
              <a:buNone/>
            </a:pP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en-US" sz="2200" b="1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th</a:t>
            </a: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 International Conference on Plasma Science</a:t>
            </a:r>
          </a:p>
          <a:p>
            <a:pPr marL="0" lvl="0" indent="0" algn="ctr" eaLnBrk="1" fontAlgn="base" hangingPunct="1">
              <a:spcBef>
                <a:spcPts val="0"/>
              </a:spcBef>
              <a:buNone/>
            </a:pP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Denver, CO, USA. </a:t>
            </a:r>
            <a:endParaRPr lang="en-US" sz="2200" b="1" dirty="0" smtClean="0">
              <a:solidFill>
                <a:srgbClr val="000000"/>
              </a:solidFill>
              <a:latin typeface="Arial" panose="020B0604020202020204" pitchFamily="34" charset="0"/>
              <a:ea typeface="宋体" charset="-122"/>
              <a:cs typeface="Arial" panose="020B0604020202020204" pitchFamily="34" charset="0"/>
            </a:endParaRPr>
          </a:p>
          <a:p>
            <a:pPr marL="0" lvl="0" indent="0" algn="ctr" eaLnBrk="1" fontAlgn="base" hangingPunct="1">
              <a:spcBef>
                <a:spcPts val="0"/>
              </a:spcBef>
              <a:buNone/>
            </a:pP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 2018</a:t>
            </a:r>
          </a:p>
          <a:p>
            <a:pPr marL="0" lvl="0" indent="0" algn="ctr" eaLnBrk="1" fontAlgn="base" hangingPunct="1">
              <a:spcBef>
                <a:spcPts val="0"/>
              </a:spcBef>
              <a:buNone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ea typeface="宋体" charset="-122"/>
              <a:cs typeface="Arial" panose="020B0604020202020204" pitchFamily="34" charset="0"/>
            </a:endParaRPr>
          </a:p>
          <a:p>
            <a:pPr marL="230188" lvl="0" indent="-230188" eaLnBrk="1" fontAlgn="base" hangingPunct="1"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* 	Work supported by the US Dept. of Energy 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Office of Fusion Energy 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Science and National 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Science 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Foundation.</a:t>
            </a:r>
            <a:endParaRPr lang="en-US" sz="1800" b="1" dirty="0">
              <a:solidFill>
                <a:srgbClr val="000000"/>
              </a:solidFill>
              <a:latin typeface="Arial" panose="020B0604020202020204" pitchFamily="34" charset="0"/>
              <a:ea typeface="宋体" charset="-122"/>
              <a:cs typeface="Arial" panose="020B0604020202020204" pitchFamily="34" charset="0"/>
            </a:endParaRPr>
          </a:p>
          <a:p>
            <a:pPr marL="0" indent="0" algn="ctr" fontAlgn="base">
              <a:spcBef>
                <a:spcPts val="0"/>
              </a:spcBef>
              <a:spcAft>
                <a:spcPts val="600"/>
              </a:spcAft>
              <a:buFontTx/>
              <a:buNone/>
            </a:pP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ea typeface="宋体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94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4FC62-EA33-4173-91D5-D7BF3C3B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7947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VARY PRESSURE – EMISSION</a:t>
            </a:r>
            <a:endParaRPr lang="en-US" sz="3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xmlns="" id="{EF736788-EE59-4928-A7E5-45DA35B0CB58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EE94A163-8A39-4E7D-AB0B-039460E2A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18" y="4465801"/>
            <a:ext cx="8165733" cy="19336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 kV, 500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sccm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He, 390 nm plasma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emission.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350 ns animated, time of first frame indicated.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Varied pulse duration so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voltage is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on for 80 ns after contact.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Increasing pressure reduces electron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mobility.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IW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propagates slower and SIW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becomes thinner for higher pressures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20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宋体" pitchFamily="2" charset="-122"/>
              </a:endParaRPr>
            </a:p>
          </p:txBody>
        </p:sp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ICOPS_2018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3" name="Picture 2" descr="O:\lietz_sandia_xfer\Results\LCIF_data\Summarized_plts\vary_pressure_emission\ICOPS_pressure_5ns_v0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63" y="751060"/>
            <a:ext cx="4979150" cy="373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O:\lietz_sandia_xfer\Results\LCIF_data\Summarized_plts\vary_pressure_emission\ICOPS_pressure_7ns_v0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229" y="751060"/>
            <a:ext cx="2377440" cy="373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O:\lietz_sandia_xfer\Results\LCIF_data\Summarized_plts\vary_pressure_emission\ICOPS_pressure_500Torr_v0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929" y="2748426"/>
            <a:ext cx="2377440" cy="174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39976" y="1066703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41272" y="1076501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67572" y="1076501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340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54606" y="3043180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520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41272" y="3043180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720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467572" y="3043180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970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3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4FC62-EA33-4173-91D5-D7BF3C3B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7947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VARY PRESSURE – n</a:t>
            </a:r>
            <a:r>
              <a:rPr lang="en-US" sz="3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xmlns="" id="{EF736788-EE59-4928-A7E5-45DA35B0CB58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EE94A163-8A39-4E7D-AB0B-039460E2A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983" y="4675894"/>
            <a:ext cx="8633814" cy="18328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 kV, 500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sccm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He, 30 ns after IW contacts surface.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Plasma is more confined at higher pressure, n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increases.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Current and energy deposition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decrease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with increasing pressure.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Above 500 Torr, n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is collisional enough that ionization rate drops.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0C70CD0-C05D-452A-A71F-AEE0E9300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 t="50148" r="10778" b="9369"/>
          <a:stretch/>
        </p:blipFill>
        <p:spPr>
          <a:xfrm>
            <a:off x="508157" y="2665783"/>
            <a:ext cx="7470234" cy="20216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3C2BC4-8A00-445C-A538-468294DA2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" t="3265" r="10291" b="57240"/>
          <a:stretch/>
        </p:blipFill>
        <p:spPr>
          <a:xfrm>
            <a:off x="476630" y="727580"/>
            <a:ext cx="7501761" cy="1964540"/>
          </a:xfrm>
          <a:prstGeom prst="rect">
            <a:avLst/>
          </a:prstGeom>
        </p:spPr>
      </p:pic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5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宋体" pitchFamily="2" charset="-122"/>
              </a:endParaRPr>
            </a:p>
          </p:txBody>
        </p:sp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ICOPS_2018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68696A8F-3723-4E11-B574-95070EBBFCF2}"/>
              </a:ext>
            </a:extLst>
          </p:cNvPr>
          <p:cNvSpPr txBox="1">
            <a:spLocks/>
          </p:cNvSpPr>
          <p:nvPr/>
        </p:nvSpPr>
        <p:spPr>
          <a:xfrm>
            <a:off x="1255713" y="6312486"/>
            <a:ext cx="3081675" cy="373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Ratio = 1  n</a:t>
            </a:r>
            <a:r>
              <a:rPr lang="en-US" sz="16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≈ 410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12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cm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-3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39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4FC62-EA33-4173-91D5-D7BF3C3B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27"/>
            <a:ext cx="7886700" cy="87947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HUMID He SHROUD</a:t>
            </a:r>
            <a:endParaRPr lang="en-US" sz="3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xmlns="" id="{F4B1FB43-AA82-4FAB-B02E-3DBBC484F750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D5ED4A04-1203-4775-BD86-902112903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34" y="4551522"/>
            <a:ext cx="8375634" cy="15343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Humid He shroud allows an investigation of molecular gasses surrounding the jet, without interfering with LCIF measurements.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First bubbler oversaturates water vapor, second bubbler removes excess.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Temperature of second bubbler determines humidity of gas.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66444312-6DA3-F544-991E-84A1CAD679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4" t="40370" r="37790" b="33720"/>
          <a:stretch/>
        </p:blipFill>
        <p:spPr>
          <a:xfrm rot="5400000">
            <a:off x="5291580" y="1315208"/>
            <a:ext cx="1420266" cy="171563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47437A7A-1BE9-9741-BD67-D7F41968C5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11771" r="5052" b="27891"/>
          <a:stretch/>
        </p:blipFill>
        <p:spPr>
          <a:xfrm>
            <a:off x="7129549" y="1455411"/>
            <a:ext cx="1617483" cy="1435748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926913F2-E98D-0D45-BC6B-384D8F725659}"/>
              </a:ext>
            </a:extLst>
          </p:cNvPr>
          <p:cNvSpPr txBox="1"/>
          <p:nvPr/>
        </p:nvSpPr>
        <p:spPr>
          <a:xfrm>
            <a:off x="5308600" y="756683"/>
            <a:ext cx="1391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2.3% H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 shroud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98436505-877E-9749-B1A4-96B8784436F3}"/>
              </a:ext>
            </a:extLst>
          </p:cNvPr>
          <p:cNvSpPr txBox="1"/>
          <p:nvPr/>
        </p:nvSpPr>
        <p:spPr>
          <a:xfrm>
            <a:off x="6951159" y="732476"/>
            <a:ext cx="1880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Pure He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(base case)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6B3B149-2EE3-4211-BE12-27F210211C7D}"/>
              </a:ext>
            </a:extLst>
          </p:cNvPr>
          <p:cNvGrpSpPr/>
          <p:nvPr/>
        </p:nvGrpSpPr>
        <p:grpSpPr>
          <a:xfrm>
            <a:off x="-35524" y="1662528"/>
            <a:ext cx="4913356" cy="2407898"/>
            <a:chOff x="296883" y="836410"/>
            <a:chExt cx="4913356" cy="240789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CFC44E1-1CFA-CA41-BBA8-6DEE00B225B3}"/>
                </a:ext>
              </a:extLst>
            </p:cNvPr>
            <p:cNvSpPr txBox="1"/>
            <p:nvPr/>
          </p:nvSpPr>
          <p:spPr>
            <a:xfrm>
              <a:off x="1104405" y="851890"/>
              <a:ext cx="92627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MFC #1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803B7CA-6A6F-0F41-AE1B-B7F3EFB9C226}"/>
                </a:ext>
              </a:extLst>
            </p:cNvPr>
            <p:cNvSpPr txBox="1"/>
            <p:nvPr/>
          </p:nvSpPr>
          <p:spPr>
            <a:xfrm>
              <a:off x="1104404" y="1389126"/>
              <a:ext cx="92627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MFC #2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EE985270-250C-3B4C-8A2E-6BC83575E81A}"/>
                </a:ext>
              </a:extLst>
            </p:cNvPr>
            <p:cNvSpPr txBox="1"/>
            <p:nvPr/>
          </p:nvSpPr>
          <p:spPr>
            <a:xfrm>
              <a:off x="1104405" y="1958274"/>
              <a:ext cx="92627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MFC #3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373D5CEE-0CD1-8840-8AB9-6E92BE4115A4}"/>
                </a:ext>
              </a:extLst>
            </p:cNvPr>
            <p:cNvCxnSpPr>
              <a:cxnSpLocks/>
            </p:cNvCxnSpPr>
            <p:nvPr/>
          </p:nvCxnSpPr>
          <p:spPr>
            <a:xfrm>
              <a:off x="296883" y="1573792"/>
              <a:ext cx="5581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F131D5D9-0B1D-B64E-8B93-6D371CE0F15F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>
              <a:off x="855023" y="1573792"/>
              <a:ext cx="24938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xmlns="" id="{B6F58CD5-4C5A-5F4B-BC19-48307AD6092A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>
              <a:off x="855023" y="1036556"/>
              <a:ext cx="24938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D07A6BF0-512F-664F-956C-8AC132C5A4CE}"/>
                </a:ext>
              </a:extLst>
            </p:cNvPr>
            <p:cNvCxnSpPr>
              <a:cxnSpLocks/>
            </p:cNvCxnSpPr>
            <p:nvPr/>
          </p:nvCxnSpPr>
          <p:spPr>
            <a:xfrm>
              <a:off x="855023" y="1036556"/>
              <a:ext cx="0" cy="1103972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419F09D3-C6F8-C44F-8BA8-C26BC8243C54}"/>
                </a:ext>
              </a:extLst>
            </p:cNvPr>
            <p:cNvCxnSpPr>
              <a:cxnSpLocks/>
              <a:endCxn id="26" idx="1"/>
            </p:cNvCxnSpPr>
            <p:nvPr/>
          </p:nvCxnSpPr>
          <p:spPr>
            <a:xfrm>
              <a:off x="855023" y="2140528"/>
              <a:ext cx="249382" cy="2412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xmlns="" id="{0DBB143F-F198-044A-85A0-3D48F2B467A0}"/>
                </a:ext>
              </a:extLst>
            </p:cNvPr>
            <p:cNvCxnSpPr>
              <a:cxnSpLocks/>
            </p:cNvCxnSpPr>
            <p:nvPr/>
          </p:nvCxnSpPr>
          <p:spPr>
            <a:xfrm>
              <a:off x="2030679" y="1021076"/>
              <a:ext cx="122645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7B3BABF-87B1-424D-A447-56E903ECC17E}"/>
                </a:ext>
              </a:extLst>
            </p:cNvPr>
            <p:cNvSpPr txBox="1"/>
            <p:nvPr/>
          </p:nvSpPr>
          <p:spPr>
            <a:xfrm>
              <a:off x="3257133" y="836410"/>
              <a:ext cx="107458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To center of jet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79515ECC-1397-8B4A-A350-F70601DC9462}"/>
                </a:ext>
              </a:extLst>
            </p:cNvPr>
            <p:cNvCxnSpPr>
              <a:cxnSpLocks/>
            </p:cNvCxnSpPr>
            <p:nvPr/>
          </p:nvCxnSpPr>
          <p:spPr>
            <a:xfrm>
              <a:off x="2030679" y="2125048"/>
              <a:ext cx="24938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BCA68709-98A1-5E44-B4DF-92865B96A941}"/>
                </a:ext>
              </a:extLst>
            </p:cNvPr>
            <p:cNvGrpSpPr/>
            <p:nvPr/>
          </p:nvGrpSpPr>
          <p:grpSpPr>
            <a:xfrm>
              <a:off x="2461750" y="1938495"/>
              <a:ext cx="327438" cy="815915"/>
              <a:chOff x="2461750" y="2179135"/>
              <a:chExt cx="327438" cy="81591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="" id="{29892152-54F4-6045-9407-999CE0283416}"/>
                  </a:ext>
                </a:extLst>
              </p:cNvPr>
              <p:cNvSpPr/>
              <p:nvPr/>
            </p:nvSpPr>
            <p:spPr>
              <a:xfrm>
                <a:off x="2461750" y="2442849"/>
                <a:ext cx="327438" cy="552201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id="{E499287F-FAF7-E641-A832-81604CB4C786}"/>
                  </a:ext>
                </a:extLst>
              </p:cNvPr>
              <p:cNvSpPr/>
              <p:nvPr/>
            </p:nvSpPr>
            <p:spPr>
              <a:xfrm>
                <a:off x="2461750" y="2179135"/>
                <a:ext cx="327438" cy="81078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xmlns="" id="{94273203-CBD3-B44D-9A9E-BB45C1D88BD7}"/>
                  </a:ext>
                </a:extLst>
              </p:cNvPr>
              <p:cNvSpPr/>
              <p:nvPr/>
            </p:nvSpPr>
            <p:spPr>
              <a:xfrm>
                <a:off x="2569664" y="2516269"/>
                <a:ext cx="45719" cy="519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286221FB-BA10-1549-BC1B-551606488840}"/>
                  </a:ext>
                </a:extLst>
              </p:cNvPr>
              <p:cNvSpPr/>
              <p:nvPr/>
            </p:nvSpPr>
            <p:spPr>
              <a:xfrm>
                <a:off x="2722064" y="2668669"/>
                <a:ext cx="45719" cy="519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4ED0A76E-DFFF-334C-9D9A-A49DE421FD5F}"/>
                  </a:ext>
                </a:extLst>
              </p:cNvPr>
              <p:cNvSpPr/>
              <p:nvPr/>
            </p:nvSpPr>
            <p:spPr>
              <a:xfrm>
                <a:off x="2494023" y="2614163"/>
                <a:ext cx="45719" cy="519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xmlns="" id="{C4A5CE58-A124-0344-A85A-99A6FA492C54}"/>
                  </a:ext>
                </a:extLst>
              </p:cNvPr>
              <p:cNvSpPr/>
              <p:nvPr/>
            </p:nvSpPr>
            <p:spPr>
              <a:xfrm>
                <a:off x="2666445" y="2526285"/>
                <a:ext cx="45719" cy="519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xmlns="" id="{DDF297F7-30B0-FE48-BF0F-3F7485EB1112}"/>
                  </a:ext>
                </a:extLst>
              </p:cNvPr>
              <p:cNvSpPr/>
              <p:nvPr/>
            </p:nvSpPr>
            <p:spPr>
              <a:xfrm>
                <a:off x="2598589" y="2672011"/>
                <a:ext cx="45719" cy="519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xmlns="" id="{D05F4E51-AB89-DD4F-B51B-F3D2E7AE3712}"/>
                  </a:ext>
                </a:extLst>
              </p:cNvPr>
              <p:cNvSpPr/>
              <p:nvPr/>
            </p:nvSpPr>
            <p:spPr>
              <a:xfrm>
                <a:off x="2690923" y="2837759"/>
                <a:ext cx="45719" cy="519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xmlns="" id="{9D98BD26-B451-274C-8ABC-4D4F809352A6}"/>
                  </a:ext>
                </a:extLst>
              </p:cNvPr>
              <p:cNvSpPr/>
              <p:nvPr/>
            </p:nvSpPr>
            <p:spPr>
              <a:xfrm>
                <a:off x="2496254" y="2903397"/>
                <a:ext cx="45719" cy="519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561BCE2F-B203-834D-B2E9-BB0B382A9916}"/>
                  </a:ext>
                </a:extLst>
              </p:cNvPr>
              <p:cNvSpPr/>
              <p:nvPr/>
            </p:nvSpPr>
            <p:spPr>
              <a:xfrm>
                <a:off x="2568566" y="2795497"/>
                <a:ext cx="45719" cy="519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xmlns="" id="{E6EDC55C-3266-8F49-BD7D-AD58F812CE95}"/>
                </a:ext>
              </a:extLst>
            </p:cNvPr>
            <p:cNvCxnSpPr>
              <a:cxnSpLocks/>
            </p:cNvCxnSpPr>
            <p:nvPr/>
          </p:nvCxnSpPr>
          <p:spPr>
            <a:xfrm>
              <a:off x="2271338" y="2125048"/>
              <a:ext cx="0" cy="589686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xmlns="" id="{756B2426-D4BE-274D-81C0-B98D47B7D206}"/>
                </a:ext>
              </a:extLst>
            </p:cNvPr>
            <p:cNvCxnSpPr>
              <a:cxnSpLocks/>
            </p:cNvCxnSpPr>
            <p:nvPr/>
          </p:nvCxnSpPr>
          <p:spPr>
            <a:xfrm>
              <a:off x="3023838" y="2118725"/>
              <a:ext cx="0" cy="589686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xmlns="" id="{FA04D280-9EB3-5540-813C-E9FA6DEEC6B7}"/>
                </a:ext>
              </a:extLst>
            </p:cNvPr>
            <p:cNvCxnSpPr>
              <a:cxnSpLocks/>
            </p:cNvCxnSpPr>
            <p:nvPr/>
          </p:nvCxnSpPr>
          <p:spPr>
            <a:xfrm>
              <a:off x="2271338" y="2713632"/>
              <a:ext cx="19041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xmlns="" id="{3CEDD9A7-79FD-5640-AFEA-8EAC2B5A4D63}"/>
                </a:ext>
              </a:extLst>
            </p:cNvPr>
            <p:cNvCxnSpPr>
              <a:cxnSpLocks/>
            </p:cNvCxnSpPr>
            <p:nvPr/>
          </p:nvCxnSpPr>
          <p:spPr>
            <a:xfrm>
              <a:off x="2774457" y="2123933"/>
              <a:ext cx="24938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xmlns="" id="{2FD21B15-BBB3-7145-858B-E3B8D53C2FA2}"/>
                </a:ext>
              </a:extLst>
            </p:cNvPr>
            <p:cNvCxnSpPr>
              <a:cxnSpLocks/>
            </p:cNvCxnSpPr>
            <p:nvPr/>
          </p:nvCxnSpPr>
          <p:spPr>
            <a:xfrm>
              <a:off x="3023838" y="2699179"/>
              <a:ext cx="19041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258D3A0F-0359-0449-8F11-2BDF812D706A}"/>
                </a:ext>
              </a:extLst>
            </p:cNvPr>
            <p:cNvGrpSpPr/>
            <p:nvPr/>
          </p:nvGrpSpPr>
          <p:grpSpPr>
            <a:xfrm>
              <a:off x="3221292" y="1938495"/>
              <a:ext cx="327438" cy="815915"/>
              <a:chOff x="2461750" y="2179135"/>
              <a:chExt cx="327438" cy="815915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xmlns="" id="{5F7C1842-0049-AD48-A28C-62A9FC59AF6C}"/>
                  </a:ext>
                </a:extLst>
              </p:cNvPr>
              <p:cNvSpPr/>
              <p:nvPr/>
            </p:nvSpPr>
            <p:spPr>
              <a:xfrm>
                <a:off x="2461750" y="2442849"/>
                <a:ext cx="327438" cy="552201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xmlns="" id="{07FEDC4F-982C-6B4E-8A7E-C26126B4FCF8}"/>
                  </a:ext>
                </a:extLst>
              </p:cNvPr>
              <p:cNvSpPr/>
              <p:nvPr/>
            </p:nvSpPr>
            <p:spPr>
              <a:xfrm>
                <a:off x="2461750" y="2179135"/>
                <a:ext cx="327438" cy="81078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C9366D1F-2097-5D4D-A537-059BD02499BD}"/>
                  </a:ext>
                </a:extLst>
              </p:cNvPr>
              <p:cNvSpPr/>
              <p:nvPr/>
            </p:nvSpPr>
            <p:spPr>
              <a:xfrm>
                <a:off x="2569664" y="2516269"/>
                <a:ext cx="45719" cy="519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xmlns="" id="{444D2A55-C206-E046-A4D7-46E1E4C56249}"/>
                  </a:ext>
                </a:extLst>
              </p:cNvPr>
              <p:cNvSpPr/>
              <p:nvPr/>
            </p:nvSpPr>
            <p:spPr>
              <a:xfrm>
                <a:off x="2722064" y="2668669"/>
                <a:ext cx="45719" cy="519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6EEECAA1-F417-E945-A8BC-9910F6AD1C37}"/>
                  </a:ext>
                </a:extLst>
              </p:cNvPr>
              <p:cNvSpPr/>
              <p:nvPr/>
            </p:nvSpPr>
            <p:spPr>
              <a:xfrm>
                <a:off x="2494023" y="2614163"/>
                <a:ext cx="45719" cy="519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xmlns="" id="{730268F6-151A-2B4A-B096-856790FCAB56}"/>
                  </a:ext>
                </a:extLst>
              </p:cNvPr>
              <p:cNvSpPr/>
              <p:nvPr/>
            </p:nvSpPr>
            <p:spPr>
              <a:xfrm>
                <a:off x="2666445" y="2526285"/>
                <a:ext cx="45719" cy="519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xmlns="" id="{3B72D3B9-A0D2-B545-B3B6-0E7DD7BFABD8}"/>
                  </a:ext>
                </a:extLst>
              </p:cNvPr>
              <p:cNvSpPr/>
              <p:nvPr/>
            </p:nvSpPr>
            <p:spPr>
              <a:xfrm>
                <a:off x="2598589" y="2672011"/>
                <a:ext cx="45719" cy="519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A032C6FD-5E44-414F-8672-27AD9380AC5B}"/>
                  </a:ext>
                </a:extLst>
              </p:cNvPr>
              <p:cNvSpPr/>
              <p:nvPr/>
            </p:nvSpPr>
            <p:spPr>
              <a:xfrm>
                <a:off x="2690923" y="2837759"/>
                <a:ext cx="45719" cy="519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xmlns="" id="{B420DA60-4DA3-1048-AAD4-BD0772C4CCF3}"/>
                  </a:ext>
                </a:extLst>
              </p:cNvPr>
              <p:cNvSpPr/>
              <p:nvPr/>
            </p:nvSpPr>
            <p:spPr>
              <a:xfrm>
                <a:off x="2496254" y="2903397"/>
                <a:ext cx="45719" cy="519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D4BB0C46-45AC-824B-91EC-2FB71DCEEFD7}"/>
                  </a:ext>
                </a:extLst>
              </p:cNvPr>
              <p:cNvSpPr/>
              <p:nvPr/>
            </p:nvSpPr>
            <p:spPr>
              <a:xfrm>
                <a:off x="2568566" y="2795497"/>
                <a:ext cx="45719" cy="519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xmlns="" id="{9D00056E-6428-F84E-A5B0-CCB61F0C04D6}"/>
                </a:ext>
              </a:extLst>
            </p:cNvPr>
            <p:cNvCxnSpPr>
              <a:cxnSpLocks/>
            </p:cNvCxnSpPr>
            <p:nvPr/>
          </p:nvCxnSpPr>
          <p:spPr>
            <a:xfrm>
              <a:off x="2030679" y="1567651"/>
              <a:ext cx="2080784" cy="208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xmlns="" id="{8EAEE381-BB55-3F43-AFB4-467C54B6AF66}"/>
                </a:ext>
              </a:extLst>
            </p:cNvPr>
            <p:cNvCxnSpPr>
              <a:cxnSpLocks/>
            </p:cNvCxnSpPr>
            <p:nvPr/>
          </p:nvCxnSpPr>
          <p:spPr>
            <a:xfrm>
              <a:off x="3548730" y="2062750"/>
              <a:ext cx="24938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xmlns="" id="{2C093C3E-2D83-A742-B533-823A1F5B6207}"/>
                </a:ext>
              </a:extLst>
            </p:cNvPr>
            <p:cNvCxnSpPr>
              <a:cxnSpLocks/>
            </p:cNvCxnSpPr>
            <p:nvPr/>
          </p:nvCxnSpPr>
          <p:spPr>
            <a:xfrm>
              <a:off x="3801100" y="1584770"/>
              <a:ext cx="0" cy="484654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643EB18A-E6DC-984F-B079-8A379F6C8E67}"/>
                </a:ext>
              </a:extLst>
            </p:cNvPr>
            <p:cNvSpPr txBox="1"/>
            <p:nvPr/>
          </p:nvSpPr>
          <p:spPr>
            <a:xfrm>
              <a:off x="4012938" y="1389126"/>
              <a:ext cx="119730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To shroud</a:t>
              </a:r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xmlns="" id="{014444C5-4507-3D4D-8451-997652D00F40}"/>
                </a:ext>
              </a:extLst>
            </p:cNvPr>
            <p:cNvSpPr/>
            <p:nvPr/>
          </p:nvSpPr>
          <p:spPr>
            <a:xfrm>
              <a:off x="2479153" y="2746392"/>
              <a:ext cx="75457" cy="488038"/>
            </a:xfrm>
            <a:custGeom>
              <a:avLst/>
              <a:gdLst>
                <a:gd name="connsiteX0" fmla="*/ 14049 w 356959"/>
                <a:gd name="connsiteY0" fmla="*/ 1283735 h 1283735"/>
                <a:gd name="connsiteX1" fmla="*/ 356949 w 356959"/>
                <a:gd name="connsiteY1" fmla="*/ 978935 h 1283735"/>
                <a:gd name="connsiteX2" fmla="*/ 26749 w 356959"/>
                <a:gd name="connsiteY2" fmla="*/ 775735 h 1283735"/>
                <a:gd name="connsiteX3" fmla="*/ 318849 w 356959"/>
                <a:gd name="connsiteY3" fmla="*/ 496335 h 1283735"/>
                <a:gd name="connsiteX4" fmla="*/ 1349 w 356959"/>
                <a:gd name="connsiteY4" fmla="*/ 343935 h 1283735"/>
                <a:gd name="connsiteX5" fmla="*/ 204549 w 356959"/>
                <a:gd name="connsiteY5" fmla="*/ 191535 h 1283735"/>
                <a:gd name="connsiteX6" fmla="*/ 204549 w 356959"/>
                <a:gd name="connsiteY6" fmla="*/ 1035 h 1283735"/>
                <a:gd name="connsiteX0" fmla="*/ 14049 w 318894"/>
                <a:gd name="connsiteY0" fmla="*/ 1283735 h 1283735"/>
                <a:gd name="connsiteX1" fmla="*/ 311988 w 318894"/>
                <a:gd name="connsiteY1" fmla="*/ 984261 h 1283735"/>
                <a:gd name="connsiteX2" fmla="*/ 26749 w 318894"/>
                <a:gd name="connsiteY2" fmla="*/ 775735 h 1283735"/>
                <a:gd name="connsiteX3" fmla="*/ 318849 w 318894"/>
                <a:gd name="connsiteY3" fmla="*/ 496335 h 1283735"/>
                <a:gd name="connsiteX4" fmla="*/ 1349 w 318894"/>
                <a:gd name="connsiteY4" fmla="*/ 343935 h 1283735"/>
                <a:gd name="connsiteX5" fmla="*/ 204549 w 318894"/>
                <a:gd name="connsiteY5" fmla="*/ 191535 h 1283735"/>
                <a:gd name="connsiteX6" fmla="*/ 204549 w 318894"/>
                <a:gd name="connsiteY6" fmla="*/ 1035 h 1283735"/>
                <a:gd name="connsiteX0" fmla="*/ 166915 w 323265"/>
                <a:gd name="connsiteY0" fmla="*/ 1193196 h 1193196"/>
                <a:gd name="connsiteX1" fmla="*/ 311988 w 323265"/>
                <a:gd name="connsiteY1" fmla="*/ 984261 h 1193196"/>
                <a:gd name="connsiteX2" fmla="*/ 26749 w 323265"/>
                <a:gd name="connsiteY2" fmla="*/ 775735 h 1193196"/>
                <a:gd name="connsiteX3" fmla="*/ 318849 w 323265"/>
                <a:gd name="connsiteY3" fmla="*/ 496335 h 1193196"/>
                <a:gd name="connsiteX4" fmla="*/ 1349 w 323265"/>
                <a:gd name="connsiteY4" fmla="*/ 343935 h 1193196"/>
                <a:gd name="connsiteX5" fmla="*/ 204549 w 323265"/>
                <a:gd name="connsiteY5" fmla="*/ 191535 h 1193196"/>
                <a:gd name="connsiteX6" fmla="*/ 204549 w 323265"/>
                <a:gd name="connsiteY6" fmla="*/ 1035 h 1193196"/>
                <a:gd name="connsiteX0" fmla="*/ 166915 w 318894"/>
                <a:gd name="connsiteY0" fmla="*/ 1193196 h 1193196"/>
                <a:gd name="connsiteX1" fmla="*/ 311988 w 318894"/>
                <a:gd name="connsiteY1" fmla="*/ 984261 h 1193196"/>
                <a:gd name="connsiteX2" fmla="*/ 26749 w 318894"/>
                <a:gd name="connsiteY2" fmla="*/ 775735 h 1193196"/>
                <a:gd name="connsiteX3" fmla="*/ 318849 w 318894"/>
                <a:gd name="connsiteY3" fmla="*/ 496335 h 1193196"/>
                <a:gd name="connsiteX4" fmla="*/ 1349 w 318894"/>
                <a:gd name="connsiteY4" fmla="*/ 343935 h 1193196"/>
                <a:gd name="connsiteX5" fmla="*/ 204549 w 318894"/>
                <a:gd name="connsiteY5" fmla="*/ 191535 h 1193196"/>
                <a:gd name="connsiteX6" fmla="*/ 204549 w 318894"/>
                <a:gd name="connsiteY6" fmla="*/ 1035 h 1193196"/>
                <a:gd name="connsiteX0" fmla="*/ 167844 w 319823"/>
                <a:gd name="connsiteY0" fmla="*/ 1193270 h 1193270"/>
                <a:gd name="connsiteX1" fmla="*/ 312917 w 319823"/>
                <a:gd name="connsiteY1" fmla="*/ 984335 h 1193270"/>
                <a:gd name="connsiteX2" fmla="*/ 27678 w 319823"/>
                <a:gd name="connsiteY2" fmla="*/ 775809 h 1193270"/>
                <a:gd name="connsiteX3" fmla="*/ 319778 w 319823"/>
                <a:gd name="connsiteY3" fmla="*/ 496409 h 1193270"/>
                <a:gd name="connsiteX4" fmla="*/ 2278 w 319823"/>
                <a:gd name="connsiteY4" fmla="*/ 344009 h 1193270"/>
                <a:gd name="connsiteX5" fmla="*/ 178502 w 319823"/>
                <a:gd name="connsiteY5" fmla="*/ 180958 h 1193270"/>
                <a:gd name="connsiteX6" fmla="*/ 205478 w 319823"/>
                <a:gd name="connsiteY6" fmla="*/ 1109 h 1193270"/>
                <a:gd name="connsiteX0" fmla="*/ 167792 w 319771"/>
                <a:gd name="connsiteY0" fmla="*/ 1209156 h 1209156"/>
                <a:gd name="connsiteX1" fmla="*/ 312865 w 319771"/>
                <a:gd name="connsiteY1" fmla="*/ 1000221 h 1209156"/>
                <a:gd name="connsiteX2" fmla="*/ 27626 w 319771"/>
                <a:gd name="connsiteY2" fmla="*/ 791695 h 1209156"/>
                <a:gd name="connsiteX3" fmla="*/ 319726 w 319771"/>
                <a:gd name="connsiteY3" fmla="*/ 512295 h 1209156"/>
                <a:gd name="connsiteX4" fmla="*/ 2226 w 319771"/>
                <a:gd name="connsiteY4" fmla="*/ 359895 h 1209156"/>
                <a:gd name="connsiteX5" fmla="*/ 178450 w 319771"/>
                <a:gd name="connsiteY5" fmla="*/ 196844 h 1209156"/>
                <a:gd name="connsiteX6" fmla="*/ 178450 w 319771"/>
                <a:gd name="connsiteY6" fmla="*/ 1018 h 1209156"/>
                <a:gd name="connsiteX0" fmla="*/ 167792 w 319771"/>
                <a:gd name="connsiteY0" fmla="*/ 1208138 h 1208138"/>
                <a:gd name="connsiteX1" fmla="*/ 312865 w 319771"/>
                <a:gd name="connsiteY1" fmla="*/ 999203 h 1208138"/>
                <a:gd name="connsiteX2" fmla="*/ 27626 w 319771"/>
                <a:gd name="connsiteY2" fmla="*/ 790677 h 1208138"/>
                <a:gd name="connsiteX3" fmla="*/ 319726 w 319771"/>
                <a:gd name="connsiteY3" fmla="*/ 511277 h 1208138"/>
                <a:gd name="connsiteX4" fmla="*/ 2226 w 319771"/>
                <a:gd name="connsiteY4" fmla="*/ 358877 h 1208138"/>
                <a:gd name="connsiteX5" fmla="*/ 178450 w 319771"/>
                <a:gd name="connsiteY5" fmla="*/ 195826 h 1208138"/>
                <a:gd name="connsiteX6" fmla="*/ 178450 w 319771"/>
                <a:gd name="connsiteY6" fmla="*/ 0 h 1208138"/>
                <a:gd name="connsiteX0" fmla="*/ 312865 w 319771"/>
                <a:gd name="connsiteY0" fmla="*/ 999203 h 999203"/>
                <a:gd name="connsiteX1" fmla="*/ 27626 w 319771"/>
                <a:gd name="connsiteY1" fmla="*/ 790677 h 999203"/>
                <a:gd name="connsiteX2" fmla="*/ 319726 w 319771"/>
                <a:gd name="connsiteY2" fmla="*/ 511277 h 999203"/>
                <a:gd name="connsiteX3" fmla="*/ 2226 w 319771"/>
                <a:gd name="connsiteY3" fmla="*/ 358877 h 999203"/>
                <a:gd name="connsiteX4" fmla="*/ 178450 w 319771"/>
                <a:gd name="connsiteY4" fmla="*/ 195826 h 999203"/>
                <a:gd name="connsiteX5" fmla="*/ 178450 w 319771"/>
                <a:gd name="connsiteY5" fmla="*/ 0 h 999203"/>
                <a:gd name="connsiteX0" fmla="*/ 312888 w 319794"/>
                <a:gd name="connsiteY0" fmla="*/ 1072630 h 1072630"/>
                <a:gd name="connsiteX1" fmla="*/ 27649 w 319794"/>
                <a:gd name="connsiteY1" fmla="*/ 864104 h 1072630"/>
                <a:gd name="connsiteX2" fmla="*/ 319749 w 319794"/>
                <a:gd name="connsiteY2" fmla="*/ 584704 h 1072630"/>
                <a:gd name="connsiteX3" fmla="*/ 2249 w 319794"/>
                <a:gd name="connsiteY3" fmla="*/ 432304 h 1072630"/>
                <a:gd name="connsiteX4" fmla="*/ 178473 w 319794"/>
                <a:gd name="connsiteY4" fmla="*/ 269253 h 1072630"/>
                <a:gd name="connsiteX5" fmla="*/ 190847 w 319794"/>
                <a:gd name="connsiteY5" fmla="*/ 0 h 1072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794" h="1072630">
                  <a:moveTo>
                    <a:pt x="312888" y="1072630"/>
                  </a:moveTo>
                  <a:cubicBezTo>
                    <a:pt x="289527" y="1003053"/>
                    <a:pt x="26506" y="945425"/>
                    <a:pt x="27649" y="864104"/>
                  </a:cubicBezTo>
                  <a:cubicBezTo>
                    <a:pt x="28793" y="782783"/>
                    <a:pt x="323982" y="656671"/>
                    <a:pt x="319749" y="584704"/>
                  </a:cubicBezTo>
                  <a:cubicBezTo>
                    <a:pt x="315516" y="512737"/>
                    <a:pt x="25795" y="484879"/>
                    <a:pt x="2249" y="432304"/>
                  </a:cubicBezTo>
                  <a:cubicBezTo>
                    <a:pt x="-21297" y="379729"/>
                    <a:pt x="147040" y="341304"/>
                    <a:pt x="178473" y="269253"/>
                  </a:cubicBezTo>
                  <a:cubicBezTo>
                    <a:pt x="209906" y="197202"/>
                    <a:pt x="189767" y="128980"/>
                    <a:pt x="190847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arrow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xmlns="" id="{282964FC-2D58-954B-B823-459C96076830}"/>
                </a:ext>
              </a:extLst>
            </p:cNvPr>
            <p:cNvSpPr/>
            <p:nvPr/>
          </p:nvSpPr>
          <p:spPr>
            <a:xfrm>
              <a:off x="2555353" y="2756270"/>
              <a:ext cx="75457" cy="488038"/>
            </a:xfrm>
            <a:custGeom>
              <a:avLst/>
              <a:gdLst>
                <a:gd name="connsiteX0" fmla="*/ 14049 w 356959"/>
                <a:gd name="connsiteY0" fmla="*/ 1283735 h 1283735"/>
                <a:gd name="connsiteX1" fmla="*/ 356949 w 356959"/>
                <a:gd name="connsiteY1" fmla="*/ 978935 h 1283735"/>
                <a:gd name="connsiteX2" fmla="*/ 26749 w 356959"/>
                <a:gd name="connsiteY2" fmla="*/ 775735 h 1283735"/>
                <a:gd name="connsiteX3" fmla="*/ 318849 w 356959"/>
                <a:gd name="connsiteY3" fmla="*/ 496335 h 1283735"/>
                <a:gd name="connsiteX4" fmla="*/ 1349 w 356959"/>
                <a:gd name="connsiteY4" fmla="*/ 343935 h 1283735"/>
                <a:gd name="connsiteX5" fmla="*/ 204549 w 356959"/>
                <a:gd name="connsiteY5" fmla="*/ 191535 h 1283735"/>
                <a:gd name="connsiteX6" fmla="*/ 204549 w 356959"/>
                <a:gd name="connsiteY6" fmla="*/ 1035 h 1283735"/>
                <a:gd name="connsiteX0" fmla="*/ 14049 w 318894"/>
                <a:gd name="connsiteY0" fmla="*/ 1283735 h 1283735"/>
                <a:gd name="connsiteX1" fmla="*/ 311988 w 318894"/>
                <a:gd name="connsiteY1" fmla="*/ 984261 h 1283735"/>
                <a:gd name="connsiteX2" fmla="*/ 26749 w 318894"/>
                <a:gd name="connsiteY2" fmla="*/ 775735 h 1283735"/>
                <a:gd name="connsiteX3" fmla="*/ 318849 w 318894"/>
                <a:gd name="connsiteY3" fmla="*/ 496335 h 1283735"/>
                <a:gd name="connsiteX4" fmla="*/ 1349 w 318894"/>
                <a:gd name="connsiteY4" fmla="*/ 343935 h 1283735"/>
                <a:gd name="connsiteX5" fmla="*/ 204549 w 318894"/>
                <a:gd name="connsiteY5" fmla="*/ 191535 h 1283735"/>
                <a:gd name="connsiteX6" fmla="*/ 204549 w 318894"/>
                <a:gd name="connsiteY6" fmla="*/ 1035 h 1283735"/>
                <a:gd name="connsiteX0" fmla="*/ 166915 w 323265"/>
                <a:gd name="connsiteY0" fmla="*/ 1193196 h 1193196"/>
                <a:gd name="connsiteX1" fmla="*/ 311988 w 323265"/>
                <a:gd name="connsiteY1" fmla="*/ 984261 h 1193196"/>
                <a:gd name="connsiteX2" fmla="*/ 26749 w 323265"/>
                <a:gd name="connsiteY2" fmla="*/ 775735 h 1193196"/>
                <a:gd name="connsiteX3" fmla="*/ 318849 w 323265"/>
                <a:gd name="connsiteY3" fmla="*/ 496335 h 1193196"/>
                <a:gd name="connsiteX4" fmla="*/ 1349 w 323265"/>
                <a:gd name="connsiteY4" fmla="*/ 343935 h 1193196"/>
                <a:gd name="connsiteX5" fmla="*/ 204549 w 323265"/>
                <a:gd name="connsiteY5" fmla="*/ 191535 h 1193196"/>
                <a:gd name="connsiteX6" fmla="*/ 204549 w 323265"/>
                <a:gd name="connsiteY6" fmla="*/ 1035 h 1193196"/>
                <a:gd name="connsiteX0" fmla="*/ 166915 w 318894"/>
                <a:gd name="connsiteY0" fmla="*/ 1193196 h 1193196"/>
                <a:gd name="connsiteX1" fmla="*/ 311988 w 318894"/>
                <a:gd name="connsiteY1" fmla="*/ 984261 h 1193196"/>
                <a:gd name="connsiteX2" fmla="*/ 26749 w 318894"/>
                <a:gd name="connsiteY2" fmla="*/ 775735 h 1193196"/>
                <a:gd name="connsiteX3" fmla="*/ 318849 w 318894"/>
                <a:gd name="connsiteY3" fmla="*/ 496335 h 1193196"/>
                <a:gd name="connsiteX4" fmla="*/ 1349 w 318894"/>
                <a:gd name="connsiteY4" fmla="*/ 343935 h 1193196"/>
                <a:gd name="connsiteX5" fmla="*/ 204549 w 318894"/>
                <a:gd name="connsiteY5" fmla="*/ 191535 h 1193196"/>
                <a:gd name="connsiteX6" fmla="*/ 204549 w 318894"/>
                <a:gd name="connsiteY6" fmla="*/ 1035 h 1193196"/>
                <a:gd name="connsiteX0" fmla="*/ 167844 w 319823"/>
                <a:gd name="connsiteY0" fmla="*/ 1193270 h 1193270"/>
                <a:gd name="connsiteX1" fmla="*/ 312917 w 319823"/>
                <a:gd name="connsiteY1" fmla="*/ 984335 h 1193270"/>
                <a:gd name="connsiteX2" fmla="*/ 27678 w 319823"/>
                <a:gd name="connsiteY2" fmla="*/ 775809 h 1193270"/>
                <a:gd name="connsiteX3" fmla="*/ 319778 w 319823"/>
                <a:gd name="connsiteY3" fmla="*/ 496409 h 1193270"/>
                <a:gd name="connsiteX4" fmla="*/ 2278 w 319823"/>
                <a:gd name="connsiteY4" fmla="*/ 344009 h 1193270"/>
                <a:gd name="connsiteX5" fmla="*/ 178502 w 319823"/>
                <a:gd name="connsiteY5" fmla="*/ 180958 h 1193270"/>
                <a:gd name="connsiteX6" fmla="*/ 205478 w 319823"/>
                <a:gd name="connsiteY6" fmla="*/ 1109 h 1193270"/>
                <a:gd name="connsiteX0" fmla="*/ 167792 w 319771"/>
                <a:gd name="connsiteY0" fmla="*/ 1209156 h 1209156"/>
                <a:gd name="connsiteX1" fmla="*/ 312865 w 319771"/>
                <a:gd name="connsiteY1" fmla="*/ 1000221 h 1209156"/>
                <a:gd name="connsiteX2" fmla="*/ 27626 w 319771"/>
                <a:gd name="connsiteY2" fmla="*/ 791695 h 1209156"/>
                <a:gd name="connsiteX3" fmla="*/ 319726 w 319771"/>
                <a:gd name="connsiteY3" fmla="*/ 512295 h 1209156"/>
                <a:gd name="connsiteX4" fmla="*/ 2226 w 319771"/>
                <a:gd name="connsiteY4" fmla="*/ 359895 h 1209156"/>
                <a:gd name="connsiteX5" fmla="*/ 178450 w 319771"/>
                <a:gd name="connsiteY5" fmla="*/ 196844 h 1209156"/>
                <a:gd name="connsiteX6" fmla="*/ 178450 w 319771"/>
                <a:gd name="connsiteY6" fmla="*/ 1018 h 1209156"/>
                <a:gd name="connsiteX0" fmla="*/ 167792 w 319771"/>
                <a:gd name="connsiteY0" fmla="*/ 1208138 h 1208138"/>
                <a:gd name="connsiteX1" fmla="*/ 312865 w 319771"/>
                <a:gd name="connsiteY1" fmla="*/ 999203 h 1208138"/>
                <a:gd name="connsiteX2" fmla="*/ 27626 w 319771"/>
                <a:gd name="connsiteY2" fmla="*/ 790677 h 1208138"/>
                <a:gd name="connsiteX3" fmla="*/ 319726 w 319771"/>
                <a:gd name="connsiteY3" fmla="*/ 511277 h 1208138"/>
                <a:gd name="connsiteX4" fmla="*/ 2226 w 319771"/>
                <a:gd name="connsiteY4" fmla="*/ 358877 h 1208138"/>
                <a:gd name="connsiteX5" fmla="*/ 178450 w 319771"/>
                <a:gd name="connsiteY5" fmla="*/ 195826 h 1208138"/>
                <a:gd name="connsiteX6" fmla="*/ 178450 w 319771"/>
                <a:gd name="connsiteY6" fmla="*/ 0 h 1208138"/>
                <a:gd name="connsiteX0" fmla="*/ 312865 w 319771"/>
                <a:gd name="connsiteY0" fmla="*/ 999203 h 999203"/>
                <a:gd name="connsiteX1" fmla="*/ 27626 w 319771"/>
                <a:gd name="connsiteY1" fmla="*/ 790677 h 999203"/>
                <a:gd name="connsiteX2" fmla="*/ 319726 w 319771"/>
                <a:gd name="connsiteY2" fmla="*/ 511277 h 999203"/>
                <a:gd name="connsiteX3" fmla="*/ 2226 w 319771"/>
                <a:gd name="connsiteY3" fmla="*/ 358877 h 999203"/>
                <a:gd name="connsiteX4" fmla="*/ 178450 w 319771"/>
                <a:gd name="connsiteY4" fmla="*/ 195826 h 999203"/>
                <a:gd name="connsiteX5" fmla="*/ 178450 w 319771"/>
                <a:gd name="connsiteY5" fmla="*/ 0 h 999203"/>
                <a:gd name="connsiteX0" fmla="*/ 312888 w 319794"/>
                <a:gd name="connsiteY0" fmla="*/ 1072630 h 1072630"/>
                <a:gd name="connsiteX1" fmla="*/ 27649 w 319794"/>
                <a:gd name="connsiteY1" fmla="*/ 864104 h 1072630"/>
                <a:gd name="connsiteX2" fmla="*/ 319749 w 319794"/>
                <a:gd name="connsiteY2" fmla="*/ 584704 h 1072630"/>
                <a:gd name="connsiteX3" fmla="*/ 2249 w 319794"/>
                <a:gd name="connsiteY3" fmla="*/ 432304 h 1072630"/>
                <a:gd name="connsiteX4" fmla="*/ 178473 w 319794"/>
                <a:gd name="connsiteY4" fmla="*/ 269253 h 1072630"/>
                <a:gd name="connsiteX5" fmla="*/ 190847 w 319794"/>
                <a:gd name="connsiteY5" fmla="*/ 0 h 1072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794" h="1072630">
                  <a:moveTo>
                    <a:pt x="312888" y="1072630"/>
                  </a:moveTo>
                  <a:cubicBezTo>
                    <a:pt x="289527" y="1003053"/>
                    <a:pt x="26506" y="945425"/>
                    <a:pt x="27649" y="864104"/>
                  </a:cubicBezTo>
                  <a:cubicBezTo>
                    <a:pt x="28793" y="782783"/>
                    <a:pt x="323982" y="656671"/>
                    <a:pt x="319749" y="584704"/>
                  </a:cubicBezTo>
                  <a:cubicBezTo>
                    <a:pt x="315516" y="512737"/>
                    <a:pt x="25795" y="484879"/>
                    <a:pt x="2249" y="432304"/>
                  </a:cubicBezTo>
                  <a:cubicBezTo>
                    <a:pt x="-21297" y="379729"/>
                    <a:pt x="147040" y="341304"/>
                    <a:pt x="178473" y="269253"/>
                  </a:cubicBezTo>
                  <a:cubicBezTo>
                    <a:pt x="209906" y="197202"/>
                    <a:pt x="189767" y="128980"/>
                    <a:pt x="190847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arrow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xmlns="" id="{6F2BA69F-C92C-454C-A98A-C44E5E975DFC}"/>
                </a:ext>
              </a:extLst>
            </p:cNvPr>
            <p:cNvSpPr/>
            <p:nvPr/>
          </p:nvSpPr>
          <p:spPr>
            <a:xfrm>
              <a:off x="2644253" y="2756270"/>
              <a:ext cx="75457" cy="488038"/>
            </a:xfrm>
            <a:custGeom>
              <a:avLst/>
              <a:gdLst>
                <a:gd name="connsiteX0" fmla="*/ 14049 w 356959"/>
                <a:gd name="connsiteY0" fmla="*/ 1283735 h 1283735"/>
                <a:gd name="connsiteX1" fmla="*/ 356949 w 356959"/>
                <a:gd name="connsiteY1" fmla="*/ 978935 h 1283735"/>
                <a:gd name="connsiteX2" fmla="*/ 26749 w 356959"/>
                <a:gd name="connsiteY2" fmla="*/ 775735 h 1283735"/>
                <a:gd name="connsiteX3" fmla="*/ 318849 w 356959"/>
                <a:gd name="connsiteY3" fmla="*/ 496335 h 1283735"/>
                <a:gd name="connsiteX4" fmla="*/ 1349 w 356959"/>
                <a:gd name="connsiteY4" fmla="*/ 343935 h 1283735"/>
                <a:gd name="connsiteX5" fmla="*/ 204549 w 356959"/>
                <a:gd name="connsiteY5" fmla="*/ 191535 h 1283735"/>
                <a:gd name="connsiteX6" fmla="*/ 204549 w 356959"/>
                <a:gd name="connsiteY6" fmla="*/ 1035 h 1283735"/>
                <a:gd name="connsiteX0" fmla="*/ 14049 w 318894"/>
                <a:gd name="connsiteY0" fmla="*/ 1283735 h 1283735"/>
                <a:gd name="connsiteX1" fmla="*/ 311988 w 318894"/>
                <a:gd name="connsiteY1" fmla="*/ 984261 h 1283735"/>
                <a:gd name="connsiteX2" fmla="*/ 26749 w 318894"/>
                <a:gd name="connsiteY2" fmla="*/ 775735 h 1283735"/>
                <a:gd name="connsiteX3" fmla="*/ 318849 w 318894"/>
                <a:gd name="connsiteY3" fmla="*/ 496335 h 1283735"/>
                <a:gd name="connsiteX4" fmla="*/ 1349 w 318894"/>
                <a:gd name="connsiteY4" fmla="*/ 343935 h 1283735"/>
                <a:gd name="connsiteX5" fmla="*/ 204549 w 318894"/>
                <a:gd name="connsiteY5" fmla="*/ 191535 h 1283735"/>
                <a:gd name="connsiteX6" fmla="*/ 204549 w 318894"/>
                <a:gd name="connsiteY6" fmla="*/ 1035 h 1283735"/>
                <a:gd name="connsiteX0" fmla="*/ 166915 w 323265"/>
                <a:gd name="connsiteY0" fmla="*/ 1193196 h 1193196"/>
                <a:gd name="connsiteX1" fmla="*/ 311988 w 323265"/>
                <a:gd name="connsiteY1" fmla="*/ 984261 h 1193196"/>
                <a:gd name="connsiteX2" fmla="*/ 26749 w 323265"/>
                <a:gd name="connsiteY2" fmla="*/ 775735 h 1193196"/>
                <a:gd name="connsiteX3" fmla="*/ 318849 w 323265"/>
                <a:gd name="connsiteY3" fmla="*/ 496335 h 1193196"/>
                <a:gd name="connsiteX4" fmla="*/ 1349 w 323265"/>
                <a:gd name="connsiteY4" fmla="*/ 343935 h 1193196"/>
                <a:gd name="connsiteX5" fmla="*/ 204549 w 323265"/>
                <a:gd name="connsiteY5" fmla="*/ 191535 h 1193196"/>
                <a:gd name="connsiteX6" fmla="*/ 204549 w 323265"/>
                <a:gd name="connsiteY6" fmla="*/ 1035 h 1193196"/>
                <a:gd name="connsiteX0" fmla="*/ 166915 w 318894"/>
                <a:gd name="connsiteY0" fmla="*/ 1193196 h 1193196"/>
                <a:gd name="connsiteX1" fmla="*/ 311988 w 318894"/>
                <a:gd name="connsiteY1" fmla="*/ 984261 h 1193196"/>
                <a:gd name="connsiteX2" fmla="*/ 26749 w 318894"/>
                <a:gd name="connsiteY2" fmla="*/ 775735 h 1193196"/>
                <a:gd name="connsiteX3" fmla="*/ 318849 w 318894"/>
                <a:gd name="connsiteY3" fmla="*/ 496335 h 1193196"/>
                <a:gd name="connsiteX4" fmla="*/ 1349 w 318894"/>
                <a:gd name="connsiteY4" fmla="*/ 343935 h 1193196"/>
                <a:gd name="connsiteX5" fmla="*/ 204549 w 318894"/>
                <a:gd name="connsiteY5" fmla="*/ 191535 h 1193196"/>
                <a:gd name="connsiteX6" fmla="*/ 204549 w 318894"/>
                <a:gd name="connsiteY6" fmla="*/ 1035 h 1193196"/>
                <a:gd name="connsiteX0" fmla="*/ 167844 w 319823"/>
                <a:gd name="connsiteY0" fmla="*/ 1193270 h 1193270"/>
                <a:gd name="connsiteX1" fmla="*/ 312917 w 319823"/>
                <a:gd name="connsiteY1" fmla="*/ 984335 h 1193270"/>
                <a:gd name="connsiteX2" fmla="*/ 27678 w 319823"/>
                <a:gd name="connsiteY2" fmla="*/ 775809 h 1193270"/>
                <a:gd name="connsiteX3" fmla="*/ 319778 w 319823"/>
                <a:gd name="connsiteY3" fmla="*/ 496409 h 1193270"/>
                <a:gd name="connsiteX4" fmla="*/ 2278 w 319823"/>
                <a:gd name="connsiteY4" fmla="*/ 344009 h 1193270"/>
                <a:gd name="connsiteX5" fmla="*/ 178502 w 319823"/>
                <a:gd name="connsiteY5" fmla="*/ 180958 h 1193270"/>
                <a:gd name="connsiteX6" fmla="*/ 205478 w 319823"/>
                <a:gd name="connsiteY6" fmla="*/ 1109 h 1193270"/>
                <a:gd name="connsiteX0" fmla="*/ 167792 w 319771"/>
                <a:gd name="connsiteY0" fmla="*/ 1209156 h 1209156"/>
                <a:gd name="connsiteX1" fmla="*/ 312865 w 319771"/>
                <a:gd name="connsiteY1" fmla="*/ 1000221 h 1209156"/>
                <a:gd name="connsiteX2" fmla="*/ 27626 w 319771"/>
                <a:gd name="connsiteY2" fmla="*/ 791695 h 1209156"/>
                <a:gd name="connsiteX3" fmla="*/ 319726 w 319771"/>
                <a:gd name="connsiteY3" fmla="*/ 512295 h 1209156"/>
                <a:gd name="connsiteX4" fmla="*/ 2226 w 319771"/>
                <a:gd name="connsiteY4" fmla="*/ 359895 h 1209156"/>
                <a:gd name="connsiteX5" fmla="*/ 178450 w 319771"/>
                <a:gd name="connsiteY5" fmla="*/ 196844 h 1209156"/>
                <a:gd name="connsiteX6" fmla="*/ 178450 w 319771"/>
                <a:gd name="connsiteY6" fmla="*/ 1018 h 1209156"/>
                <a:gd name="connsiteX0" fmla="*/ 167792 w 319771"/>
                <a:gd name="connsiteY0" fmla="*/ 1208138 h 1208138"/>
                <a:gd name="connsiteX1" fmla="*/ 312865 w 319771"/>
                <a:gd name="connsiteY1" fmla="*/ 999203 h 1208138"/>
                <a:gd name="connsiteX2" fmla="*/ 27626 w 319771"/>
                <a:gd name="connsiteY2" fmla="*/ 790677 h 1208138"/>
                <a:gd name="connsiteX3" fmla="*/ 319726 w 319771"/>
                <a:gd name="connsiteY3" fmla="*/ 511277 h 1208138"/>
                <a:gd name="connsiteX4" fmla="*/ 2226 w 319771"/>
                <a:gd name="connsiteY4" fmla="*/ 358877 h 1208138"/>
                <a:gd name="connsiteX5" fmla="*/ 178450 w 319771"/>
                <a:gd name="connsiteY5" fmla="*/ 195826 h 1208138"/>
                <a:gd name="connsiteX6" fmla="*/ 178450 w 319771"/>
                <a:gd name="connsiteY6" fmla="*/ 0 h 1208138"/>
                <a:gd name="connsiteX0" fmla="*/ 312865 w 319771"/>
                <a:gd name="connsiteY0" fmla="*/ 999203 h 999203"/>
                <a:gd name="connsiteX1" fmla="*/ 27626 w 319771"/>
                <a:gd name="connsiteY1" fmla="*/ 790677 h 999203"/>
                <a:gd name="connsiteX2" fmla="*/ 319726 w 319771"/>
                <a:gd name="connsiteY2" fmla="*/ 511277 h 999203"/>
                <a:gd name="connsiteX3" fmla="*/ 2226 w 319771"/>
                <a:gd name="connsiteY3" fmla="*/ 358877 h 999203"/>
                <a:gd name="connsiteX4" fmla="*/ 178450 w 319771"/>
                <a:gd name="connsiteY4" fmla="*/ 195826 h 999203"/>
                <a:gd name="connsiteX5" fmla="*/ 178450 w 319771"/>
                <a:gd name="connsiteY5" fmla="*/ 0 h 999203"/>
                <a:gd name="connsiteX0" fmla="*/ 312888 w 319794"/>
                <a:gd name="connsiteY0" fmla="*/ 1072630 h 1072630"/>
                <a:gd name="connsiteX1" fmla="*/ 27649 w 319794"/>
                <a:gd name="connsiteY1" fmla="*/ 864104 h 1072630"/>
                <a:gd name="connsiteX2" fmla="*/ 319749 w 319794"/>
                <a:gd name="connsiteY2" fmla="*/ 584704 h 1072630"/>
                <a:gd name="connsiteX3" fmla="*/ 2249 w 319794"/>
                <a:gd name="connsiteY3" fmla="*/ 432304 h 1072630"/>
                <a:gd name="connsiteX4" fmla="*/ 178473 w 319794"/>
                <a:gd name="connsiteY4" fmla="*/ 269253 h 1072630"/>
                <a:gd name="connsiteX5" fmla="*/ 190847 w 319794"/>
                <a:gd name="connsiteY5" fmla="*/ 0 h 1072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794" h="1072630">
                  <a:moveTo>
                    <a:pt x="312888" y="1072630"/>
                  </a:moveTo>
                  <a:cubicBezTo>
                    <a:pt x="289527" y="1003053"/>
                    <a:pt x="26506" y="945425"/>
                    <a:pt x="27649" y="864104"/>
                  </a:cubicBezTo>
                  <a:cubicBezTo>
                    <a:pt x="28793" y="782783"/>
                    <a:pt x="323982" y="656671"/>
                    <a:pt x="319749" y="584704"/>
                  </a:cubicBezTo>
                  <a:cubicBezTo>
                    <a:pt x="315516" y="512737"/>
                    <a:pt x="25795" y="484879"/>
                    <a:pt x="2249" y="432304"/>
                  </a:cubicBezTo>
                  <a:cubicBezTo>
                    <a:pt x="-21297" y="379729"/>
                    <a:pt x="147040" y="341304"/>
                    <a:pt x="178473" y="269253"/>
                  </a:cubicBezTo>
                  <a:cubicBezTo>
                    <a:pt x="209906" y="197202"/>
                    <a:pt x="189767" y="128980"/>
                    <a:pt x="190847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arrow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8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87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宋体" pitchFamily="2" charset="-122"/>
              </a:endParaRPr>
            </a:p>
          </p:txBody>
        </p:sp>
        <p:sp>
          <p:nvSpPr>
            <p:cNvPr id="88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89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ICOPS_2018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1026" name="Picture 2" descr="O:\lietz_sandia_xfer\Results\LCIF_data\Summarized_plts\humid_shroud_emission\ICOPS_humidvbase_emission_v0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98" y="3011246"/>
            <a:ext cx="3716858" cy="148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18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4FC62-EA33-4173-91D5-D7BF3C3B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27"/>
            <a:ext cx="7886700" cy="87947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HUMID He SHROUD EMISSION</a:t>
            </a:r>
            <a:endParaRPr lang="en-US" sz="3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xmlns="" id="{F4B1FB43-AA82-4FAB-B02E-3DBBC484F750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D5ED4A04-1203-4775-BD86-902112903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98" y="3928161"/>
            <a:ext cx="7980752" cy="19516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2.3% H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 in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shroud.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Images have not been Abel inverted.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IW reaches outlet of the tube earlier than in base case – photoionization from He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* causes non-local seed ionization.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Photoionization and Penning ionization promote IW speed.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emission appears more annular – dominates at the interface of the center and shroud flow.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20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宋体" pitchFamily="2" charset="-122"/>
              </a:endParaRPr>
            </a:p>
          </p:txBody>
        </p:sp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ICOPS_2018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3074" name="Picture 2" descr="O:\lietz_sandia_xfer\Results\LCIF_data\Summarized_plts\humid_shroud_emission\ICOPS_humidshroud_emissio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3" y="753655"/>
            <a:ext cx="8668177" cy="30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96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4FC62-EA33-4173-91D5-D7BF3C3B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932" y="9527"/>
            <a:ext cx="5818568" cy="87947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HUMID He SHROUD</a:t>
            </a:r>
            <a:endParaRPr lang="en-US" sz="3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xmlns="" id="{F4B1FB43-AA82-4FAB-B02E-3DBBC484F7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79572" y="692694"/>
            <a:ext cx="4459578" cy="276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D5ED4A04-1203-4775-BD86-902112903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0052" y="810973"/>
            <a:ext cx="4595877" cy="539694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 kV, 430 ns pulse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Center: 500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sccm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He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Shroud: 500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sccm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He/H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 = 97.7/2.3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 = 230 ns, 30 ns after IW contacts surface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Moving away from He core, there are fewer He(2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S), LIF signal decreases.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He(2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S) + H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He + H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+ 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 regions of high H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 concentration, there may be significant n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which is not detectable due to low He(2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7ACD38-BE02-4603-AE44-4CE8287BFF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26" b="9838"/>
          <a:stretch/>
        </p:blipFill>
        <p:spPr>
          <a:xfrm>
            <a:off x="221226" y="9527"/>
            <a:ext cx="3301662" cy="6619240"/>
          </a:xfrm>
          <a:prstGeom prst="rect">
            <a:avLst/>
          </a:prstGeom>
        </p:spPr>
      </p:pic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4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宋体" pitchFamily="2" charset="-122"/>
              </a:endParaRPr>
            </a:p>
          </p:txBody>
        </p:sp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ICOPS_2018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68696A8F-3723-4E11-B574-95070EBBFCF2}"/>
              </a:ext>
            </a:extLst>
          </p:cNvPr>
          <p:cNvSpPr txBox="1">
            <a:spLocks/>
          </p:cNvSpPr>
          <p:nvPr/>
        </p:nvSpPr>
        <p:spPr>
          <a:xfrm>
            <a:off x="5582785" y="5740986"/>
            <a:ext cx="3081675" cy="373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Ratio = 1  n</a:t>
            </a:r>
            <a:r>
              <a:rPr lang="en-US" sz="16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≈ 410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12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cm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-3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95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4FC62-EA33-4173-91D5-D7BF3C3B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27"/>
            <a:ext cx="9144000" cy="87947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SHROUD HUMIDITY</a:t>
            </a: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xmlns="" id="{F4B1FB43-AA82-4FAB-B02E-3DBBC484F7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310" y="889001"/>
            <a:ext cx="8626358" cy="1136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D5ED4A04-1203-4775-BD86-902112903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637" y="4726546"/>
            <a:ext cx="8547032" cy="16669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A24B4B0-F15E-44BD-9ABB-B07CAD1FB838}"/>
              </a:ext>
            </a:extLst>
          </p:cNvPr>
          <p:cNvSpPr txBox="1">
            <a:spLocks/>
          </p:cNvSpPr>
          <p:nvPr/>
        </p:nvSpPr>
        <p:spPr>
          <a:xfrm>
            <a:off x="394637" y="4216720"/>
            <a:ext cx="8674703" cy="2082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30 ns after IW reaches surface.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Transition from diffuse in pure helium case to confined by humid shroud.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Higher electron energy loss rates with H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 because of vibrational and rotational excitation.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increases with humidity due to Penning ionization.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5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宋体" pitchFamily="2" charset="-122"/>
              </a:endParaRPr>
            </a:p>
          </p:txBody>
        </p:sp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ICOPS_2018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1027" name="Picture 3" descr="O:\lietz_sandia_xfer\Results\LCIF_data\PSC_slides_Amanda\Fig9_humidity_LCIF\Fig9_humidity_LCIF_v02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5" t="11846" r="1627" b="12032"/>
          <a:stretch/>
        </p:blipFill>
        <p:spPr bwMode="auto">
          <a:xfrm>
            <a:off x="8014276" y="1045023"/>
            <a:ext cx="671658" cy="34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O:\lietz_sandia_xfer\Results\LCIF_data\PSC_slides_Amanda\Fig9_humidity_LCIF\Fig9_humidity_LCIF_v02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" t="51574" r="29355" b="13936"/>
          <a:stretch/>
        </p:blipFill>
        <p:spPr bwMode="auto">
          <a:xfrm>
            <a:off x="315310" y="2556577"/>
            <a:ext cx="5992607" cy="167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O:\lietz_sandia_xfer\Results\LCIF_data\PSC_slides_Amanda\Fig9_humidity_LCIF\Fig9_humidity_LCIF_v02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t="6268" r="13059" b="61692"/>
          <a:stretch/>
        </p:blipFill>
        <p:spPr bwMode="auto">
          <a:xfrm>
            <a:off x="223934" y="1045023"/>
            <a:ext cx="7539135" cy="154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8696A8F-3723-4E11-B574-95070EBBFCF2}"/>
              </a:ext>
            </a:extLst>
          </p:cNvPr>
          <p:cNvSpPr txBox="1">
            <a:spLocks/>
          </p:cNvSpPr>
          <p:nvPr/>
        </p:nvSpPr>
        <p:spPr>
          <a:xfrm>
            <a:off x="1546814" y="6295385"/>
            <a:ext cx="3081675" cy="373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Ratio = 1  n</a:t>
            </a:r>
            <a:r>
              <a:rPr lang="en-US" sz="16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≈ 410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12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cm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-3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63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4FC62-EA33-4173-91D5-D7BF3C3B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6" y="9527"/>
            <a:ext cx="8858774" cy="87947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VARY He FLOW RATE - n</a:t>
            </a:r>
            <a:r>
              <a:rPr lang="en-US" sz="3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xmlns="" id="{F4B1FB43-AA82-4FAB-B02E-3DBBC484F75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227" y="730381"/>
            <a:ext cx="865203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D5ED4A04-1203-4775-BD86-902112903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226" y="5015344"/>
            <a:ext cx="8547032" cy="153688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Vary center flow rate. 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Shroud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 500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sccm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He/H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 = 98.7/2.3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Higher He flow rates more rapidly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convect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in-diffusing H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A24B4B0-F15E-44BD-9ABB-B07CAD1FB838}"/>
              </a:ext>
            </a:extLst>
          </p:cNvPr>
          <p:cNvSpPr txBox="1">
            <a:spLocks/>
          </p:cNvSpPr>
          <p:nvPr/>
        </p:nvSpPr>
        <p:spPr>
          <a:xfrm>
            <a:off x="137145" y="4792397"/>
            <a:ext cx="8117453" cy="10674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FCEF4A-A5EE-4239-B0C8-563497A282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t="48544" r="40225" b="10022"/>
          <a:stretch/>
        </p:blipFill>
        <p:spPr>
          <a:xfrm>
            <a:off x="851933" y="2853790"/>
            <a:ext cx="4509699" cy="19739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CBA7709-69ED-4BFB-A745-290EFCE712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3" t="11190" r="1667" b="16431"/>
          <a:stretch/>
        </p:blipFill>
        <p:spPr>
          <a:xfrm>
            <a:off x="7959111" y="1451236"/>
            <a:ext cx="505142" cy="26175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FCEF4A-A5EE-4239-B0C8-563497A282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r="12472" b="55011"/>
          <a:stretch/>
        </p:blipFill>
        <p:spPr>
          <a:xfrm>
            <a:off x="849221" y="770070"/>
            <a:ext cx="6935285" cy="2157593"/>
          </a:xfrm>
          <a:prstGeom prst="rect">
            <a:avLst/>
          </a:prstGeom>
        </p:spPr>
      </p:pic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8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宋体" pitchFamily="2" charset="-122"/>
              </a:endParaRPr>
            </a:p>
          </p:txBody>
        </p:sp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ICOPS_2018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8696A8F-3723-4E11-B574-95070EBBFCF2}"/>
              </a:ext>
            </a:extLst>
          </p:cNvPr>
          <p:cNvSpPr txBox="1">
            <a:spLocks/>
          </p:cNvSpPr>
          <p:nvPr/>
        </p:nvSpPr>
        <p:spPr>
          <a:xfrm>
            <a:off x="1565944" y="6312485"/>
            <a:ext cx="3081675" cy="373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Ratio = 1  n</a:t>
            </a:r>
            <a:r>
              <a:rPr lang="en-US" sz="16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≈ 410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12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cm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-3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4FC62-EA33-4173-91D5-D7BF3C3B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6" y="9527"/>
            <a:ext cx="8858774" cy="87947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CONCLUDING REMARKS</a:t>
            </a: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xmlns="" id="{F4B1FB43-AA82-4FAB-B02E-3DBBC484F75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227" y="730381"/>
            <a:ext cx="865203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D5ED4A04-1203-4775-BD86-902112903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637" y="4726546"/>
            <a:ext cx="8547032" cy="16669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A24B4B0-F15E-44BD-9ABB-B07CAD1FB838}"/>
              </a:ext>
            </a:extLst>
          </p:cNvPr>
          <p:cNvSpPr txBox="1">
            <a:spLocks/>
          </p:cNvSpPr>
          <p:nvPr/>
        </p:nvSpPr>
        <p:spPr>
          <a:xfrm>
            <a:off x="394637" y="971682"/>
            <a:ext cx="8279580" cy="52396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 plasma jet interacting with a dielectric surface produces a surface IW as it charges the dielectric.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Molecular gases surrounding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plasma jet confine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IW due to a lower electron mobility and higher electron energy loss rates.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 the presence of H</a:t>
            </a:r>
            <a:r>
              <a: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O, the IW speed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increases,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and the plasma and electron density become more annular.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LCIF can be used in humid He, as long as the He(2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S) density is sufficient.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3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宋体" pitchFamily="2" charset="-122"/>
              </a:endParaRPr>
            </a:p>
          </p:txBody>
        </p:sp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smtClean="0">
                <a:solidFill>
                  <a:prstClr val="black"/>
                </a:solidFill>
                <a:latin typeface="Calibri"/>
                <a:ea typeface="+mn-ea"/>
              </a:rPr>
              <a:t>ICOPS_2018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960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4FC62-EA33-4173-91D5-D7BF3C3B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27"/>
            <a:ext cx="9144000" cy="87947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6D41DB-3BD6-4D36-B368-9E97A442C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087438"/>
            <a:ext cx="8052319" cy="4932362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Laser Collisional Induced Fluorescence (LCIF)</a:t>
            </a:r>
          </a:p>
          <a:p>
            <a:pPr>
              <a:spcBef>
                <a:spcPts val="1800"/>
              </a:spcBef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 Setup</a:t>
            </a:r>
          </a:p>
          <a:p>
            <a:pPr>
              <a:spcBef>
                <a:spcPts val="1800"/>
              </a:spcBef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Pure He Base Case</a:t>
            </a:r>
          </a:p>
          <a:p>
            <a:pPr>
              <a:spcBef>
                <a:spcPts val="1800"/>
              </a:spcBef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</a:p>
          <a:p>
            <a:pPr>
              <a:spcBef>
                <a:spcPts val="1800"/>
              </a:spcBef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Humid He Shrouded Jet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xmlns="" id="{F4B1FB43-AA82-4FAB-B02E-3DBBC484F750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6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宋体" pitchFamily="2" charset="-122"/>
              </a:endParaRPr>
            </a:p>
          </p:txBody>
        </p: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ICOPS_2018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2611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4FC62-EA33-4173-91D5-D7BF3C3B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27"/>
            <a:ext cx="9144000" cy="8794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ATMOSPHERIC PRESSURE PLASMA JETS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6D41DB-3BD6-4D36-B368-9E97A442C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18" y="888165"/>
            <a:ext cx="4425431" cy="5131635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Atmospheric pressure plasma jets (APPJs) are a popular source of chemistry for biomedical applications. </a:t>
            </a:r>
          </a:p>
          <a:p>
            <a:pPr>
              <a:spcBef>
                <a:spcPts val="1800"/>
              </a:spcBef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The plasma propagates as an ionization wave (IW) that is repetitively pulsed. </a:t>
            </a:r>
          </a:p>
          <a:p>
            <a:pPr>
              <a:spcBef>
                <a:spcPts val="1800"/>
              </a:spcBef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The IW gives rise to reactive oxygen and nitrogen species (RONS) which produce the biological effect. 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Objective: Study the IW dynamics in a plasma jet in a well controlled environment.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xmlns="" id="{F4B1FB43-AA82-4FAB-B02E-3DBBC484F750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72A0726F-7250-442D-B050-BD979D6EE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0325" y="5427731"/>
            <a:ext cx="36738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kumimoji="1" lang="en-US" altLang="en-US" sz="1200" b="1" dirty="0">
                <a:latin typeface="Arial" panose="020B0604020202020204" pitchFamily="34" charset="0"/>
                <a:ea typeface="굴림" pitchFamily="34" charset="-127"/>
              </a:rPr>
              <a:t>S. </a:t>
            </a:r>
            <a:r>
              <a:rPr kumimoji="1" lang="en-US" altLang="en-US" sz="1200" b="1" dirty="0" err="1">
                <a:latin typeface="Arial" panose="020B0604020202020204" pitchFamily="34" charset="0"/>
                <a:ea typeface="굴림" pitchFamily="34" charset="-127"/>
              </a:rPr>
              <a:t>Mohades</a:t>
            </a:r>
            <a:r>
              <a:rPr kumimoji="1" lang="en-US" altLang="en-US" sz="1200" b="1" dirty="0">
                <a:latin typeface="Arial" panose="020B0604020202020204" pitchFamily="34" charset="0"/>
                <a:ea typeface="굴림" pitchFamily="34" charset="-127"/>
              </a:rPr>
              <a:t>, et al., Physics of Plasmas 22, 122001 (2015).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6EBCF2-F106-4FB2-8008-33F4B6FF1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694" y="3229810"/>
            <a:ext cx="3518824" cy="21927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7AF9828-A78F-4D02-AEA2-CC7326123D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63"/>
          <a:stretch/>
        </p:blipFill>
        <p:spPr>
          <a:xfrm>
            <a:off x="5824716" y="888165"/>
            <a:ext cx="1925053" cy="2143793"/>
          </a:xfrm>
          <a:prstGeom prst="rect">
            <a:avLst/>
          </a:prstGeom>
        </p:spPr>
      </p:pic>
      <p:grpSp>
        <p:nvGrpSpPr>
          <p:cNvPr id="15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6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宋体" pitchFamily="2" charset="-122"/>
              </a:endParaRPr>
            </a:p>
          </p:txBody>
        </p: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ICOPS_2018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5704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4FC62-EA33-4173-91D5-D7BF3C3B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27"/>
            <a:ext cx="9144000" cy="8794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LASER COLLISIONAL INDUCED FLUORESCENCE (LCIF)</a:t>
            </a: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xmlns="" id="{F4B1FB43-AA82-4FAB-B02E-3DBBC484F750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0" y="918324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4B4DA14-1170-418B-9D83-47EC8566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9001"/>
            <a:ext cx="4429496" cy="3609219"/>
          </a:xfrm>
          <a:prstGeom prst="rect">
            <a:avLst/>
          </a:prstGeom>
        </p:spPr>
      </p:pic>
      <p:sp>
        <p:nvSpPr>
          <p:cNvPr id="50" name="Content Placeholder 2">
            <a:extLst>
              <a:ext uri="{FF2B5EF4-FFF2-40B4-BE49-F238E27FC236}">
                <a16:creationId xmlns:a16="http://schemas.microsoft.com/office/drawing/2014/main" xmlns="" id="{4E10EAA5-5214-455E-9688-C4C59C253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233" y="1007982"/>
            <a:ext cx="4916780" cy="501181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 ultrafast laser (&lt;100 fs) is used to measure the electron density with a high time resolution.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Electrons collide with laser excited He(3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P)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 + He(3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P)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 He(3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D) + e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~ 588 nm / 389 nm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Sufficient He(2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S) density is critical for accurate LCIF data.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LCIF was developed for a pure He environment, but extending this diagnostic to mixtures is important for APPJs.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xmlns="" id="{E29C28B7-4377-439C-8024-3246FCCD3E0F}"/>
              </a:ext>
            </a:extLst>
          </p:cNvPr>
          <p:cNvSpPr txBox="1">
            <a:spLocks/>
          </p:cNvSpPr>
          <p:nvPr/>
        </p:nvSpPr>
        <p:spPr>
          <a:xfrm>
            <a:off x="250794" y="4993435"/>
            <a:ext cx="4321206" cy="299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Barnat and Fierro, J. Phys. D: Appl. Phys., 50, 14LT01 (2017).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3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宋体" pitchFamily="2" charset="-122"/>
              </a:endParaRPr>
            </a:p>
          </p:txBody>
        </p:sp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ICOPS_2018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7717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4FC62-EA33-4173-91D5-D7BF3C3B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27"/>
            <a:ext cx="7886700" cy="87947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EXPERIMENTAL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6D41DB-3BD6-4D36-B368-9E97A442C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79" y="4590752"/>
            <a:ext cx="8588094" cy="1295034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Annular powered electrode within the center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tube.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Placing the APPJ in a vacuum chamber - consistent and controlled chemistry, ground planes, and gas flow.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Coaxial tube allows a gas shroud – control environment independently of gas in main jet.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xmlns="" id="{F4B1FB43-AA82-4FAB-B02E-3DBBC484F750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80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宋体" pitchFamily="2" charset="-122"/>
              </a:endParaRPr>
            </a:p>
          </p:txBody>
        </p:sp>
        <p:sp>
          <p:nvSpPr>
            <p:cNvPr id="81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82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ICOPS_2018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3074" name="Picture 2" descr="D:\UIGELS_D_Amanda\nonPDPsim\Sandia_jet\CAD\Jet_config_Fig_v03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6"/>
          <a:stretch/>
        </p:blipFill>
        <p:spPr bwMode="auto">
          <a:xfrm>
            <a:off x="25399" y="777238"/>
            <a:ext cx="4803523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IGELS_D_Amanda\nonPDPsim\Sandia_jet\CAD\Jet_config_full_v0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687" y="731196"/>
            <a:ext cx="4044261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9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B9B7678-79BC-4ECF-B16A-6221708521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8"/>
          <a:stretch/>
        </p:blipFill>
        <p:spPr>
          <a:xfrm>
            <a:off x="4874783" y="805672"/>
            <a:ext cx="1925053" cy="2391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4FC62-EA33-4173-91D5-D7BF3C3B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27"/>
            <a:ext cx="7886700" cy="87947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BASE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6D41DB-3BD6-4D36-B368-9E97A442C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889001"/>
            <a:ext cx="3922568" cy="5237162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+6 kV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430 ns pulse, 100 ns rise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200 Torr</a:t>
            </a:r>
          </a:p>
          <a:p>
            <a:pPr lvl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Faster dynamics (for modeling)</a:t>
            </a:r>
          </a:p>
          <a:p>
            <a:pPr lvl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Lower background LCIF signal (for experiment)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sccm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He in center tube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Base pressure 20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mTorr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Gap to target = 7.5 mm</a:t>
            </a:r>
          </a:p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650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µm thick alumina disk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Current measured at ground electrode under the alumina.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xmlns="" id="{F4B1FB43-AA82-4FAB-B02E-3DBBC484F750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34F6FE8-5E32-1940-B841-4365E6338DD8}"/>
              </a:ext>
            </a:extLst>
          </p:cNvPr>
          <p:cNvSpPr txBox="1"/>
          <p:nvPr/>
        </p:nvSpPr>
        <p:spPr>
          <a:xfrm>
            <a:off x="7420258" y="281856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Alumina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2BA79C4-B197-0446-A435-6F5D2091F979}"/>
              </a:ext>
            </a:extLst>
          </p:cNvPr>
          <p:cNvSpPr txBox="1"/>
          <p:nvPr/>
        </p:nvSpPr>
        <p:spPr>
          <a:xfrm>
            <a:off x="7420258" y="239604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Imaging Region</a:t>
            </a: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xmlns="" id="{ABAAB487-CE1C-FD45-928B-731A7DD355EE}"/>
              </a:ext>
            </a:extLst>
          </p:cNvPr>
          <p:cNvSpPr/>
          <p:nvPr/>
        </p:nvSpPr>
        <p:spPr>
          <a:xfrm>
            <a:off x="6305655" y="2543131"/>
            <a:ext cx="1087408" cy="109728"/>
          </a:xfrm>
          <a:prstGeom prst="leftArrow">
            <a:avLst>
              <a:gd name="adj1" fmla="val 37412"/>
              <a:gd name="adj2" fmla="val 862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xmlns="" id="{FB80E209-186E-8549-BE25-2105A7ACC462}"/>
              </a:ext>
            </a:extLst>
          </p:cNvPr>
          <p:cNvSpPr/>
          <p:nvPr/>
        </p:nvSpPr>
        <p:spPr>
          <a:xfrm rot="850726">
            <a:off x="6653182" y="2857367"/>
            <a:ext cx="765294" cy="109728"/>
          </a:xfrm>
          <a:prstGeom prst="leftArrow">
            <a:avLst>
              <a:gd name="adj1" fmla="val 37412"/>
              <a:gd name="adj2" fmla="val 862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11FFE0F-9758-7243-A81A-8DE0001D4F60}"/>
              </a:ext>
            </a:extLst>
          </p:cNvPr>
          <p:cNvSpPr/>
          <p:nvPr/>
        </p:nvSpPr>
        <p:spPr>
          <a:xfrm>
            <a:off x="5468010" y="2117811"/>
            <a:ext cx="837645" cy="66511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01A733-7D04-E740-B9E5-5414B13857D3}"/>
              </a:ext>
            </a:extLst>
          </p:cNvPr>
          <p:cNvSpPr txBox="1"/>
          <p:nvPr/>
        </p:nvSpPr>
        <p:spPr>
          <a:xfrm>
            <a:off x="7393063" y="1875616"/>
            <a:ext cx="150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Central Tube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10971A-4A10-6F47-A5B1-B5D90D2C6514}"/>
              </a:ext>
            </a:extLst>
          </p:cNvPr>
          <p:cNvSpPr txBox="1"/>
          <p:nvPr/>
        </p:nvSpPr>
        <p:spPr>
          <a:xfrm>
            <a:off x="7357978" y="1240184"/>
            <a:ext cx="150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Shroud Tube</a:t>
            </a:r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xmlns="" id="{5CF8FFB3-A21C-A644-B5B2-052C563B7741}"/>
              </a:ext>
            </a:extLst>
          </p:cNvPr>
          <p:cNvSpPr/>
          <p:nvPr/>
        </p:nvSpPr>
        <p:spPr>
          <a:xfrm>
            <a:off x="5998986" y="2117809"/>
            <a:ext cx="1394077" cy="109728"/>
          </a:xfrm>
          <a:prstGeom prst="leftArrow">
            <a:avLst>
              <a:gd name="adj1" fmla="val 37412"/>
              <a:gd name="adj2" fmla="val 862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xmlns="" id="{5B0AD562-DBD9-DC4A-8BC0-B81C5887921E}"/>
              </a:ext>
            </a:extLst>
          </p:cNvPr>
          <p:cNvSpPr/>
          <p:nvPr/>
        </p:nvSpPr>
        <p:spPr>
          <a:xfrm>
            <a:off x="6305655" y="1369367"/>
            <a:ext cx="1059078" cy="109728"/>
          </a:xfrm>
          <a:prstGeom prst="leftArrow">
            <a:avLst>
              <a:gd name="adj1" fmla="val 37412"/>
              <a:gd name="adj2" fmla="val 862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8854110-CCE9-486B-B0D2-2AF95270F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14" y="3386089"/>
            <a:ext cx="4465219" cy="2604711"/>
          </a:xfrm>
          <a:prstGeom prst="rect">
            <a:avLst/>
          </a:prstGeom>
        </p:spPr>
      </p:pic>
      <p:grpSp>
        <p:nvGrpSpPr>
          <p:cNvPr id="25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26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宋体" pitchFamily="2" charset="-122"/>
              </a:endParaRPr>
            </a:p>
          </p:txBody>
        </p:sp>
        <p:sp>
          <p:nvSpPr>
            <p:cNvPr id="27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ICOPS_2018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4742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4FC62-EA33-4173-91D5-D7BF3C3B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27"/>
            <a:ext cx="7886700" cy="87947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BASE CASE – PLASMA EMISSION</a:t>
            </a: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xmlns="" id="{F4B1FB43-AA82-4FAB-B02E-3DBBC484F750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17600F9B-D03B-40BD-8A99-ABB962CB6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49" y="4149023"/>
            <a:ext cx="8106345" cy="208302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 ns ICCD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gate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Ionization wave expands as it exits the tube.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Approaching the alumina, it becomes more directed.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Upon contacting the alumina, forms a surface IW (SIW) and spreads, charging the surface.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As voltage falls, there a restrike occurs. </a:t>
            </a:r>
          </a:p>
          <a:p>
            <a:pPr>
              <a:spcBef>
                <a:spcPts val="60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20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宋体" pitchFamily="2" charset="-122"/>
              </a:endParaRPr>
            </a:p>
          </p:txBody>
        </p:sp>
        <p:sp>
          <p:nvSpPr>
            <p:cNvPr id="23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ICOPS_2018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1026" name="Picture 2" descr="O:\lietz_sandia_xfer\Results\LCIF_data\Summarized_plts\base_emission\ICOPS_base_emissio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5" y="730021"/>
            <a:ext cx="8648842" cy="343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42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:\lietz_sandia_xfer\Results\LCIF_data\PSC_slides_Amanda\Fig3_base_ratio\Fig3_base_ratio_v0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864" y="735781"/>
            <a:ext cx="3783682" cy="63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C4DA5B6-B65C-47F0-AC8D-A08E6B75EFAA}"/>
              </a:ext>
            </a:extLst>
          </p:cNvPr>
          <p:cNvGrpSpPr/>
          <p:nvPr/>
        </p:nvGrpSpPr>
        <p:grpSpPr>
          <a:xfrm>
            <a:off x="4152187" y="702440"/>
            <a:ext cx="3608181" cy="3087507"/>
            <a:chOff x="253254" y="829643"/>
            <a:chExt cx="3698961" cy="32280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21DCD55-4AC3-4DA2-98F8-77AEA6DBF6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9442"/>
            <a:stretch/>
          </p:blipFill>
          <p:spPr>
            <a:xfrm>
              <a:off x="253254" y="829643"/>
              <a:ext cx="3698961" cy="3228009"/>
            </a:xfrm>
            <a:prstGeom prst="rect">
              <a:avLst/>
            </a:prstGeom>
          </p:spPr>
        </p:pic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xmlns="" id="{98381CBB-9524-4576-8AD9-A27CB9CB26C0}"/>
                </a:ext>
              </a:extLst>
            </p:cNvPr>
            <p:cNvSpPr txBox="1">
              <a:spLocks/>
            </p:cNvSpPr>
            <p:nvPr/>
          </p:nvSpPr>
          <p:spPr>
            <a:xfrm>
              <a:off x="1745514" y="2909536"/>
              <a:ext cx="1291400" cy="38387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xmlns="" id="{E3C83A2D-C471-4E25-BDC0-B55F3A059AD5}"/>
                </a:ext>
              </a:extLst>
            </p:cNvPr>
            <p:cNvSpPr txBox="1">
              <a:spLocks/>
            </p:cNvSpPr>
            <p:nvPr/>
          </p:nvSpPr>
          <p:spPr>
            <a:xfrm>
              <a:off x="1252522" y="2013513"/>
              <a:ext cx="1291400" cy="38387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LCIF Ratio</a:t>
              </a:r>
              <a:endParaRPr lang="en-US" sz="14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xmlns="" id="{61559B36-A95A-4165-9DBA-CD9CAA480A34}"/>
                </a:ext>
              </a:extLst>
            </p:cNvPr>
            <p:cNvSpPr txBox="1">
              <a:spLocks/>
            </p:cNvSpPr>
            <p:nvPr/>
          </p:nvSpPr>
          <p:spPr>
            <a:xfrm>
              <a:off x="1123024" y="1273435"/>
              <a:ext cx="1425525" cy="38387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Conversion factor</a:t>
              </a:r>
              <a:endPara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4FC62-EA33-4173-91D5-D7BF3C3B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5115"/>
            <a:ext cx="9033127" cy="87947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CONVERT LCIF TO n</a:t>
            </a:r>
            <a:r>
              <a:rPr lang="en-US" sz="3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xmlns="" id="{F4B1FB43-AA82-4FAB-B02E-3DBBC484F75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096" y="675733"/>
            <a:ext cx="878191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xmlns="" id="{F33A2C63-A148-4C19-B9D7-3BDBB7259F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47306" y="3820707"/>
                <a:ext cx="6100065" cy="2526631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Calculate n</a:t>
                </a:r>
                <a:r>
                  <a:rPr lang="en-US" sz="2000" b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using Ohm’s law and </a:t>
                </a:r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E/N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An LCIF ratio of 1, is approximately 4 x 10</a:t>
                </a:r>
                <a:r>
                  <a:rPr lang="en-US" sz="20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cm</a:t>
                </a:r>
                <a:r>
                  <a:rPr lang="en-US" sz="20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-3 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electrons.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Previously, conversion factor estimated at 1.5 x 10</a:t>
                </a:r>
                <a:r>
                  <a:rPr lang="en-US" sz="20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13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cm</a:t>
                </a:r>
                <a:r>
                  <a:rPr lang="en-US" sz="20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-3 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at 600 </a:t>
                </a:r>
                <a:r>
                  <a:rPr lang="en-US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Torr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33A2C63-A148-4C19-B9D7-3BDBB7259F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47306" y="3820707"/>
                <a:ext cx="6100065" cy="2526631"/>
              </a:xfrm>
              <a:blipFill rotWithShape="1">
                <a:blip r:embed="rId4"/>
                <a:stretch>
                  <a:fillRect l="-799" t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20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宋体" pitchFamily="2" charset="-122"/>
              </a:endParaRPr>
            </a:p>
          </p:txBody>
        </p:sp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ICOPS_2018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8257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4FC62-EA33-4173-91D5-D7BF3C3B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27"/>
            <a:ext cx="7886700" cy="87947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BASE CASE LCIF</a:t>
            </a: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xmlns="" id="{F4B1FB43-AA82-4FAB-B02E-3DBBC484F750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xmlns="" id="{F33A2C63-A148-4C19-B9D7-3BDBB7259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4886534"/>
            <a:ext cx="8558213" cy="12555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Before IW reaches the surface, He(2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S) densities are low.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in the SIW is nearly double that of the bulk.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Elevated n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in IW front may be due to Stark mixing.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D712474E-D51F-4FC4-B313-C4A918677763}"/>
              </a:ext>
            </a:extLst>
          </p:cNvPr>
          <p:cNvSpPr txBox="1">
            <a:spLocks/>
          </p:cNvSpPr>
          <p:nvPr/>
        </p:nvSpPr>
        <p:spPr>
          <a:xfrm rot="16200000">
            <a:off x="-609763" y="1639922"/>
            <a:ext cx="1970842" cy="628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LCIF Ratio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(588 nm / 389 nm)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CC6B499-46CF-4969-B085-790028C285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3141" r="10060" b="56595"/>
          <a:stretch/>
        </p:blipFill>
        <p:spPr>
          <a:xfrm>
            <a:off x="689983" y="768114"/>
            <a:ext cx="7749167" cy="2077604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405949C4-2D37-485B-A36E-F59A2406EA64}"/>
              </a:ext>
            </a:extLst>
          </p:cNvPr>
          <p:cNvSpPr txBox="1">
            <a:spLocks/>
          </p:cNvSpPr>
          <p:nvPr/>
        </p:nvSpPr>
        <p:spPr>
          <a:xfrm rot="16200000">
            <a:off x="-609762" y="3586788"/>
            <a:ext cx="1970842" cy="628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LCIF Ratio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(588 nm / 389 nm)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5C14FE1-CE5B-4CA9-99EC-0310062243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" t="49643" r="37783" b="10028"/>
          <a:stretch/>
        </p:blipFill>
        <p:spPr>
          <a:xfrm>
            <a:off x="689983" y="2796189"/>
            <a:ext cx="5193459" cy="208861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68696A8F-3723-4E11-B574-95070EBBFCF2}"/>
              </a:ext>
            </a:extLst>
          </p:cNvPr>
          <p:cNvSpPr txBox="1">
            <a:spLocks/>
          </p:cNvSpPr>
          <p:nvPr/>
        </p:nvSpPr>
        <p:spPr>
          <a:xfrm>
            <a:off x="6064249" y="3568191"/>
            <a:ext cx="2814511" cy="1053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+6 kV, 430 ns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Pure He, 200 Torr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8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宋体" pitchFamily="2" charset="-122"/>
              </a:endParaRPr>
            </a:p>
          </p:txBody>
        </p:sp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ICOPS_2018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68696A8F-3723-4E11-B574-95070EBBFCF2}"/>
              </a:ext>
            </a:extLst>
          </p:cNvPr>
          <p:cNvSpPr txBox="1">
            <a:spLocks/>
          </p:cNvSpPr>
          <p:nvPr/>
        </p:nvSpPr>
        <p:spPr>
          <a:xfrm>
            <a:off x="1255713" y="6312486"/>
            <a:ext cx="3081675" cy="373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Ratio = 1  n</a:t>
            </a:r>
            <a:r>
              <a:rPr lang="en-US" sz="16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≈ 410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12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cm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-3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44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33217</TotalTime>
  <Words>1321</Words>
  <Application>Microsoft Office PowerPoint</Application>
  <PresentationFormat>On-screen Show (4:3)</PresentationFormat>
  <Paragraphs>260</Paragraphs>
  <Slides>17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AGENDA</vt:lpstr>
      <vt:lpstr>ATMOSPHERIC PRESSURE PLASMA JETS</vt:lpstr>
      <vt:lpstr>LASER COLLISIONAL INDUCED FLUORESCENCE (LCIF)</vt:lpstr>
      <vt:lpstr>EXPERIMENTAL SETUP</vt:lpstr>
      <vt:lpstr>BASE CASE</vt:lpstr>
      <vt:lpstr>BASE CASE – PLASMA EMISSION</vt:lpstr>
      <vt:lpstr>CONVERT LCIF TO ne</vt:lpstr>
      <vt:lpstr>BASE CASE LCIF</vt:lpstr>
      <vt:lpstr>VARY PRESSURE – EMISSION</vt:lpstr>
      <vt:lpstr>VARY PRESSURE – ne</vt:lpstr>
      <vt:lpstr>HUMID He SHROUD</vt:lpstr>
      <vt:lpstr>HUMID He SHROUD EMISSION</vt:lpstr>
      <vt:lpstr>HUMID He SHROUD</vt:lpstr>
      <vt:lpstr>SHROUD HUMIDITY</vt:lpstr>
      <vt:lpstr>VARY He FLOW RATE - ne</vt:lpstr>
      <vt:lpstr>CONCLUDING REMARKS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Lietz, Amanda M</dc:creator>
  <cp:lastModifiedBy>Julia Falkovitch-Khain</cp:lastModifiedBy>
  <cp:revision>784</cp:revision>
  <dcterms:created xsi:type="dcterms:W3CDTF">2018-01-17T22:23:37Z</dcterms:created>
  <dcterms:modified xsi:type="dcterms:W3CDTF">2019-01-14T16:01:17Z</dcterms:modified>
</cp:coreProperties>
</file>