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9" r:id="rId2"/>
    <p:sldId id="270" r:id="rId3"/>
    <p:sldId id="271" r:id="rId4"/>
    <p:sldId id="314" r:id="rId5"/>
    <p:sldId id="273" r:id="rId6"/>
    <p:sldId id="304" r:id="rId7"/>
    <p:sldId id="264" r:id="rId8"/>
    <p:sldId id="297" r:id="rId9"/>
    <p:sldId id="305" r:id="rId10"/>
    <p:sldId id="283" r:id="rId11"/>
    <p:sldId id="315" r:id="rId12"/>
    <p:sldId id="282" r:id="rId13"/>
    <p:sldId id="306" r:id="rId14"/>
    <p:sldId id="307" r:id="rId15"/>
    <p:sldId id="308" r:id="rId16"/>
    <p:sldId id="309" r:id="rId17"/>
    <p:sldId id="310" r:id="rId18"/>
    <p:sldId id="265" r:id="rId19"/>
    <p:sldId id="311" r:id="rId20"/>
    <p:sldId id="295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90" autoAdjust="0"/>
    <p:restoredTop sz="94710" autoAdjust="0"/>
  </p:normalViewPr>
  <p:slideViewPr>
    <p:cSldViewPr>
      <p:cViewPr>
        <p:scale>
          <a:sx n="134" d="100"/>
          <a:sy n="134" d="100"/>
        </p:scale>
        <p:origin x="-96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5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CBB31E-7385-494C-9393-D25A562DBB9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FDC4D8A-860F-42CC-8B8A-6773B84F8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7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57066" indent="-291179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64717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30604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96491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48348E5E-1359-405E-B9DD-DD7B406EDC36}" type="slidenum">
              <a:rPr lang="en-US" altLang="zh-TW" b="0" smtClean="0"/>
              <a:pPr eaLnBrk="1" hangingPunct="1"/>
              <a:t>1</a:t>
            </a:fld>
            <a:endParaRPr lang="en-US" altLang="zh-TW" b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7404"/>
            <a:ext cx="5140960" cy="41817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37" tIns="47469" rIns="94937" bIns="47469"/>
          <a:lstStyle/>
          <a:p>
            <a:pPr eaLnBrk="1" hangingPunct="1"/>
            <a:endParaRPr lang="en-US" altLang="zh-CN" sz="8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2875"/>
            <a:ext cx="5832475" cy="437515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57024" indent="-29116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64653" indent="-23293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30514" indent="-23293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96375" indent="-23293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62236" indent="-23293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3028096" indent="-23293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93957" indent="-23293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959819" indent="-23293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D901D784-B50B-4820-8877-3E46606D3806}" type="slidenum">
              <a:rPr lang="en-US" altLang="zh-TW" b="0" smtClean="0"/>
              <a:pPr eaLnBrk="1" hangingPunct="1"/>
              <a:t>6</a:t>
            </a:fld>
            <a:endParaRPr lang="en-US" altLang="zh-TW" b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5800"/>
            <a:ext cx="4672013" cy="350361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48" y="4419018"/>
            <a:ext cx="5179907" cy="419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1" rIns="93159" bIns="46581"/>
          <a:lstStyle/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57066" indent="-291179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64717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30604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96491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D901D784-B50B-4820-8877-3E46606D3806}" type="slidenum">
              <a:rPr lang="en-US" altLang="zh-TW" b="0" smtClean="0"/>
              <a:pPr eaLnBrk="1" hangingPunct="1"/>
              <a:t>7</a:t>
            </a:fld>
            <a:endParaRPr lang="en-US" altLang="zh-TW" b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5800"/>
            <a:ext cx="4672013" cy="350361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47" y="4419018"/>
            <a:ext cx="5179907" cy="419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4" tIns="46583" rIns="93164" bIns="46583"/>
          <a:lstStyle/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4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2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5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5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7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5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9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5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9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4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330B1-DD52-4708-AAE2-EBA486108A7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9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5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229215"/>
            <a:ext cx="9144000" cy="537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3600" dirty="0" smtClean="0"/>
              <a:t>IGNITION TIME AND TRANSPORT PROPERTIES OF INDUCTIVELY COUPLED PLASMAS USING LOW-HIGH PULSED POWER*</a:t>
            </a:r>
            <a:endParaRPr kumimoji="0" lang="en-US" altLang="zh-TW" sz="3600" dirty="0">
              <a:ea typeface="굴림" pitchFamily="34" charset="-127"/>
            </a:endParaRPr>
          </a:p>
          <a:p>
            <a:pPr algn="ctr">
              <a:spcAft>
                <a:spcPts val="0"/>
              </a:spcAft>
            </a:pPr>
            <a:r>
              <a:rPr kumimoji="0" lang="en-US" altLang="zh-TW" sz="2000" dirty="0" err="1" smtClean="0"/>
              <a:t>Chenhui</a:t>
            </a:r>
            <a:r>
              <a:rPr kumimoji="0" lang="en-US" altLang="zh-TW" sz="2000" dirty="0" smtClean="0"/>
              <a:t> Qu, Peng Tian, Steven J. Lanham and Mark </a:t>
            </a:r>
            <a:r>
              <a:rPr kumimoji="0" lang="en-US" altLang="zh-TW" sz="2000" dirty="0"/>
              <a:t>J. </a:t>
            </a:r>
            <a:r>
              <a:rPr kumimoji="0" lang="en-US" altLang="zh-TW" sz="2000" dirty="0" smtClean="0"/>
              <a:t>Kushner</a:t>
            </a:r>
            <a:endParaRPr kumimoji="0" lang="en-US" altLang="zh-TW" sz="2000" baseline="30000" dirty="0" smtClean="0"/>
          </a:p>
          <a:p>
            <a:pPr algn="ctr"/>
            <a:r>
              <a:rPr kumimoji="0" lang="en-US" altLang="zh-TW" sz="2000" dirty="0" smtClean="0"/>
              <a:t>University </a:t>
            </a:r>
            <a:r>
              <a:rPr kumimoji="0" lang="en-US" altLang="zh-TW" sz="2000" dirty="0"/>
              <a:t>of </a:t>
            </a:r>
            <a:r>
              <a:rPr kumimoji="0" lang="en-US" altLang="zh-TW" sz="2000" dirty="0" smtClean="0"/>
              <a:t>Michigan, Ann </a:t>
            </a:r>
            <a:r>
              <a:rPr kumimoji="0" lang="en-US" altLang="zh-TW" sz="2000" dirty="0"/>
              <a:t>Arbor, MI </a:t>
            </a:r>
            <a:r>
              <a:rPr kumimoji="0" lang="en-US" altLang="zh-TW" sz="2000" dirty="0" smtClean="0"/>
              <a:t>48109-2122 USA</a:t>
            </a:r>
          </a:p>
          <a:p>
            <a:pPr algn="ctr">
              <a:spcAft>
                <a:spcPts val="600"/>
              </a:spcAft>
            </a:pPr>
            <a:r>
              <a:rPr kumimoji="0" lang="en-US" altLang="zh-TW" sz="2000" dirty="0" smtClean="0"/>
              <a:t>chenqu@umich.edu, mjkush@umich.edu</a:t>
            </a:r>
          </a:p>
          <a:p>
            <a:pPr algn="ctr"/>
            <a:r>
              <a:rPr kumimoji="0" lang="en-US" altLang="zh-TW" sz="2000" dirty="0" err="1"/>
              <a:t>Tianyu</a:t>
            </a:r>
            <a:r>
              <a:rPr kumimoji="0" lang="en-US" altLang="zh-TW" sz="2000" dirty="0"/>
              <a:t> Ma, Tyler List, Priyanka Arora and Vincent M. Donnelly</a:t>
            </a:r>
          </a:p>
          <a:p>
            <a:pPr algn="ctr"/>
            <a:r>
              <a:rPr kumimoji="0" lang="en-US" altLang="zh-TW" sz="2000" dirty="0"/>
              <a:t>University of Houston, Houston, TX 77204 USA</a:t>
            </a:r>
          </a:p>
          <a:p>
            <a:pPr algn="ctr"/>
            <a:r>
              <a:rPr kumimoji="0" lang="en-US" altLang="zh-TW" sz="2000" dirty="0"/>
              <a:t>tma7@uh.edu, tllist@uh.edu, vmdonnelly@uh.edu</a:t>
            </a:r>
          </a:p>
          <a:p>
            <a:pPr algn="ctr" eaLnBrk="1" hangingPunct="1"/>
            <a:endParaRPr kumimoji="0" lang="en-US" altLang="zh-TW" sz="22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200" dirty="0" smtClean="0">
                <a:ea typeface="굴림" charset="-127"/>
              </a:rPr>
              <a:t>ICOPS</a:t>
            </a:r>
            <a:r>
              <a:rPr lang="en-US" altLang="ko-KR" sz="2200" dirty="0">
                <a:ea typeface="굴림" charset="-127"/>
              </a:rPr>
              <a:t> </a:t>
            </a:r>
            <a:r>
              <a:rPr lang="en-US" altLang="ko-KR" sz="2200" dirty="0" smtClean="0">
                <a:ea typeface="굴림" charset="-127"/>
              </a:rPr>
              <a:t>June 2018</a:t>
            </a:r>
            <a:endParaRPr lang="en-US" altLang="ko-KR" sz="2200" dirty="0">
              <a:ea typeface="굴림" charset="-127"/>
            </a:endParaRPr>
          </a:p>
          <a:p>
            <a:pPr algn="ctr" eaLnBrk="1" hangingPunct="1"/>
            <a:endParaRPr kumimoji="0" lang="en-US" altLang="zh-TW" sz="2200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5906869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r>
              <a:rPr kumimoji="0" lang="en-US" altLang="zh-TW" dirty="0" smtClean="0"/>
              <a:t>* </a:t>
            </a:r>
            <a:r>
              <a:rPr kumimoji="0" lang="en-US" altLang="zh-TW" dirty="0"/>
              <a:t>Work supported </a:t>
            </a:r>
            <a:r>
              <a:rPr kumimoji="0" lang="en-US" altLang="zh-TW" dirty="0" smtClean="0"/>
              <a:t>by </a:t>
            </a:r>
            <a:r>
              <a:rPr lang="en-US" altLang="zh-CN" dirty="0">
                <a:ea typeface="SimSun" pitchFamily="2" charset="-122"/>
              </a:rPr>
              <a:t>DOE Office of Fusion Energy </a:t>
            </a:r>
            <a:r>
              <a:rPr lang="en-US" altLang="zh-CN" dirty="0" smtClean="0">
                <a:ea typeface="SimSun" pitchFamily="2" charset="-122"/>
              </a:rPr>
              <a:t>Science, Samsung Electronics and National Science Foundation</a:t>
            </a:r>
            <a:endParaRPr lang="en-US" altLang="zh-CN" dirty="0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2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henqu\Desktop\Conferences\ICOPS\2018_ICOPS\LAY AND FIG\SLIDE5\SLIDE5_SIZE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" y="609600"/>
            <a:ext cx="5293698" cy="58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51460" y="86380"/>
            <a:ext cx="7985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SPATIAL ELECTRON PROPERTIES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57800" y="1066800"/>
            <a:ext cx="39624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[e],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  at r = 1.85 cm, 2-12 cm </a:t>
            </a:r>
            <a:r>
              <a:rPr lang="en-US" altLang="ko-KR" sz="2000" i="0" dirty="0" err="1" smtClean="0">
                <a:ea typeface="SimSun" pitchFamily="2" charset="-122"/>
              </a:rPr>
              <a:t>cm</a:t>
            </a:r>
            <a:r>
              <a:rPr lang="en-US" altLang="ko-KR" sz="2000" i="0" dirty="0" smtClean="0">
                <a:ea typeface="SimSun" pitchFamily="2" charset="-122"/>
              </a:rPr>
              <a:t> above wafer. 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Note different scales of figures. 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Spikes of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 at the top with gentle modulation at bottom,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Close to the power source (coil) at 12 cm, large modulation in [e] in phase with power.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Delay in the increase of [</a:t>
            </a:r>
            <a:r>
              <a:rPr lang="en-US" altLang="ko-KR" sz="2000" i="0" dirty="0" smtClean="0">
                <a:ea typeface="SimSun" pitchFamily="2" charset="-122"/>
              </a:rPr>
              <a:t>e] </a:t>
            </a:r>
            <a:r>
              <a:rPr lang="en-US" altLang="ko-KR" sz="2000" i="0" dirty="0">
                <a:ea typeface="SimSun" pitchFamily="2" charset="-122"/>
              </a:rPr>
              <a:t>from low-to-high power at 2 </a:t>
            </a:r>
            <a:r>
              <a:rPr lang="en-US" altLang="ko-KR" sz="2000" i="0" dirty="0" smtClean="0">
                <a:ea typeface="SimSun" pitchFamily="2" charset="-122"/>
              </a:rPr>
              <a:t>cm</a:t>
            </a:r>
            <a:r>
              <a:rPr lang="en-US" altLang="ko-KR" sz="2000" i="0" dirty="0">
                <a:ea typeface="SimSun" pitchFamily="2" charset="-122"/>
              </a:rPr>
              <a:t> </a:t>
            </a:r>
            <a:r>
              <a:rPr lang="en-US" altLang="ko-KR" sz="2000" i="0" dirty="0" smtClean="0">
                <a:ea typeface="SimSun" pitchFamily="2" charset="-122"/>
              </a:rPr>
              <a:t>due to finite transport time.</a:t>
            </a:r>
            <a:endParaRPr lang="en-US" altLang="ko-KR" sz="2000" i="0" dirty="0">
              <a:ea typeface="SimSun" pitchFamily="2" charset="-122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0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3" name="Picture 285" descr="C:\Users\chenqu\Desktop\Conferences\ICOPS\2018_ICOPS\LAY AND FIG\SLIDE11\SLIDE1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2762"/>
            <a:ext cx="9132097" cy="37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51460" y="86380"/>
            <a:ext cx="7985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EXPERIMENTAL MEASUREMENT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6200" y="4157752"/>
            <a:ext cx="93726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Experimental results are measured about 2 cm above the wafer.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The PRF is 400 Hz in the experiment which is smaller than the simulation (5 kHz).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2 different operating pressures: 10 and 20 </a:t>
            </a:r>
            <a:r>
              <a:rPr lang="en-US" altLang="ko-KR" sz="2000" i="0" dirty="0" err="1" smtClean="0">
                <a:ea typeface="SimSun" pitchFamily="2" charset="-122"/>
              </a:rPr>
              <a:t>mTorr</a:t>
            </a:r>
            <a:r>
              <a:rPr lang="en-US" altLang="ko-KR" sz="2000" i="0" dirty="0" smtClean="0">
                <a:ea typeface="SimSun" pitchFamily="2" charset="-122"/>
              </a:rPr>
              <a:t>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Only a slight oscillation can be observed on all the plasma properties.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93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chenqu\Desktop\Conferences\DOE\2018_DOE\FIGURE AND LAY\SLIDE6\SLIDE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343399" cy="62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419599" y="838200"/>
            <a:ext cx="4646613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The high-to-low ramping time is varied from 10 to 80 µs.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Longer the ramping time, higher the average power.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lectrons are consumed by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dirty="0" smtClean="0">
                <a:ea typeface="SimSun" pitchFamily="2" charset="-122"/>
              </a:rPr>
              <a:t> through dissociative attachment during low-power</a:t>
            </a:r>
            <a:endParaRPr lang="en-US" altLang="ko-KR" sz="2000" i="0" dirty="0">
              <a:ea typeface="SimSun" pitchFamily="2" charset="-122"/>
            </a:endParaRP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endParaRPr lang="en-US" altLang="ko-KR" sz="2000" i="0" dirty="0" smtClean="0">
              <a:ea typeface="SimSun" pitchFamily="2" charset="-122"/>
            </a:endParaRP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endParaRPr lang="en-US" altLang="ko-KR" sz="2000" i="0" dirty="0" smtClean="0">
              <a:ea typeface="SimSun" pitchFamily="2" charset="-122"/>
            </a:endParaRP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Short ramping time introduces spiking in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The spike lasts longer but with smaller magnitude when the ramping time is long.</a:t>
            </a:r>
            <a:endParaRPr lang="en-US" altLang="ko-KR" sz="2000" i="0" dirty="0">
              <a:ea typeface="SimSun" pitchFamily="2" charset="-122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029200" y="3429000"/>
            <a:ext cx="4646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altLang="ko-KR" sz="2000" i="0" dirty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 +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dirty="0" smtClean="0">
                <a:ea typeface="SimSun" pitchFamily="2" charset="-122"/>
              </a:rPr>
              <a:t> </a:t>
            </a:r>
            <a:r>
              <a:rPr lang="en-US" altLang="ko-KR" sz="2000" i="0" dirty="0" smtClean="0">
                <a:ea typeface="SimSun" pitchFamily="2" charset="-122"/>
                <a:sym typeface="Wingdings" panose="05000000000000000000" pitchFamily="2" charset="2"/>
              </a:rPr>
              <a:t> </a:t>
            </a:r>
            <a:r>
              <a:rPr lang="en-US" altLang="ko-KR" sz="2000" i="0" dirty="0" smtClean="0">
                <a:ea typeface="SimSun" pitchFamily="2" charset="-122"/>
                <a:sym typeface="Symbol"/>
              </a:rPr>
              <a:t> </a:t>
            </a:r>
            <a:r>
              <a:rPr lang="en-US" altLang="ko-KR" sz="2000" i="0" dirty="0">
                <a:ea typeface="SimSun" pitchFamily="2" charset="-122"/>
                <a:sym typeface="Symbol"/>
              </a:rPr>
              <a:t> </a:t>
            </a:r>
            <a:r>
              <a:rPr lang="en-US" altLang="ko-KR" sz="2000" i="0" dirty="0" smtClean="0">
                <a:ea typeface="SimSun" pitchFamily="2" charset="-122"/>
                <a:sym typeface="Wingdings" panose="05000000000000000000" pitchFamily="2" charset="2"/>
              </a:rPr>
              <a:t>Cl</a:t>
            </a:r>
            <a:r>
              <a:rPr lang="en-US" altLang="ko-KR" sz="2000" i="0" baseline="30000" dirty="0" smtClean="0">
                <a:ea typeface="SimSun" pitchFamily="2" charset="-122"/>
                <a:sym typeface="Wingdings" panose="05000000000000000000" pitchFamily="2" charset="2"/>
              </a:rPr>
              <a:t>-</a:t>
            </a:r>
            <a:r>
              <a:rPr lang="en-US" altLang="ko-KR" sz="2000" i="0" dirty="0" smtClean="0">
                <a:ea typeface="SimSun" pitchFamily="2" charset="-122"/>
                <a:sym typeface="Wingdings" panose="05000000000000000000" pitchFamily="2" charset="2"/>
              </a:rPr>
              <a:t> + Cl </a:t>
            </a:r>
            <a:endParaRPr lang="en-US" altLang="ko-KR" sz="2000" i="0" dirty="0">
              <a:ea typeface="SimSun" pitchFamily="2" charset="-122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5105400" y="6858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34000" y="86380"/>
            <a:ext cx="2837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RAMPING TIME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10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henqu\Desktop\Conferences\DOE\2018_DOE\FIGURE AND LAY\SLIDE7\SLIDE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3724" cy="629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8" name="Line 2"/>
          <p:cNvSpPr>
            <a:spLocks noChangeShapeType="1"/>
          </p:cNvSpPr>
          <p:nvPr/>
        </p:nvSpPr>
        <p:spPr bwMode="auto">
          <a:xfrm>
            <a:off x="5105400" y="6858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334000" y="86380"/>
            <a:ext cx="2837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RAMPING TIME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419599" y="928330"/>
            <a:ext cx="4724401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Dominate ions: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,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Penning ionization and charge exchange rate for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production, but low </a:t>
            </a:r>
            <a:r>
              <a:rPr lang="en-US" altLang="ko-KR" sz="2000" i="0" dirty="0" err="1" smtClean="0">
                <a:ea typeface="SimSun" pitchFamily="2" charset="-122"/>
              </a:rPr>
              <a:t>Ar</a:t>
            </a:r>
            <a:r>
              <a:rPr lang="en-US" altLang="ko-KR" sz="2000" i="0" dirty="0" smtClean="0">
                <a:ea typeface="SimSun" pitchFamily="2" charset="-122"/>
              </a:rPr>
              <a:t> input.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Ionization threshold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: 11.5 eV.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I</a:t>
            </a:r>
            <a:r>
              <a:rPr lang="en-US" altLang="ko-KR" sz="2000" i="0" dirty="0" smtClean="0">
                <a:ea typeface="SimSun" pitchFamily="2" charset="-122"/>
              </a:rPr>
              <a:t>ncrease in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 during the low-to high leads to an increase of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Small oscillation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since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dirty="0" smtClean="0">
                <a:ea typeface="SimSun" pitchFamily="2" charset="-122"/>
              </a:rPr>
              <a:t> is a highly attaching gas. 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density is strongly related to the prior pulses and gas temperature.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Decrease of ion densities due to depletion of Cl</a:t>
            </a:r>
            <a:r>
              <a:rPr lang="en-US" altLang="ko-KR" sz="2000" i="0" baseline="-25000" dirty="0" smtClean="0">
                <a:ea typeface="SimSun" pitchFamily="2" charset="-122"/>
              </a:rPr>
              <a:t>2 </a:t>
            </a:r>
            <a:r>
              <a:rPr lang="en-US" altLang="ko-KR" sz="2000" i="0" dirty="0" smtClean="0">
                <a:ea typeface="SimSun" pitchFamily="2" charset="-122"/>
              </a:rPr>
              <a:t>at plasma center caused by high gas temperature.</a:t>
            </a:r>
            <a:endParaRPr lang="en-US" altLang="ko-KR" sz="2000" i="0" baseline="-25000" dirty="0">
              <a:ea typeface="SimSun" pitchFamily="2" charset="-122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enqu\Desktop\Conferences\DOE\2018_DOE\FIGURE AND LAY\SLIDE8\SLIDE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47"/>
            <a:ext cx="4648200" cy="619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572000" y="1066800"/>
            <a:ext cx="464661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Constant high-power, vary low-power.</a:t>
            </a:r>
            <a:r>
              <a:rPr lang="en-US" altLang="ko-KR" sz="2000" i="0" dirty="0">
                <a:ea typeface="SimSun" pitchFamily="2" charset="-122"/>
              </a:rPr>
              <a:t> </a:t>
            </a:r>
            <a:r>
              <a:rPr lang="en-US" altLang="ko-KR" sz="2000" i="0" dirty="0" smtClean="0">
                <a:ea typeface="SimSun" pitchFamily="2" charset="-122"/>
              </a:rPr>
              <a:t>Average power: 96 – 160 W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Plasma takes less time to stabilize during low-to-high than high-to-low power transitions.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A low [e] leads to a high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 during the high-power half despite the same power density.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The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 spike magnitude decreases monotonically with increasing low-power.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 is more stable during the high-power period.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5105400" y="6858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08310" y="86380"/>
            <a:ext cx="2489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LOW-POWER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9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henqu\Desktop\Conferences\DOE\2018_DOE\FIGURE AND LAY\SLIDE9\SLIDE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76200"/>
            <a:ext cx="4614863" cy="615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573587" y="838200"/>
            <a:ext cx="4646613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At top of the reactor,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density oscillates around “steady state” value produced by spike in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electron and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densities produce the decrease of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during high-power period through recombination.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If the period is long enough, the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density should approach 160 W case at the end of the high-power period.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Higher power leads to higher [e] thus results in lower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density.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is lost through neutralization and electron detachment reactions.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5105400" y="6858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08310" y="86380"/>
            <a:ext cx="2489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LOW-POWER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16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chenqu\Desktop\Conferences\DOE\2018_DOE\FIGURE AND LAY\SLIDE10\SLIDE1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60529"/>
            <a:ext cx="4640263" cy="618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497387" y="1131362"/>
            <a:ext cx="4646613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1800" i="0" dirty="0" smtClean="0">
                <a:ea typeface="SimSun" pitchFamily="2" charset="-122"/>
              </a:rPr>
              <a:t>The duty cycle (DC) is calculated with only low and high-power period (no ramping time included).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1800" i="0" dirty="0" smtClean="0">
                <a:ea typeface="SimSun" pitchFamily="2" charset="-122"/>
              </a:rPr>
              <a:t>Shorter duty cycle, lower the [e] due to smaller average power.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1800" i="0" dirty="0" smtClean="0">
                <a:ea typeface="SimSun" pitchFamily="2" charset="-122"/>
              </a:rPr>
              <a:t>Need at least 30% DC for steady state during high-power.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1800" i="0" dirty="0" smtClean="0">
                <a:ea typeface="SimSun" pitchFamily="2" charset="-122"/>
              </a:rPr>
              <a:t>High DC has higher seed electron density for the next pulse.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1800" i="0" dirty="0" smtClean="0">
                <a:ea typeface="SimSun" pitchFamily="2" charset="-122"/>
              </a:rPr>
              <a:t>The magnitudes of the </a:t>
            </a:r>
            <a:r>
              <a:rPr lang="en-US" altLang="ko-KR" sz="1800" i="0" dirty="0" err="1" smtClean="0">
                <a:ea typeface="SimSun" pitchFamily="2" charset="-122"/>
              </a:rPr>
              <a:t>T</a:t>
            </a:r>
            <a:r>
              <a:rPr lang="en-US" altLang="ko-KR" sz="1800" i="0" baseline="-25000" dirty="0" err="1" smtClean="0">
                <a:ea typeface="SimSun" pitchFamily="2" charset="-122"/>
              </a:rPr>
              <a:t>e</a:t>
            </a:r>
            <a:r>
              <a:rPr lang="en-US" altLang="ko-KR" sz="1800" i="0" dirty="0" smtClean="0">
                <a:ea typeface="SimSun" pitchFamily="2" charset="-122"/>
              </a:rPr>
              <a:t> spikes have little difference even though the DC and the average power are different.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1800" i="0" dirty="0" smtClean="0">
                <a:ea typeface="SimSun" pitchFamily="2" charset="-122"/>
              </a:rPr>
              <a:t>High [e] results in low </a:t>
            </a:r>
            <a:r>
              <a:rPr lang="en-US" altLang="ko-KR" sz="1800" i="0" dirty="0" err="1" smtClean="0">
                <a:ea typeface="SimSun" pitchFamily="2" charset="-122"/>
              </a:rPr>
              <a:t>T</a:t>
            </a:r>
            <a:r>
              <a:rPr lang="en-US" altLang="ko-KR" sz="1800" i="0" baseline="-25000" dirty="0" err="1" smtClean="0">
                <a:ea typeface="SimSun" pitchFamily="2" charset="-122"/>
              </a:rPr>
              <a:t>e</a:t>
            </a:r>
            <a:r>
              <a:rPr lang="en-US" altLang="ko-KR" sz="1800" i="0" dirty="0" smtClean="0">
                <a:ea typeface="SimSun" pitchFamily="2" charset="-122"/>
              </a:rPr>
              <a:t> despite a high power input.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5105400" y="6858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16773" y="86380"/>
            <a:ext cx="2472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DUTY CYCLE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7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chenqu\Desktop\Conferences\DOE\2018_DOE\FIGURE AND LAY\SLIDE11\SLIDE1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7"/>
            <a:ext cx="4694225" cy="625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573587" y="762000"/>
            <a:ext cx="4646613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Larger DC, lower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density in both high and low-power.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With same high-power (160 W), low [e] leads to a high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D</a:t>
            </a:r>
            <a:r>
              <a:rPr lang="en-US" altLang="ko-KR" sz="2000" i="0" dirty="0" smtClean="0">
                <a:ea typeface="SimSun" pitchFamily="2" charset="-122"/>
              </a:rPr>
              <a:t>ensity of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is limited by the fraction of high energy electrons instead of the average power input.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A small DC leads to a high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density.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H</a:t>
            </a:r>
            <a:r>
              <a:rPr lang="en-US" altLang="ko-KR" sz="2000" i="0" dirty="0" smtClean="0">
                <a:ea typeface="SimSun" pitchFamily="2" charset="-122"/>
              </a:rPr>
              <a:t>igh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and low [e] at low power with low DC results in high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for charge neutrality.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A low [e] reduces the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detachment reaction rate.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5105400" y="6858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16773" y="86380"/>
            <a:ext cx="2472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DUTY CYCLE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08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chenqu\Desktop\Conferences\DOE\2018_DOE\FIGURE AND LAY\SLIDE12\SLIDE1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8" y="914400"/>
            <a:ext cx="480006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8" name="Line 2"/>
          <p:cNvSpPr>
            <a:spLocks noChangeShapeType="1"/>
          </p:cNvSpPr>
          <p:nvPr/>
        </p:nvSpPr>
        <p:spPr bwMode="auto">
          <a:xfrm>
            <a:off x="838200" y="6858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1650507" y="76200"/>
            <a:ext cx="59859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PULSE REPETITION FREQUENCY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876800" y="1085939"/>
            <a:ext cx="411480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Lower frequency means longer time for the development of the steady state. 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Both [e] and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 show similar behavior when frequency is varied.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A little higher [e] when frequency is high due to more seed electrons at the beginning of the pulse.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Smaller fraction of ramping transient with low PRF</a:t>
            </a:r>
            <a:r>
              <a:rPr lang="en-US" altLang="ko-KR" sz="1800" i="0" dirty="0" smtClean="0">
                <a:ea typeface="SimSun" pitchFamily="2" charset="-122"/>
              </a:rPr>
              <a:t>.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0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chenqu\Desktop\Conferences\DOE\2018_DOE\FIGURE AND LAY\SLIDE13\SLIDE1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" y="838200"/>
            <a:ext cx="495006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876800" y="1241316"/>
            <a:ext cx="3960813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Q</a:t>
            </a:r>
            <a:r>
              <a:rPr lang="en-US" altLang="ko-KR" sz="2000" i="0" dirty="0" smtClean="0">
                <a:ea typeface="SimSun" pitchFamily="2" charset="-122"/>
              </a:rPr>
              <a:t>uasi-steady state at 1 kHz PRF is the closest to the steady state.</a:t>
            </a:r>
            <a:endParaRPr lang="en-US" altLang="ko-KR" sz="2000" i="0" dirty="0">
              <a:ea typeface="SimSun" pitchFamily="2" charset="-122"/>
            </a:endParaRP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A longer time for recombination leads to a low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density during the high-power at 1 kHz.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More time to approach steady state when PRF is low.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Plasma is more stable with a higher PRF.</a:t>
            </a:r>
          </a:p>
        </p:txBody>
      </p:sp>
      <p:sp>
        <p:nvSpPr>
          <p:cNvPr id="16" name="Line 2"/>
          <p:cNvSpPr>
            <a:spLocks noChangeShapeType="1"/>
          </p:cNvSpPr>
          <p:nvPr/>
        </p:nvSpPr>
        <p:spPr bwMode="auto">
          <a:xfrm>
            <a:off x="838200" y="6858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650507" y="76200"/>
            <a:ext cx="59859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PULSE REPETITION FREQUENCY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39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81534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350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 smtClean="0"/>
              <a:t>Introduction to pulsed ICPs</a:t>
            </a:r>
          </a:p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 smtClean="0"/>
              <a:t>Description of the model</a:t>
            </a:r>
          </a:p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 smtClean="0"/>
              <a:t>Base case setup and analysis</a:t>
            </a:r>
          </a:p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 smtClean="0"/>
              <a:t>Scaling of high-low ICPs</a:t>
            </a:r>
            <a:endParaRPr lang="en-US" sz="2000" b="1" dirty="0"/>
          </a:p>
          <a:p>
            <a:pPr lvl="1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 smtClean="0"/>
              <a:t> Ramping-Time</a:t>
            </a:r>
          </a:p>
          <a:p>
            <a:pPr lvl="1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 smtClean="0"/>
              <a:t> Power</a:t>
            </a:r>
          </a:p>
          <a:p>
            <a:pPr lvl="1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 smtClean="0"/>
              <a:t> Duty cycle</a:t>
            </a:r>
          </a:p>
          <a:p>
            <a:pPr lvl="1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 smtClean="0"/>
              <a:t> Pulse Repetition Frequency</a:t>
            </a:r>
          </a:p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 smtClean="0"/>
              <a:t>Concluding Remarks</a:t>
            </a: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533400" y="685800"/>
            <a:ext cx="815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705378" y="141288"/>
            <a:ext cx="17411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Line 2"/>
          <p:cNvSpPr>
            <a:spLocks noChangeShapeType="1"/>
          </p:cNvSpPr>
          <p:nvPr/>
        </p:nvSpPr>
        <p:spPr bwMode="auto">
          <a:xfrm>
            <a:off x="838200" y="7620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2375837" y="176213"/>
            <a:ext cx="45352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solidFill>
                  <a:prstClr val="black"/>
                </a:solidFill>
              </a:rPr>
              <a:t>CONCLUDING REMARKS</a:t>
            </a:r>
            <a:endParaRPr lang="en-US" altLang="zh-CN" sz="2800" i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271463" y="1007507"/>
            <a:ext cx="87201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The influence of the ramping time, power magnitude, duty cycle, and driving frequency on a high-low </a:t>
            </a:r>
            <a:r>
              <a:rPr lang="en-US" altLang="ko-KR" sz="2000" i="0" smtClean="0">
                <a:solidFill>
                  <a:prstClr val="black"/>
                </a:solidFill>
                <a:ea typeface="SimSun" pitchFamily="2" charset="-122"/>
              </a:rPr>
              <a:t>pulsed power ICP </a:t>
            </a: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is studied.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The response of the plasma to a pulsed power differs from different measuring points.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Cl</a:t>
            </a:r>
            <a:r>
              <a:rPr lang="en-US" altLang="ko-KR" sz="2000" i="0" baseline="-25000" dirty="0" smtClean="0">
                <a:solidFill>
                  <a:prstClr val="black"/>
                </a:solidFill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solidFill>
                  <a:prstClr val="black"/>
                </a:solidFill>
                <a:ea typeface="SimSun" pitchFamily="2" charset="-122"/>
              </a:rPr>
              <a:t>+</a:t>
            </a: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 is more sensitive to the transient </a:t>
            </a:r>
            <a:r>
              <a:rPr lang="en-US" altLang="ko-KR" sz="2000" i="0" dirty="0" err="1" smtClean="0">
                <a:solidFill>
                  <a:prstClr val="black"/>
                </a:solidFill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solidFill>
                  <a:prstClr val="black"/>
                </a:solidFill>
                <a:ea typeface="SimSun" pitchFamily="2" charset="-122"/>
              </a:rPr>
              <a:t>e</a:t>
            </a: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 due to its high ionization threshold (11.5 eV).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Cl</a:t>
            </a:r>
            <a:r>
              <a:rPr lang="en-US" altLang="ko-KR" sz="2000" i="0" baseline="30000" dirty="0" smtClean="0">
                <a:solidFill>
                  <a:prstClr val="black"/>
                </a:solidFill>
                <a:ea typeface="SimSun" pitchFamily="2" charset="-122"/>
              </a:rPr>
              <a:t>-</a:t>
            </a: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 is more sensitive to the [e] and gas temperature since Cl</a:t>
            </a:r>
            <a:r>
              <a:rPr lang="en-US" altLang="ko-KR" sz="2000" i="0" baseline="-25000" dirty="0" smtClean="0">
                <a:solidFill>
                  <a:prstClr val="black"/>
                </a:solidFill>
                <a:ea typeface="SimSun" pitchFamily="2" charset="-122"/>
              </a:rPr>
              <a:t>2</a:t>
            </a: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 is a highly attaching gas.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solidFill>
                  <a:prstClr val="black"/>
                </a:solidFill>
                <a:ea typeface="SimSun" pitchFamily="2" charset="-122"/>
              </a:rPr>
              <a:t>A longer ramping time, higher power during low-power period and a high pulse repetition frequency is preferred to optimize the plasma stability.  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22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chenqu\Desktop\Conferences\DOE\2018_DOE\FIGURE AND LAY\INTRODUCTION\Capture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36897"/>
            <a:ext cx="3946236" cy="30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chenqu\Desktop\Conferences\DOE\2018_DOE\FIGURE AND LAY\INTRODUCTION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2" y="2493319"/>
            <a:ext cx="3931258" cy="30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8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1571814" y="76200"/>
            <a:ext cx="6038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ko-KR" sz="2800" i="0" dirty="0" smtClean="0">
                <a:ea typeface="SimSun" pitchFamily="2" charset="-122"/>
              </a:rPr>
              <a:t>ICPs DRIVEN BY PULSED POWER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271463" y="678944"/>
            <a:ext cx="8796337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1900" i="0" dirty="0" smtClean="0">
                <a:ea typeface="SimSun" pitchFamily="2" charset="-122"/>
              </a:rPr>
              <a:t>Pulsed plasma is widely implemented for high power density with moderate average power input.</a:t>
            </a:r>
          </a:p>
          <a:p>
            <a:pPr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1900" i="0" dirty="0">
                <a:ea typeface="SimSun" pitchFamily="2" charset="-122"/>
              </a:rPr>
              <a:t>P</a:t>
            </a:r>
            <a:r>
              <a:rPr lang="en-US" altLang="ko-KR" sz="1900" i="0" dirty="0" smtClean="0">
                <a:ea typeface="SimSun" pitchFamily="2" charset="-122"/>
              </a:rPr>
              <a:t>ulsed inductively coupled plasmas (ICPs) as ion source allow more control over the etching process.</a:t>
            </a:r>
          </a:p>
          <a:p>
            <a:pPr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1900" i="0" dirty="0" smtClean="0">
                <a:ea typeface="SimSun" pitchFamily="2" charset="-122"/>
              </a:rPr>
              <a:t>Instabilities can occur during the power transition from low-to-high.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6846" y="5715000"/>
            <a:ext cx="89993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kumimoji="0" lang="en-US" altLang="zh-TW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Despiau-Pujo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 M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Brihoum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 P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Bodart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 M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Darnon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and G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Cunge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 J. Phys. D: Appl. Phys.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 47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455201</a:t>
            </a:r>
            <a:endParaRPr kumimoji="0" lang="en-US" altLang="zh-TW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n-US" altLang="zh-TW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Petit-Etienne C,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Darnon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M,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Bodart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P,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Fouchier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M,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Cunge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G,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Pargon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E,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Vallier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L,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Joubert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O and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Banna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S 2013 J. Vac. Sci. Technol. B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011201</a:t>
            </a:r>
            <a:endParaRPr kumimoji="0" lang="en-US" altLang="zh-TW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838200" y="5285601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zh-TW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kumimoji="0" lang="en-US" alt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953000" y="5285601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zh-TW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endParaRPr kumimoji="0" lang="en-US" alt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7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3398623" y="76200"/>
            <a:ext cx="23851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MOTIVATION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271463" y="891838"/>
            <a:ext cx="879633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1900" i="0" dirty="0" smtClean="0">
                <a:ea typeface="SimSun" pitchFamily="2" charset="-122"/>
              </a:rPr>
              <a:t>Using pulsed power, instabilities can occur due to E-H transitions and longer plasma relaxation times compared to the pulsed period. </a:t>
            </a:r>
          </a:p>
          <a:p>
            <a:pPr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1900" i="0" dirty="0" smtClean="0">
                <a:ea typeface="SimSun" pitchFamily="2" charset="-122"/>
              </a:rPr>
              <a:t>Ignition delay may occur due to the lack of “seed electrons” at the beginning of the pulse.  </a:t>
            </a:r>
          </a:p>
          <a:p>
            <a:pPr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1900" i="0" dirty="0" smtClean="0">
                <a:ea typeface="SimSun" pitchFamily="2" charset="-122"/>
              </a:rPr>
              <a:t>Changing the operating conditions, such as power during the “off-period” and duty cycle may provide a minimum electron density [e] which weakens or solves the ignition delay problem.</a:t>
            </a:r>
          </a:p>
          <a:p>
            <a:pPr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1900" i="0" dirty="0" smtClean="0">
                <a:ea typeface="SimSun" pitchFamily="2" charset="-122"/>
              </a:rPr>
              <a:t>In this work, we discuss the influence of the operating conditions (low-power, duty cycle, pulsed repetition frequency) on plasma stability and related plasma properties.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11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2058432" y="76200"/>
            <a:ext cx="5170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ko-KR" sz="2800" i="0" dirty="0">
                <a:ea typeface="SimSun" pitchFamily="2" charset="-122"/>
              </a:rPr>
              <a:t>MODELING OF </a:t>
            </a:r>
            <a:r>
              <a:rPr lang="en-US" altLang="ko-KR" sz="2800" i="0" dirty="0" smtClean="0">
                <a:ea typeface="SimSun" pitchFamily="2" charset="-122"/>
              </a:rPr>
              <a:t>PULSED ICPs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377824" y="808672"/>
            <a:ext cx="85312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33363" indent="-233363"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zh-CN" sz="2000" i="0" dirty="0" smtClean="0"/>
              <a:t>The </a:t>
            </a:r>
            <a:r>
              <a:rPr lang="en-US" altLang="zh-CN" sz="2000" i="0" dirty="0"/>
              <a:t>Hybrid Plasma Equipment Model (HPEM) is a modular simulator that combines fluid and kinetic approaches</a:t>
            </a:r>
            <a:r>
              <a:rPr lang="en-US" altLang="zh-CN" sz="2000" i="0" dirty="0" smtClean="0"/>
              <a:t>.</a:t>
            </a:r>
          </a:p>
          <a:p>
            <a:pPr marL="233363" indent="-233363"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zh-CN" sz="2000" i="0" dirty="0" smtClean="0"/>
              <a:t>Variables are transferred between modules and updated in a time slicing manner.</a:t>
            </a:r>
          </a:p>
        </p:txBody>
      </p:sp>
      <p:grpSp>
        <p:nvGrpSpPr>
          <p:cNvPr id="106505" name="Group 9"/>
          <p:cNvGrpSpPr>
            <a:grpSpLocks/>
          </p:cNvGrpSpPr>
          <p:nvPr/>
        </p:nvGrpSpPr>
        <p:grpSpPr bwMode="auto">
          <a:xfrm>
            <a:off x="228600" y="2828330"/>
            <a:ext cx="7413625" cy="2632075"/>
            <a:chOff x="129" y="1027"/>
            <a:chExt cx="4670" cy="1658"/>
          </a:xfrm>
        </p:grpSpPr>
        <p:pic>
          <p:nvPicPr>
            <p:cNvPr id="106506" name="Picture 10" descr="hpem_graphic_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" y="1027"/>
              <a:ext cx="4670" cy="1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6507" name="Object 11"/>
            <p:cNvGraphicFramePr>
              <a:graphicFrameLocks noChangeAspect="1"/>
            </p:cNvGraphicFramePr>
            <p:nvPr/>
          </p:nvGraphicFramePr>
          <p:xfrm>
            <a:off x="1233" y="1387"/>
            <a:ext cx="432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3" name="Equation" r:id="rId5" imgW="583920" imgH="457200" progId="Equation.3">
                    <p:embed/>
                  </p:oleObj>
                </mc:Choice>
                <mc:Fallback>
                  <p:oleObj name="Equation" r:id="rId5" imgW="58392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3" y="1387"/>
                          <a:ext cx="432" cy="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08" name="Object 12"/>
            <p:cNvGraphicFramePr>
              <a:graphicFrameLocks noChangeAspect="1"/>
            </p:cNvGraphicFramePr>
            <p:nvPr/>
          </p:nvGraphicFramePr>
          <p:xfrm>
            <a:off x="2857" y="1406"/>
            <a:ext cx="488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4" name="Equation" r:id="rId7" imgW="660240" imgH="431640" progId="Equation.3">
                    <p:embed/>
                  </p:oleObj>
                </mc:Choice>
                <mc:Fallback>
                  <p:oleObj name="Equation" r:id="rId7" imgW="66024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7" y="1406"/>
                          <a:ext cx="488" cy="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09" name="Object 13"/>
            <p:cNvGraphicFramePr>
              <a:graphicFrameLocks noChangeAspect="1"/>
            </p:cNvGraphicFramePr>
            <p:nvPr/>
          </p:nvGraphicFramePr>
          <p:xfrm>
            <a:off x="1185" y="2276"/>
            <a:ext cx="357" cy="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5" name="Equation" r:id="rId9" imgW="482400" imgH="228600" progId="Equation.3">
                    <p:embed/>
                  </p:oleObj>
                </mc:Choice>
                <mc:Fallback>
                  <p:oleObj name="Equation" r:id="rId9" imgW="482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5" y="2276"/>
                          <a:ext cx="357" cy="1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10" name="Object 14"/>
            <p:cNvGraphicFramePr>
              <a:graphicFrameLocks noChangeAspect="1"/>
            </p:cNvGraphicFramePr>
            <p:nvPr/>
          </p:nvGraphicFramePr>
          <p:xfrm>
            <a:off x="2913" y="2061"/>
            <a:ext cx="657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6" name="Equation" r:id="rId11" imgW="888840" imgH="457200" progId="Equation.3">
                    <p:embed/>
                  </p:oleObj>
                </mc:Choice>
                <mc:Fallback>
                  <p:oleObj name="Equation" r:id="rId11" imgW="88884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2061"/>
                          <a:ext cx="657" cy="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11" name="Object 15"/>
            <p:cNvGraphicFramePr>
              <a:graphicFrameLocks noChangeAspect="1"/>
            </p:cNvGraphicFramePr>
            <p:nvPr/>
          </p:nvGraphicFramePr>
          <p:xfrm>
            <a:off x="2145" y="1082"/>
            <a:ext cx="240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7" name="Equation" r:id="rId13" imgW="317160" imgH="215640" progId="Equation.3">
                    <p:embed/>
                  </p:oleObj>
                </mc:Choice>
                <mc:Fallback>
                  <p:oleObj name="Equation" r:id="rId13" imgW="3171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5" y="1082"/>
                          <a:ext cx="240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12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3162771"/>
                </p:ext>
              </p:extLst>
            </p:nvPr>
          </p:nvGraphicFramePr>
          <p:xfrm>
            <a:off x="3921" y="2036"/>
            <a:ext cx="309" cy="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8" name="Equation" r:id="rId15" imgW="419040" imgH="228600" progId="Equation.3">
                    <p:embed/>
                  </p:oleObj>
                </mc:Choice>
                <mc:Fallback>
                  <p:oleObj name="Equation" r:id="rId15" imgW="4190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1" y="2036"/>
                          <a:ext cx="309" cy="1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13" name="Object 17"/>
            <p:cNvGraphicFramePr>
              <a:graphicFrameLocks noChangeAspect="1"/>
            </p:cNvGraphicFramePr>
            <p:nvPr/>
          </p:nvGraphicFramePr>
          <p:xfrm>
            <a:off x="4435" y="2042"/>
            <a:ext cx="319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9" name="Equation" r:id="rId17" imgW="431640" imgH="241200" progId="Equation.3">
                    <p:embed/>
                  </p:oleObj>
                </mc:Choice>
                <mc:Fallback>
                  <p:oleObj name="Equation" r:id="rId17" imgW="43164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5" y="2042"/>
                          <a:ext cx="319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6514" name="Text Box 18"/>
          <p:cNvSpPr txBox="1">
            <a:spLocks noChangeArrowheads="1"/>
          </p:cNvSpPr>
          <p:nvPr/>
        </p:nvSpPr>
        <p:spPr bwMode="auto">
          <a:xfrm>
            <a:off x="7534275" y="3534768"/>
            <a:ext cx="1320800" cy="92333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i="0" dirty="0">
                <a:ea typeface="新細明體" pitchFamily="18" charset="-120"/>
              </a:rPr>
              <a:t>Surface</a:t>
            </a:r>
          </a:p>
          <a:p>
            <a:pPr algn="ctr"/>
            <a:r>
              <a:rPr lang="en-US" b="1" i="0" dirty="0">
                <a:ea typeface="新細明體" pitchFamily="18" charset="-120"/>
              </a:rPr>
              <a:t>Chemistry</a:t>
            </a:r>
          </a:p>
          <a:p>
            <a:pPr algn="ctr"/>
            <a:r>
              <a:rPr lang="en-US" b="1" i="0" dirty="0">
                <a:ea typeface="新細明體" pitchFamily="18" charset="-120"/>
              </a:rPr>
              <a:t>Module</a:t>
            </a:r>
          </a:p>
        </p:txBody>
      </p:sp>
      <p:sp>
        <p:nvSpPr>
          <p:cNvPr id="106515" name="Line 19"/>
          <p:cNvSpPr>
            <a:spLocks noChangeShapeType="1"/>
          </p:cNvSpPr>
          <p:nvPr/>
        </p:nvSpPr>
        <p:spPr bwMode="auto">
          <a:xfrm rot="5400000">
            <a:off x="7277894" y="3668912"/>
            <a:ext cx="0" cy="4302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6" name="Line 20"/>
          <p:cNvSpPr>
            <a:spLocks noChangeShapeType="1"/>
          </p:cNvSpPr>
          <p:nvPr/>
        </p:nvSpPr>
        <p:spPr bwMode="auto">
          <a:xfrm rot="5400000" flipV="1">
            <a:off x="7304882" y="3843536"/>
            <a:ext cx="0" cy="4302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21"/>
          <p:cNvSpPr txBox="1">
            <a:spLocks noChangeArrowheads="1"/>
          </p:cNvSpPr>
          <p:nvPr/>
        </p:nvSpPr>
        <p:spPr bwMode="auto">
          <a:xfrm>
            <a:off x="6453187" y="4809530"/>
            <a:ext cx="1471613" cy="92333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i="0" dirty="0">
                <a:ea typeface="新細明體" pitchFamily="18" charset="-120"/>
              </a:rPr>
              <a:t>Monte Carlo Radiation Transport</a:t>
            </a:r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>
            <a:off x="6373813" y="2286000"/>
            <a:ext cx="1471612" cy="92333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i="0" dirty="0">
                <a:ea typeface="新細明體" pitchFamily="18" charset="-120"/>
              </a:rPr>
              <a:t>Monte Carlo Ion/Neutral Transport</a:t>
            </a:r>
          </a:p>
        </p:txBody>
      </p:sp>
      <p:sp>
        <p:nvSpPr>
          <p:cNvPr id="106519" name="Line 23"/>
          <p:cNvSpPr>
            <a:spLocks noChangeShapeType="1"/>
          </p:cNvSpPr>
          <p:nvPr/>
        </p:nvSpPr>
        <p:spPr bwMode="auto">
          <a:xfrm flipV="1">
            <a:off x="6708775" y="3190280"/>
            <a:ext cx="0" cy="4302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Line 24"/>
          <p:cNvSpPr>
            <a:spLocks noChangeShapeType="1"/>
          </p:cNvSpPr>
          <p:nvPr/>
        </p:nvSpPr>
        <p:spPr bwMode="auto">
          <a:xfrm>
            <a:off x="6932613" y="3185518"/>
            <a:ext cx="0" cy="4302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5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henqu\Desktop\Conferences\DOE\2018_DOE\FIGURE AND LAY\SLIDE1\GEOMETR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191000" cy="55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Line 8"/>
          <p:cNvSpPr>
            <a:spLocks noChangeShapeType="1"/>
          </p:cNvSpPr>
          <p:nvPr/>
        </p:nvSpPr>
        <p:spPr bwMode="auto">
          <a:xfrm>
            <a:off x="6858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3523828" y="116632"/>
            <a:ext cx="222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algn="ctr"/>
            <a:r>
              <a:rPr kumimoji="0" lang="en-US" altLang="zh-TW" sz="2800" dirty="0" smtClean="0"/>
              <a:t>GEOMETRY</a:t>
            </a:r>
            <a:endParaRPr kumimoji="0" lang="en-US" altLang="zh-TW" sz="2800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267200" y="1143000"/>
            <a:ext cx="47244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Feedstock: </a:t>
            </a:r>
            <a:r>
              <a:rPr lang="en-US" altLang="ko-KR" sz="2000" i="0" dirty="0" err="1" smtClean="0">
                <a:ea typeface="SimSun" pitchFamily="2" charset="-122"/>
              </a:rPr>
              <a:t>Ar</a:t>
            </a:r>
            <a:r>
              <a:rPr lang="en-US" altLang="ko-KR" sz="2000" i="0" dirty="0" smtClean="0">
                <a:ea typeface="SimSun" pitchFamily="2" charset="-122"/>
              </a:rPr>
              <a:t>/Cl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dirty="0" smtClean="0">
                <a:ea typeface="SimSun" pitchFamily="2" charset="-122"/>
              </a:rPr>
              <a:t> = 5/95, 22 </a:t>
            </a:r>
            <a:r>
              <a:rPr lang="en-US" altLang="ko-KR" sz="2000" i="0" dirty="0" err="1" smtClean="0">
                <a:ea typeface="SimSun" pitchFamily="2" charset="-122"/>
              </a:rPr>
              <a:t>sccm</a:t>
            </a:r>
            <a:r>
              <a:rPr lang="en-US" altLang="ko-KR" sz="2000" i="0" dirty="0" smtClean="0">
                <a:ea typeface="SimSun" pitchFamily="2" charset="-122"/>
              </a:rPr>
              <a:t>, 20 </a:t>
            </a:r>
            <a:r>
              <a:rPr lang="en-US" altLang="ko-KR" sz="2000" i="0" dirty="0" err="1" smtClean="0">
                <a:ea typeface="SimSun" pitchFamily="2" charset="-122"/>
              </a:rPr>
              <a:t>mTorr</a:t>
            </a:r>
            <a:endParaRPr lang="en-US" altLang="ko-KR" sz="2000" i="0" dirty="0" smtClean="0">
              <a:ea typeface="SimSun" pitchFamily="2" charset="-122"/>
            </a:endParaRP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Nozzle is 0.4 cm below the dielectric window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Pressure is recorded at the sensor, flow rates adjusted to maintain pressure.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The inner wall is coated with Y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dirty="0" smtClean="0">
                <a:ea typeface="SimSun" pitchFamily="2" charset="-122"/>
              </a:rPr>
              <a:t>O</a:t>
            </a:r>
            <a:r>
              <a:rPr lang="en-US" altLang="ko-KR" sz="2000" i="0" baseline="-25000" dirty="0" smtClean="0">
                <a:ea typeface="SimSun" pitchFamily="2" charset="-122"/>
              </a:rPr>
              <a:t>3</a:t>
            </a:r>
            <a:r>
              <a:rPr lang="en-US" altLang="ko-KR" sz="2000" i="0" dirty="0" smtClean="0">
                <a:ea typeface="SimSun" pitchFamily="2" charset="-122"/>
              </a:rPr>
              <a:t>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Coil is 0.4 cm above the dielectric window.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A</a:t>
            </a:r>
            <a:r>
              <a:rPr lang="en-US" altLang="ko-KR" sz="2000" i="0" dirty="0" smtClean="0">
                <a:ea typeface="SimSun" pitchFamily="2" charset="-122"/>
              </a:rPr>
              <a:t>ir surrounding chamber to insure accurate E field calculation.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83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chenqu\Desktop\Conferences\DOE\2018_DOE\FIGURE AND LAY\SLIDE2\POWER_PROFIL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05603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1706608" y="116632"/>
            <a:ext cx="5859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algn="ctr"/>
            <a:r>
              <a:rPr kumimoji="0" lang="en-US" altLang="zh-TW" sz="2800" dirty="0" smtClean="0"/>
              <a:t>PULSE POWER FROM THE COIL </a:t>
            </a:r>
            <a:endParaRPr kumimoji="0" lang="en-US" altLang="zh-TW" sz="2800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029200" y="1627525"/>
            <a:ext cx="4343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H</a:t>
            </a:r>
            <a:r>
              <a:rPr lang="en-US" altLang="ko-KR" sz="2000" i="0" dirty="0" smtClean="0">
                <a:ea typeface="SimSun" pitchFamily="2" charset="-122"/>
              </a:rPr>
              <a:t>igh-low power is used to provide electron seed at the beginning of each pulse and improve stability.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Pulse Repetition Frequency (PRF): 5 kHz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Duty Cycle: 50%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High/Low Power: 160 W/96 W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R</a:t>
            </a:r>
            <a:r>
              <a:rPr lang="en-US" altLang="ko-KR" sz="2000" i="0" dirty="0" smtClean="0">
                <a:ea typeface="SimSun" pitchFamily="2" charset="-122"/>
              </a:rPr>
              <a:t>amping time: 10 µs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858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henqu\LAB\SAMSUNG_ICP\NEW_NOTEMP\BENCHMARK\FIG AND LAY\BRIEF TALK\E_DENSITY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4629"/>
            <a:ext cx="3886200" cy="62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51460" y="86380"/>
            <a:ext cx="7985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ELECTRON DENSITY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572000" y="1006019"/>
            <a:ext cx="4038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Peak electron density 1.3 x 10</a:t>
            </a:r>
            <a:r>
              <a:rPr lang="en-US" altLang="ko-KR" sz="2000" i="0" baseline="30000" dirty="0" smtClean="0">
                <a:ea typeface="SimSun" pitchFamily="2" charset="-122"/>
              </a:rPr>
              <a:t>11</a:t>
            </a:r>
            <a:r>
              <a:rPr lang="en-US" altLang="ko-KR" sz="2000" i="0" dirty="0" smtClean="0">
                <a:ea typeface="SimSun" pitchFamily="2" charset="-122"/>
              </a:rPr>
              <a:t> cm</a:t>
            </a:r>
            <a:r>
              <a:rPr lang="en-US" altLang="ko-KR" sz="2000" i="0" baseline="30000" dirty="0" smtClean="0">
                <a:ea typeface="SimSun" pitchFamily="2" charset="-122"/>
              </a:rPr>
              <a:t>-3</a:t>
            </a:r>
            <a:r>
              <a:rPr lang="en-US" altLang="ko-KR" sz="2000" i="0" dirty="0" smtClean="0">
                <a:ea typeface="SimSun" pitchFamily="2" charset="-122"/>
              </a:rPr>
              <a:t>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Near the wafer, [e] is 10% - 20% of the peak value.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The electron temperature near the wafer is approximately ½ that at the top of the reactor  (1.3 eV vs. 2.8 eV).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plasma occupies top 1/3 of the reactor.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Approximate electron mean free path: 2.2 cm.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11" name="Picture 4" descr="C:\Users\chenqu\Desktop\Conferences\Supplied Materials\Animatio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06" y="6116928"/>
            <a:ext cx="1220788" cy="50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28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Chenqu\LAB\SAMSUNG_ICP\NEW_NOTEMP\BENCHMARK\FIG AND LAY\BRIEF TALK\CL_NEG_GIF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096137" cy="33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chenqu\Desktop\Conferences\DOE\2018_DOE\FIGURE AND LAY\SLIDE4\SLIDE4_SUB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671935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51460" y="86380"/>
            <a:ext cx="7985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Cl</a:t>
            </a:r>
            <a:r>
              <a:rPr lang="en-US" altLang="zh-CN" sz="2800" i="0" baseline="30000" dirty="0" smtClean="0">
                <a:ea typeface="SimSun" pitchFamily="2" charset="-122"/>
              </a:rPr>
              <a:t>-</a:t>
            </a:r>
            <a:r>
              <a:rPr lang="en-US" altLang="zh-CN" sz="2800" i="0" dirty="0" smtClean="0">
                <a:ea typeface="SimSun" pitchFamily="2" charset="-122"/>
              </a:rPr>
              <a:t> DENSITY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98423" y="3962400"/>
            <a:ext cx="8891589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Peak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density: 1.6 x 10</a:t>
            </a:r>
            <a:r>
              <a:rPr lang="en-US" altLang="ko-KR" sz="2000" i="0" baseline="30000" dirty="0" smtClean="0">
                <a:ea typeface="SimSun" pitchFamily="2" charset="-122"/>
              </a:rPr>
              <a:t>11</a:t>
            </a:r>
            <a:r>
              <a:rPr lang="en-US" altLang="ko-KR" sz="2000" i="0" dirty="0" smtClean="0">
                <a:ea typeface="SimSun" pitchFamily="2" charset="-122"/>
              </a:rPr>
              <a:t> cm</a:t>
            </a:r>
            <a:r>
              <a:rPr lang="en-US" altLang="ko-KR" sz="2000" i="0" baseline="30000" dirty="0" smtClean="0">
                <a:ea typeface="SimSun" pitchFamily="2" charset="-122"/>
              </a:rPr>
              <a:t>-3</a:t>
            </a:r>
            <a:r>
              <a:rPr lang="en-US" altLang="ko-KR" sz="2000" i="0" dirty="0" smtClean="0">
                <a:ea typeface="SimSun" pitchFamily="2" charset="-122"/>
              </a:rPr>
              <a:t>, electronegativity around 2.8.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[</a:t>
            </a:r>
            <a:r>
              <a:rPr lang="en-US" altLang="ko-KR" sz="2000" i="0" dirty="0" smtClean="0">
                <a:ea typeface="SimSun" pitchFamily="2" charset="-122"/>
              </a:rPr>
              <a:t>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] does not significantly vary during pulsed cycle. 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dissociative attachment of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dirty="0" smtClean="0">
                <a:ea typeface="SimSun" pitchFamily="2" charset="-122"/>
              </a:rPr>
              <a:t> and Cl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dirty="0" smtClean="0">
                <a:ea typeface="SimSun" pitchFamily="2" charset="-122"/>
              </a:rPr>
              <a:t>(v) leads to a high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density.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ionization rate and electron detachment of Cl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during high-power period.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27024" y="6505575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ICOPS_2018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13" name="Picture 4" descr="C:\Users\chenqu\Desktop\Conferences\Supplied Materials\Animatio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179466"/>
            <a:ext cx="1220788" cy="50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0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38584</TotalTime>
  <Words>1631</Words>
  <Application>Microsoft Office PowerPoint</Application>
  <PresentationFormat>On-screen Show (4:3)</PresentationFormat>
  <Paragraphs>195</Paragraphs>
  <Slides>20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Peng Tian</dc:creator>
  <cp:lastModifiedBy>Julia Falkovitch-Khain</cp:lastModifiedBy>
  <cp:revision>395</cp:revision>
  <cp:lastPrinted>2016-06-14T19:16:13Z</cp:lastPrinted>
  <dcterms:created xsi:type="dcterms:W3CDTF">2015-09-10T02:52:34Z</dcterms:created>
  <dcterms:modified xsi:type="dcterms:W3CDTF">2019-01-14T15:11:13Z</dcterms:modified>
</cp:coreProperties>
</file>