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8" r:id="rId2"/>
    <p:sldId id="282" r:id="rId3"/>
    <p:sldId id="260" r:id="rId4"/>
    <p:sldId id="281" r:id="rId5"/>
    <p:sldId id="257" r:id="rId6"/>
    <p:sldId id="263" r:id="rId7"/>
    <p:sldId id="262" r:id="rId8"/>
    <p:sldId id="283" r:id="rId9"/>
    <p:sldId id="277" r:id="rId10"/>
    <p:sldId id="265" r:id="rId11"/>
    <p:sldId id="267" r:id="rId12"/>
    <p:sldId id="268" r:id="rId13"/>
    <p:sldId id="276" r:id="rId14"/>
    <p:sldId id="266" r:id="rId15"/>
    <p:sldId id="280" r:id="rId16"/>
    <p:sldId id="279" r:id="rId17"/>
    <p:sldId id="278" r:id="rId18"/>
    <p:sldId id="272" r:id="rId19"/>
    <p:sldId id="270" r:id="rId20"/>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DB9BA28-05C6-4E92-A76C-1E4CDF7A53D6}">
          <p14:sldIdLst>
            <p14:sldId id="258"/>
            <p14:sldId id="282"/>
            <p14:sldId id="260"/>
            <p14:sldId id="281"/>
            <p14:sldId id="257"/>
            <p14:sldId id="263"/>
            <p14:sldId id="262"/>
            <p14:sldId id="283"/>
            <p14:sldId id="277"/>
            <p14:sldId id="265"/>
            <p14:sldId id="267"/>
            <p14:sldId id="268"/>
            <p14:sldId id="276"/>
            <p14:sldId id="266"/>
            <p14:sldId id="280"/>
            <p14:sldId id="279"/>
            <p14:sldId id="278"/>
            <p14:sldId id="272"/>
            <p14:sldId id="270"/>
          </p14:sldIdLst>
        </p14:section>
        <p14:section name="Untitled Section" id="{8219F24A-F020-4E4D-98F3-F6C52A13BC9D}">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9" autoAdjust="0"/>
    <p:restoredTop sz="72022" autoAdjust="0"/>
  </p:normalViewPr>
  <p:slideViewPr>
    <p:cSldViewPr>
      <p:cViewPr>
        <p:scale>
          <a:sx n="66" d="100"/>
          <a:sy n="66" d="100"/>
        </p:scale>
        <p:origin x="-972" y="-5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image" Target="../media/image4.wmf"/><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B470C3E9-5F6D-422E-A22A-A3695DD2C5FF}" type="datetimeFigureOut">
              <a:rPr lang="en-US" smtClean="0"/>
              <a:pPr/>
              <a:t>6/15/2013</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109FD6FE-14A1-4795-9497-A848B0BB27C2}" type="slidenum">
              <a:rPr lang="en-US" smtClean="0"/>
              <a:pPr/>
              <a:t>‹#›</a:t>
            </a:fld>
            <a:endParaRPr lang="en-US"/>
          </a:p>
        </p:txBody>
      </p:sp>
    </p:spTree>
    <p:extLst>
      <p:ext uri="{BB962C8B-B14F-4D97-AF65-F5344CB8AC3E}">
        <p14:creationId xmlns:p14="http://schemas.microsoft.com/office/powerpoint/2010/main" val="35313342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648C2BB8-B41F-4FCB-AF58-8EB22387D74A}" type="datetimeFigureOut">
              <a:rPr lang="en-US" smtClean="0"/>
              <a:pPr/>
              <a:t>6/15/2013</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090E926B-53E6-4082-AA49-7B0879937CAC}" type="slidenum">
              <a:rPr lang="en-US" smtClean="0"/>
              <a:pPr/>
              <a:t>‹#›</a:t>
            </a:fld>
            <a:endParaRPr lang="en-US"/>
          </a:p>
        </p:txBody>
      </p:sp>
    </p:spTree>
    <p:extLst>
      <p:ext uri="{BB962C8B-B14F-4D97-AF65-F5344CB8AC3E}">
        <p14:creationId xmlns:p14="http://schemas.microsoft.com/office/powerpoint/2010/main" val="1108918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610" name="Rectangle 7"/>
          <p:cNvSpPr txBox="1">
            <a:spLocks noGrp="1" noChangeArrowheads="1"/>
          </p:cNvSpPr>
          <p:nvPr/>
        </p:nvSpPr>
        <p:spPr bwMode="auto">
          <a:xfrm>
            <a:off x="3968514" y="8848938"/>
            <a:ext cx="3051412" cy="45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79" tIns="45740" rIns="91479" bIns="45740" anchor="b"/>
          <a:lstStyle>
            <a:lvl1pPr defTabSz="944563" eaLnBrk="0" hangingPunct="0">
              <a:defRPr b="1">
                <a:solidFill>
                  <a:schemeClr val="tx1"/>
                </a:solidFill>
                <a:latin typeface="Arial" pitchFamily="34" charset="0"/>
              </a:defRPr>
            </a:lvl1pPr>
            <a:lvl2pPr marL="742950" indent="-285750" defTabSz="944563" eaLnBrk="0" hangingPunct="0">
              <a:defRPr b="1">
                <a:solidFill>
                  <a:schemeClr val="tx1"/>
                </a:solidFill>
                <a:latin typeface="Arial" pitchFamily="34" charset="0"/>
              </a:defRPr>
            </a:lvl2pPr>
            <a:lvl3pPr marL="1143000" indent="-228600" defTabSz="944563" eaLnBrk="0" hangingPunct="0">
              <a:defRPr b="1">
                <a:solidFill>
                  <a:schemeClr val="tx1"/>
                </a:solidFill>
                <a:latin typeface="Arial" pitchFamily="34" charset="0"/>
              </a:defRPr>
            </a:lvl3pPr>
            <a:lvl4pPr marL="1600200" indent="-228600" defTabSz="944563" eaLnBrk="0" hangingPunct="0">
              <a:defRPr b="1">
                <a:solidFill>
                  <a:schemeClr val="tx1"/>
                </a:solidFill>
                <a:latin typeface="Arial" pitchFamily="34" charset="0"/>
              </a:defRPr>
            </a:lvl4pPr>
            <a:lvl5pPr marL="2057400" indent="-230188" defTabSz="944563" eaLnBrk="0" hangingPunct="0">
              <a:defRPr b="1">
                <a:solidFill>
                  <a:schemeClr val="tx1"/>
                </a:solidFill>
                <a:latin typeface="Arial" pitchFamily="34" charset="0"/>
              </a:defRPr>
            </a:lvl5pPr>
            <a:lvl6pPr marL="2514600" indent="-230188" defTabSz="944563" eaLnBrk="0" fontAlgn="base" hangingPunct="0">
              <a:spcBef>
                <a:spcPct val="0"/>
              </a:spcBef>
              <a:spcAft>
                <a:spcPct val="0"/>
              </a:spcAft>
              <a:defRPr b="1">
                <a:solidFill>
                  <a:schemeClr val="tx1"/>
                </a:solidFill>
                <a:latin typeface="Arial" pitchFamily="34" charset="0"/>
              </a:defRPr>
            </a:lvl6pPr>
            <a:lvl7pPr marL="2971800" indent="-230188" defTabSz="944563" eaLnBrk="0" fontAlgn="base" hangingPunct="0">
              <a:spcBef>
                <a:spcPct val="0"/>
              </a:spcBef>
              <a:spcAft>
                <a:spcPct val="0"/>
              </a:spcAft>
              <a:defRPr b="1">
                <a:solidFill>
                  <a:schemeClr val="tx1"/>
                </a:solidFill>
                <a:latin typeface="Arial" pitchFamily="34" charset="0"/>
              </a:defRPr>
            </a:lvl7pPr>
            <a:lvl8pPr marL="3429000" indent="-230188" defTabSz="944563" eaLnBrk="0" fontAlgn="base" hangingPunct="0">
              <a:spcBef>
                <a:spcPct val="0"/>
              </a:spcBef>
              <a:spcAft>
                <a:spcPct val="0"/>
              </a:spcAft>
              <a:defRPr b="1">
                <a:solidFill>
                  <a:schemeClr val="tx1"/>
                </a:solidFill>
                <a:latin typeface="Arial" pitchFamily="34" charset="0"/>
              </a:defRPr>
            </a:lvl8pPr>
            <a:lvl9pPr marL="3886200" indent="-230188" defTabSz="944563" eaLnBrk="0" fontAlgn="base" hangingPunct="0">
              <a:spcBef>
                <a:spcPct val="0"/>
              </a:spcBef>
              <a:spcAft>
                <a:spcPct val="0"/>
              </a:spcAft>
              <a:defRPr b="1">
                <a:solidFill>
                  <a:schemeClr val="tx1"/>
                </a:solidFill>
                <a:latin typeface="Arial" pitchFamily="34" charset="0"/>
              </a:defRPr>
            </a:lvl9pPr>
          </a:lstStyle>
          <a:p>
            <a:pPr algn="r"/>
            <a:fld id="{B2EB8243-3827-4E46-B2C5-38B949F9E346}" type="slidenum">
              <a:rPr lang="en-US" sz="1100">
                <a:latin typeface="Times New Roman" pitchFamily="18" charset="0"/>
              </a:rPr>
              <a:pPr algn="r"/>
              <a:t>1</a:t>
            </a:fld>
            <a:endParaRPr lang="en-US" sz="1100">
              <a:latin typeface="Times New Roman" pitchFamily="18" charset="0"/>
            </a:endParaRPr>
          </a:p>
        </p:txBody>
      </p:sp>
      <p:sp>
        <p:nvSpPr>
          <p:cNvPr id="1476611" name="Rectangle 2"/>
          <p:cNvSpPr>
            <a:spLocks noGrp="1" noRot="1" noChangeAspect="1" noChangeArrowheads="1" noTextEdit="1"/>
          </p:cNvSpPr>
          <p:nvPr>
            <p:ph type="sldImg"/>
          </p:nvPr>
        </p:nvSpPr>
        <p:spPr>
          <a:xfrm>
            <a:off x="1173163" y="687388"/>
            <a:ext cx="4676775" cy="3508375"/>
          </a:xfrm>
          <a:ln/>
        </p:spPr>
      </p:sp>
      <p:sp>
        <p:nvSpPr>
          <p:cNvPr id="1476612" name="Rectangle 3"/>
          <p:cNvSpPr>
            <a:spLocks noGrp="1" noChangeArrowheads="1"/>
          </p:cNvSpPr>
          <p:nvPr>
            <p:ph type="body" idx="1"/>
          </p:nvPr>
        </p:nvSpPr>
        <p:spPr>
          <a:xfrm>
            <a:off x="915578" y="4423701"/>
            <a:ext cx="5188773" cy="4195975"/>
          </a:xfrm>
        </p:spPr>
        <p:txBody>
          <a:bodyPr lIns="91479" tIns="45740" rIns="91479" bIns="45740"/>
          <a:lstStyle/>
          <a:p>
            <a:r>
              <a:rPr lang="en-US" dirty="0" smtClean="0"/>
              <a:t>Hello everyone, today my</a:t>
            </a:r>
            <a:r>
              <a:rPr lang="en-US" baseline="0" dirty="0" smtClean="0"/>
              <a:t> topic is properties of bipolar dc-pulsed </a:t>
            </a:r>
            <a:r>
              <a:rPr lang="en-US" baseline="0" dirty="0" err="1" smtClean="0"/>
              <a:t>microplasmas</a:t>
            </a:r>
            <a:r>
              <a:rPr lang="en-US" baseline="0" dirty="0" smtClean="0"/>
              <a:t> at intermediate pressures. This work is support by DARPA, Doe Office of Fusion Energy Science and the National Science Foundation. First I want to thank my colleague Sang-</a:t>
            </a:r>
            <a:r>
              <a:rPr lang="en-US" baseline="0" dirty="0" err="1" smtClean="0"/>
              <a:t>Heon</a:t>
            </a:r>
            <a:r>
              <a:rPr lang="en-US" baseline="0" dirty="0" smtClean="0"/>
              <a:t> Song, my advisor professor Mark J. Kushner and Mr. Sergey </a:t>
            </a:r>
            <a:r>
              <a:rPr lang="en-US" baseline="0" dirty="0" err="1" smtClean="0"/>
              <a:t>Macheret</a:t>
            </a:r>
            <a:r>
              <a:rPr lang="en-US" baseline="0" dirty="0" smtClean="0"/>
              <a:t> for their precious help and advice on this work. </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endParaRPr lang="en-US" altLang="ko-KR" dirty="0" smtClean="0">
              <a:ea typeface="굴림" pitchFamily="34" charset="-127"/>
            </a:endParaRPr>
          </a:p>
          <a:p>
            <a:pPr marL="228600" indent="-228600">
              <a:buAutoNum type="arabicPeriod"/>
            </a:pPr>
            <a:r>
              <a:rPr lang="en-US" altLang="ko-KR" dirty="0" smtClean="0">
                <a:ea typeface="굴림" pitchFamily="34" charset="-127"/>
              </a:rPr>
              <a:t>Here </a:t>
            </a:r>
            <a:r>
              <a:rPr lang="en-US" altLang="ko-KR" dirty="0" smtClean="0">
                <a:ea typeface="굴림" pitchFamily="34" charset="-127"/>
              </a:rPr>
              <a:t>is the time evolution of electron density and plasma potential averaged in the plasma</a:t>
            </a:r>
            <a:r>
              <a:rPr lang="en-US" altLang="ko-KR" baseline="0" dirty="0" smtClean="0">
                <a:ea typeface="굴림" pitchFamily="34" charset="-127"/>
              </a:rPr>
              <a:t> region. </a:t>
            </a:r>
          </a:p>
          <a:p>
            <a:pPr marL="228600" indent="-228600">
              <a:buAutoNum type="arabicPeriod"/>
            </a:pPr>
            <a:r>
              <a:rPr lang="en-US" altLang="ko-KR" baseline="0" dirty="0" smtClean="0">
                <a:ea typeface="굴림" pitchFamily="34" charset="-127"/>
              </a:rPr>
              <a:t>Plasma density increases during anodic cycle, and reaches steady state after several pulse pairs. </a:t>
            </a:r>
          </a:p>
          <a:p>
            <a:pPr marL="228600" indent="-228600">
              <a:buAutoNum type="arabicPeriod"/>
            </a:pPr>
            <a:r>
              <a:rPr lang="en-US" altLang="ko-KR" dirty="0" smtClean="0">
                <a:ea typeface="굴림" pitchFamily="34" charset="-127"/>
              </a:rPr>
              <a:t>The non-floating geometry </a:t>
            </a:r>
            <a:r>
              <a:rPr lang="en-US" altLang="ko-KR" dirty="0" err="1" smtClean="0">
                <a:ea typeface="굴림" pitchFamily="34" charset="-127"/>
              </a:rPr>
              <a:t>prodeces</a:t>
            </a:r>
            <a:r>
              <a:rPr lang="en-US" altLang="ko-KR" baseline="0" dirty="0" smtClean="0">
                <a:ea typeface="굴림" pitchFamily="34" charset="-127"/>
              </a:rPr>
              <a:t> a higher average electron density. </a:t>
            </a:r>
            <a:endParaRPr lang="ko-KR" altLang="en-US" dirty="0" smtClean="0">
              <a:ea typeface="굴림" pitchFamily="34" charset="-127"/>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endParaRPr lang="en-US" altLang="ko-KR" dirty="0" smtClean="0">
              <a:ea typeface="굴림" pitchFamily="34" charset="-127"/>
            </a:endParaRPr>
          </a:p>
          <a:p>
            <a:pPr marL="228600" indent="-228600">
              <a:buAutoNum type="arabicPeriod"/>
            </a:pPr>
            <a:r>
              <a:rPr lang="en-US" altLang="ko-KR" dirty="0" smtClean="0">
                <a:ea typeface="굴림" pitchFamily="34" charset="-127"/>
              </a:rPr>
              <a:t>These </a:t>
            </a:r>
            <a:r>
              <a:rPr lang="en-US" altLang="ko-KR" dirty="0" smtClean="0">
                <a:ea typeface="굴림" pitchFamily="34" charset="-127"/>
              </a:rPr>
              <a:t>electrons comes from three major ionization sources: electron-impact</a:t>
            </a:r>
            <a:r>
              <a:rPr lang="en-US" altLang="ko-KR" baseline="0" dirty="0" smtClean="0">
                <a:ea typeface="굴림" pitchFamily="34" charset="-127"/>
              </a:rPr>
              <a:t> from bulk plasma, ionization by the high-energy secondary electron beam from the side wall, and photon –ionization. </a:t>
            </a:r>
          </a:p>
          <a:p>
            <a:pPr marL="228600" indent="-228600">
              <a:buAutoNum type="arabicPeriod"/>
            </a:pPr>
            <a:r>
              <a:rPr lang="en-US" altLang="ko-KR" baseline="0" dirty="0" smtClean="0">
                <a:ea typeface="굴림" pitchFamily="34" charset="-127"/>
              </a:rPr>
              <a:t>Such three ionization sources are shown in this sample cases, in which we can see the major ionization processes are bulk and e-beam source, while although uniformly distributed in the cavity, photon-ionization is several orders of magnitudes lower. </a:t>
            </a:r>
            <a:endParaRPr lang="ko-KR" altLang="en-US" dirty="0" smtClean="0">
              <a:ea typeface="굴림" pitchFamily="34" charset="-127"/>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endParaRPr lang="en-US" altLang="ko-KR" dirty="0" smtClean="0">
              <a:ea typeface="굴림" pitchFamily="34" charset="-127"/>
            </a:endParaRPr>
          </a:p>
          <a:p>
            <a:pPr marL="228600" indent="-228600">
              <a:buAutoNum type="arabicPeriod"/>
            </a:pPr>
            <a:r>
              <a:rPr lang="en-US" altLang="ko-KR" dirty="0" smtClean="0">
                <a:ea typeface="굴림" pitchFamily="34" charset="-127"/>
              </a:rPr>
              <a:t>First </a:t>
            </a:r>
            <a:r>
              <a:rPr lang="en-US" altLang="ko-KR" dirty="0" smtClean="0">
                <a:ea typeface="굴림" pitchFamily="34" charset="-127"/>
              </a:rPr>
              <a:t>let’s look at bulk ionization</a:t>
            </a:r>
            <a:r>
              <a:rPr lang="en-US" altLang="ko-KR" baseline="0" dirty="0" smtClean="0">
                <a:ea typeface="굴림" pitchFamily="34" charset="-127"/>
              </a:rPr>
              <a:t> in both setup. The number shows on the anodic portion of the cycle, bulk ionization is higher compared with </a:t>
            </a:r>
            <a:r>
              <a:rPr lang="en-US" altLang="ko-KR" baseline="0" dirty="0" err="1" smtClean="0">
                <a:ea typeface="굴림" pitchFamily="34" charset="-127"/>
              </a:rPr>
              <a:t>cathodic</a:t>
            </a:r>
            <a:r>
              <a:rPr lang="en-US" altLang="ko-KR" baseline="0" dirty="0" smtClean="0">
                <a:ea typeface="굴림" pitchFamily="34" charset="-127"/>
              </a:rPr>
              <a:t> portion. </a:t>
            </a:r>
          </a:p>
          <a:p>
            <a:pPr marL="228600" indent="-228600">
              <a:buAutoNum type="arabicPeriod"/>
            </a:pPr>
            <a:r>
              <a:rPr lang="en-US" altLang="ko-KR" baseline="0" dirty="0" smtClean="0">
                <a:ea typeface="굴림" pitchFamily="34" charset="-127"/>
              </a:rPr>
              <a:t>Meanwhile, peak ionization is an order of magnitude higher in the non-floating geometry. </a:t>
            </a:r>
          </a:p>
          <a:p>
            <a:pPr marL="228600" indent="-228600">
              <a:buAutoNum type="arabicPeriod"/>
            </a:pPr>
            <a:r>
              <a:rPr lang="en-US" altLang="ko-KR" baseline="0" dirty="0" smtClean="0">
                <a:ea typeface="굴림" pitchFamily="34" charset="-127"/>
              </a:rPr>
              <a:t>It is also worth noting that small mean free path for bulk electrons at intermediate pressure localized bulk ionization where potential gradient is high. </a:t>
            </a:r>
            <a:endParaRPr lang="ko-KR" altLang="en-US" dirty="0" smtClean="0">
              <a:ea typeface="굴림" pitchFamily="34" charset="-127"/>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endParaRPr lang="en-US" altLang="ko-KR" baseline="0" dirty="0" smtClean="0">
              <a:ea typeface="굴림" pitchFamily="34" charset="-127"/>
            </a:endParaRPr>
          </a:p>
          <a:p>
            <a:pPr marL="228600" indent="-228600">
              <a:buAutoNum type="arabicPeriod"/>
            </a:pPr>
            <a:r>
              <a:rPr lang="en-US" altLang="ko-KR" baseline="0" dirty="0" smtClean="0">
                <a:ea typeface="굴림" pitchFamily="34" charset="-127"/>
              </a:rPr>
              <a:t>Compared </a:t>
            </a:r>
            <a:r>
              <a:rPr lang="en-US" altLang="ko-KR" baseline="0" dirty="0" smtClean="0">
                <a:ea typeface="굴림" pitchFamily="34" charset="-127"/>
              </a:rPr>
              <a:t>with bulk ionization, the high energy e-beams have a longer mean free path. Thus the ionization from e-beam gets more a uniform distribution. </a:t>
            </a:r>
          </a:p>
          <a:p>
            <a:pPr marL="228600" indent="-228600">
              <a:buAutoNum type="arabicPeriod"/>
            </a:pPr>
            <a:r>
              <a:rPr lang="en-US" altLang="ko-KR" baseline="0" dirty="0" smtClean="0">
                <a:ea typeface="굴림" pitchFamily="34" charset="-127"/>
              </a:rPr>
              <a:t>The high plasma potential at the anodic portion of non-floating setup produces a higher peak ionization, almost an order of magnitude higher.</a:t>
            </a:r>
          </a:p>
          <a:p>
            <a:pPr marL="228600" indent="-228600">
              <a:buAutoNum type="arabicPeriod"/>
            </a:pPr>
            <a:r>
              <a:rPr lang="en-US" altLang="ko-KR" baseline="0" dirty="0" smtClean="0">
                <a:ea typeface="굴림" pitchFamily="34" charset="-127"/>
              </a:rPr>
              <a:t>In the afterglow of floating geometry,  the e-beam ionization is sustained by the residual charge on the dielectric. </a:t>
            </a:r>
          </a:p>
          <a:p>
            <a:pPr marL="228600" indent="-228600">
              <a:buAutoNum type="arabicPeriod"/>
            </a:pPr>
            <a:r>
              <a:rPr lang="en-US" altLang="ko-KR" baseline="0" dirty="0" smtClean="0">
                <a:ea typeface="굴림" pitchFamily="34" charset="-127"/>
              </a:rPr>
              <a:t>To find a sweet spot operating this plasma, we did a parametric investigation over voltage, duty-cycle and pulse period. The uniformity of the plasma is quantified by the ratio of average and peak electron density. </a:t>
            </a:r>
            <a:endParaRPr lang="ko-KR" altLang="en-US" dirty="0" smtClean="0">
              <a:ea typeface="굴림" pitchFamily="34" charset="-127"/>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endParaRPr lang="en-US" altLang="ko-KR" dirty="0" smtClean="0">
              <a:ea typeface="굴림" pitchFamily="34" charset="-127"/>
            </a:endParaRPr>
          </a:p>
          <a:p>
            <a:pPr marL="228600" indent="-228600">
              <a:buAutoNum type="arabicPeriod"/>
            </a:pPr>
            <a:r>
              <a:rPr lang="en-US" altLang="ko-KR" dirty="0" smtClean="0">
                <a:ea typeface="굴림" pitchFamily="34" charset="-127"/>
              </a:rPr>
              <a:t>Here </a:t>
            </a:r>
            <a:r>
              <a:rPr lang="en-US" altLang="ko-KR" dirty="0" smtClean="0">
                <a:ea typeface="굴림" pitchFamily="34" charset="-127"/>
              </a:rPr>
              <a:t>are the results for pulsing voltage from</a:t>
            </a:r>
            <a:r>
              <a:rPr lang="en-US" altLang="ko-KR" baseline="0" dirty="0" smtClean="0">
                <a:ea typeface="굴림" pitchFamily="34" charset="-127"/>
              </a:rPr>
              <a:t> 1.0 kV to 2.5 kV in a floating geometry. The left figure shows time evolution of average electron density.  The right figure is the peak and average electron density vs. voltage, together with electron uniformity. </a:t>
            </a:r>
          </a:p>
          <a:p>
            <a:pPr marL="228600" indent="-228600">
              <a:buAutoNum type="arabicPeriod"/>
            </a:pPr>
            <a:r>
              <a:rPr lang="en-US" altLang="ko-KR" baseline="0" dirty="0" smtClean="0">
                <a:ea typeface="굴림" pitchFamily="34" charset="-127"/>
              </a:rPr>
              <a:t>Peak and average electron density increase proportionally with pulsing voltage, while uniformity stays almost unchanged. </a:t>
            </a:r>
            <a:endParaRPr lang="ko-KR" altLang="en-US" dirty="0" smtClean="0">
              <a:ea typeface="굴림" pitchFamily="34" charset="-127"/>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dirty="0" smtClean="0">
                <a:ea typeface="굴림" pitchFamily="34" charset="-127"/>
              </a:rPr>
              <a:t>1.</a:t>
            </a:r>
            <a:r>
              <a:rPr lang="en-US" altLang="ko-KR" baseline="0" dirty="0" smtClean="0">
                <a:ea typeface="굴림" pitchFamily="34" charset="-127"/>
              </a:rPr>
              <a:t> </a:t>
            </a:r>
            <a:endParaRPr lang="en-US" altLang="ko-KR" baseline="0" dirty="0" smtClean="0">
              <a:ea typeface="굴림" pitchFamily="34" charset="-127"/>
            </a:endParaRPr>
          </a:p>
          <a:p>
            <a:r>
              <a:rPr lang="en-US" altLang="ko-KR" baseline="0" dirty="0" smtClean="0">
                <a:ea typeface="굴림" pitchFamily="34" charset="-127"/>
              </a:rPr>
              <a:t>In </a:t>
            </a:r>
            <a:r>
              <a:rPr lang="en-US" altLang="ko-KR" baseline="0" dirty="0" smtClean="0">
                <a:ea typeface="굴림" pitchFamily="34" charset="-127"/>
              </a:rPr>
              <a:t>non-floating geometry, the densities also increases with voltage, but the uniformity is lower than floating cases. </a:t>
            </a:r>
            <a:endParaRPr lang="ko-KR" altLang="en-US" dirty="0" smtClean="0">
              <a:ea typeface="굴림" pitchFamily="34" charset="-127"/>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endParaRPr lang="en-US" altLang="ko-KR" dirty="0" smtClean="0">
              <a:ea typeface="굴림" pitchFamily="34" charset="-127"/>
            </a:endParaRPr>
          </a:p>
          <a:p>
            <a:pPr marL="228600" indent="-228600">
              <a:buAutoNum type="arabicPeriod"/>
            </a:pPr>
            <a:r>
              <a:rPr lang="en-US" altLang="ko-KR" dirty="0" smtClean="0">
                <a:ea typeface="굴림" pitchFamily="34" charset="-127"/>
              </a:rPr>
              <a:t>Next</a:t>
            </a:r>
            <a:r>
              <a:rPr lang="en-US" altLang="ko-KR" dirty="0" smtClean="0">
                <a:ea typeface="굴림" pitchFamily="34" charset="-127"/>
              </a:rPr>
              <a:t>, we vary</a:t>
            </a:r>
            <a:r>
              <a:rPr lang="en-US" altLang="ko-KR" baseline="0" dirty="0" smtClean="0">
                <a:ea typeface="굴림" pitchFamily="34" charset="-127"/>
              </a:rPr>
              <a:t> the duty cycle in floating geometry. As shown in the left figure, at 20-40% duty cycle, the plasma is inductance-like behavior, where the electron density decreases as duty cycle increases. This is due to the smaller </a:t>
            </a:r>
            <a:r>
              <a:rPr lang="en-US" altLang="ko-KR" baseline="0" dirty="0" err="1" smtClean="0">
                <a:ea typeface="굴림" pitchFamily="34" charset="-127"/>
              </a:rPr>
              <a:t>dv</a:t>
            </a:r>
            <a:r>
              <a:rPr lang="en-US" altLang="ko-KR" baseline="0" dirty="0" smtClean="0">
                <a:ea typeface="굴림" pitchFamily="34" charset="-127"/>
              </a:rPr>
              <a:t>/</a:t>
            </a:r>
            <a:r>
              <a:rPr lang="en-US" altLang="ko-KR" baseline="0" dirty="0" err="1" smtClean="0">
                <a:ea typeface="굴림" pitchFamily="34" charset="-127"/>
              </a:rPr>
              <a:t>dt</a:t>
            </a:r>
            <a:r>
              <a:rPr lang="en-US" altLang="ko-KR" baseline="0" dirty="0" smtClean="0">
                <a:ea typeface="굴림" pitchFamily="34" charset="-127"/>
              </a:rPr>
              <a:t> that drives the bulk ionization.</a:t>
            </a:r>
          </a:p>
          <a:p>
            <a:pPr marL="228600" indent="-228600">
              <a:buAutoNum type="arabicPeriod"/>
            </a:pPr>
            <a:r>
              <a:rPr lang="en-US" altLang="ko-KR" baseline="0" dirty="0" smtClean="0">
                <a:ea typeface="굴림" pitchFamily="34" charset="-127"/>
              </a:rPr>
              <a:t>When the duty increases to 60 % and higher, plasma becomes glow-like. The uniformity increases largely at high duty cycle. </a:t>
            </a:r>
          </a:p>
          <a:p>
            <a:pPr marL="228600" indent="-228600">
              <a:buAutoNum type="arabicPeriod"/>
            </a:pPr>
            <a:endParaRPr lang="ko-KR" altLang="en-US" dirty="0" smtClean="0">
              <a:ea typeface="굴림" pitchFamily="34" charset="-127"/>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endParaRPr lang="en-US" altLang="ko-KR" baseline="0" dirty="0" smtClean="0">
              <a:ea typeface="굴림" pitchFamily="34" charset="-127"/>
            </a:endParaRPr>
          </a:p>
          <a:p>
            <a:pPr marL="228600" indent="-228600">
              <a:buAutoNum type="arabicPeriod"/>
            </a:pPr>
            <a:r>
              <a:rPr lang="en-US" altLang="ko-KR" baseline="0" dirty="0" smtClean="0">
                <a:ea typeface="굴림" pitchFamily="34" charset="-127"/>
              </a:rPr>
              <a:t>We </a:t>
            </a:r>
            <a:r>
              <a:rPr lang="en-US" altLang="ko-KR" baseline="0" dirty="0" smtClean="0">
                <a:ea typeface="굴림" pitchFamily="34" charset="-127"/>
              </a:rPr>
              <a:t>also changed the pulse period from 25 ns to 200 ns, keeping all other parameters constant. </a:t>
            </a:r>
          </a:p>
          <a:p>
            <a:pPr marL="228600" indent="-228600">
              <a:buAutoNum type="arabicPeriod"/>
            </a:pPr>
            <a:r>
              <a:rPr lang="en-US" altLang="ko-KR" baseline="0" dirty="0" smtClean="0">
                <a:ea typeface="굴림" pitchFamily="34" charset="-127"/>
              </a:rPr>
              <a:t>Due to smaller </a:t>
            </a:r>
            <a:r>
              <a:rPr lang="en-US" altLang="ko-KR" baseline="0" dirty="0" err="1" smtClean="0">
                <a:ea typeface="굴림" pitchFamily="34" charset="-127"/>
              </a:rPr>
              <a:t>dv</a:t>
            </a:r>
            <a:r>
              <a:rPr lang="en-US" altLang="ko-KR" baseline="0" dirty="0" smtClean="0">
                <a:ea typeface="굴림" pitchFamily="34" charset="-127"/>
              </a:rPr>
              <a:t>/</a:t>
            </a:r>
            <a:r>
              <a:rPr lang="en-US" altLang="ko-KR" baseline="0" dirty="0" err="1" smtClean="0">
                <a:ea typeface="굴림" pitchFamily="34" charset="-127"/>
              </a:rPr>
              <a:t>dt</a:t>
            </a:r>
            <a:r>
              <a:rPr lang="en-US" altLang="ko-KR" baseline="0" dirty="0" smtClean="0">
                <a:ea typeface="굴림" pitchFamily="34" charset="-127"/>
              </a:rPr>
              <a:t>, longer pulse period gets lower electron density. </a:t>
            </a:r>
          </a:p>
          <a:p>
            <a:pPr marL="228600" indent="-228600">
              <a:buAutoNum type="arabicPeriod"/>
            </a:pPr>
            <a:r>
              <a:rPr lang="en-US" altLang="ko-KR" baseline="0" dirty="0" smtClean="0">
                <a:ea typeface="굴림" pitchFamily="34" charset="-127"/>
              </a:rPr>
              <a:t>However, the uniformity increases with period, mainly due to the longer diffusion time for charged species. </a:t>
            </a:r>
            <a:endParaRPr lang="ko-KR" altLang="en-US" dirty="0" smtClean="0">
              <a:ea typeface="굴림" pitchFamily="34" charset="-127"/>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smtClean="0">
              <a:ea typeface="굴림" pitchFamily="34" charset="-127"/>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smtClean="0">
              <a:ea typeface="굴림" pitchFamily="34" charset="-127"/>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ko-KR" dirty="0" smtClean="0">
              <a:ea typeface="굴림" pitchFamily="34" charset="-127"/>
            </a:endParaRPr>
          </a:p>
          <a:p>
            <a:r>
              <a:rPr lang="en-US" altLang="ko-KR" dirty="0" smtClean="0">
                <a:ea typeface="굴림" pitchFamily="34" charset="-127"/>
              </a:rPr>
              <a:t>So </a:t>
            </a:r>
            <a:r>
              <a:rPr lang="en-US" altLang="ko-KR" dirty="0" smtClean="0">
                <a:ea typeface="굴림" pitchFamily="34" charset="-127"/>
              </a:rPr>
              <a:t>here is my agenda.</a:t>
            </a:r>
            <a:r>
              <a:rPr lang="en-US" altLang="ko-KR" baseline="0" dirty="0" smtClean="0">
                <a:ea typeface="굴림" pitchFamily="34" charset="-127"/>
              </a:rPr>
              <a:t> I will introduce the motivation of the work, describe our simulation model and conditions and show some interesting results of properties of the </a:t>
            </a:r>
            <a:r>
              <a:rPr lang="en-US" altLang="ko-KR" baseline="0" dirty="0" err="1" smtClean="0">
                <a:ea typeface="굴림" pitchFamily="34" charset="-127"/>
              </a:rPr>
              <a:t>microplasmas</a:t>
            </a:r>
            <a:r>
              <a:rPr lang="en-US" altLang="ko-KR" baseline="0" dirty="0" smtClean="0">
                <a:ea typeface="굴림" pitchFamily="34" charset="-127"/>
              </a:rPr>
              <a:t>. This will take about 12 </a:t>
            </a:r>
            <a:r>
              <a:rPr lang="en-US" altLang="ko-KR" baseline="0" dirty="0" err="1" smtClean="0">
                <a:ea typeface="굴림" pitchFamily="34" charset="-127"/>
              </a:rPr>
              <a:t>mins</a:t>
            </a:r>
            <a:r>
              <a:rPr lang="en-US" altLang="ko-KR" baseline="0" dirty="0" smtClean="0">
                <a:ea typeface="굴림" pitchFamily="34" charset="-127"/>
              </a:rPr>
              <a:t>. </a:t>
            </a:r>
            <a:endParaRPr lang="ko-KR" altLang="en-US" dirty="0" smtClean="0">
              <a:ea typeface="굴림" pitchFamily="34" charset="-127"/>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endParaRPr lang="en-US" altLang="ko-KR" dirty="0" smtClean="0">
              <a:ea typeface="굴림" pitchFamily="34" charset="-127"/>
            </a:endParaRPr>
          </a:p>
          <a:p>
            <a:pPr marL="228600" indent="-228600">
              <a:buAutoNum type="arabicPeriod"/>
            </a:pPr>
            <a:r>
              <a:rPr lang="en-US" altLang="ko-KR" dirty="0" err="1" smtClean="0">
                <a:ea typeface="굴림" pitchFamily="34" charset="-127"/>
              </a:rPr>
              <a:t>Microplasmas</a:t>
            </a:r>
            <a:r>
              <a:rPr lang="en-US" altLang="ko-KR" baseline="0" dirty="0" smtClean="0">
                <a:ea typeface="굴림" pitchFamily="34" charset="-127"/>
              </a:rPr>
              <a:t> </a:t>
            </a:r>
            <a:r>
              <a:rPr lang="en-US" altLang="ko-KR" baseline="0" dirty="0" smtClean="0">
                <a:ea typeface="굴림" pitchFamily="34" charset="-127"/>
              </a:rPr>
              <a:t>in cavities at intermediate pressure have a wide range of applications ranging from ion source, photon sources and display panels. </a:t>
            </a:r>
          </a:p>
          <a:p>
            <a:pPr marL="228600" indent="-228600">
              <a:buAutoNum type="arabicPeriod"/>
            </a:pPr>
            <a:r>
              <a:rPr lang="en-US" altLang="ko-KR" baseline="0" dirty="0" smtClean="0">
                <a:ea typeface="굴림" pitchFamily="34" charset="-127"/>
              </a:rPr>
              <a:t>Here are two applications, the left figure shows a buried electrode cavity from UIUC, aiming at generating active species for chemical reactions. The right figure uses localized </a:t>
            </a:r>
            <a:r>
              <a:rPr lang="en-US" altLang="ko-KR" baseline="0" dirty="0" err="1" smtClean="0">
                <a:ea typeface="굴림" pitchFamily="34" charset="-127"/>
              </a:rPr>
              <a:t>microplasmas</a:t>
            </a:r>
            <a:r>
              <a:rPr lang="en-US" altLang="ko-KR" baseline="0" dirty="0" smtClean="0">
                <a:ea typeface="굴림" pitchFamily="34" charset="-127"/>
              </a:rPr>
              <a:t> to modify the inner surface of </a:t>
            </a:r>
            <a:r>
              <a:rPr lang="en-US" altLang="ko-KR" baseline="0" dirty="0" err="1" smtClean="0">
                <a:ea typeface="굴림" pitchFamily="34" charset="-127"/>
              </a:rPr>
              <a:t>microchannels</a:t>
            </a:r>
            <a:r>
              <a:rPr lang="en-US" altLang="ko-KR" baseline="0" dirty="0" smtClean="0">
                <a:ea typeface="굴림" pitchFamily="34" charset="-127"/>
              </a:rPr>
              <a:t> in </a:t>
            </a:r>
            <a:r>
              <a:rPr lang="en-US" altLang="ko-KR" baseline="0" dirty="0" err="1" smtClean="0">
                <a:ea typeface="굴림" pitchFamily="34" charset="-127"/>
              </a:rPr>
              <a:t>microfluidic</a:t>
            </a:r>
            <a:r>
              <a:rPr lang="en-US" altLang="ko-KR" baseline="0" dirty="0" smtClean="0">
                <a:ea typeface="굴림" pitchFamily="34" charset="-127"/>
              </a:rPr>
              <a:t> devices. . </a:t>
            </a:r>
          </a:p>
          <a:p>
            <a:pPr marL="228600" indent="-228600">
              <a:buAutoNum type="arabicPeriod"/>
            </a:pPr>
            <a:r>
              <a:rPr lang="en-US" altLang="ko-KR" baseline="0" dirty="0" smtClean="0">
                <a:ea typeface="굴림" pitchFamily="34" charset="-127"/>
              </a:rPr>
              <a:t>The excitation mechanisms and scaling laws of such </a:t>
            </a:r>
            <a:r>
              <a:rPr lang="en-US" altLang="ko-KR" baseline="0" dirty="0" err="1" smtClean="0">
                <a:ea typeface="굴림" pitchFamily="34" charset="-127"/>
              </a:rPr>
              <a:t>microplasmas</a:t>
            </a:r>
            <a:r>
              <a:rPr lang="en-US" altLang="ko-KR" baseline="0" dirty="0" smtClean="0">
                <a:ea typeface="굴림" pitchFamily="34" charset="-127"/>
              </a:rPr>
              <a:t> are still unclear. </a:t>
            </a:r>
          </a:p>
          <a:p>
            <a:pPr marL="228600" indent="-228600">
              <a:buAutoNum type="arabicPeriod"/>
            </a:pPr>
            <a:endParaRPr lang="ko-KR" altLang="en-US" dirty="0" smtClean="0">
              <a:ea typeface="굴림" pitchFamily="34" charset="-127"/>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endParaRPr lang="en-US" altLang="ko-KR" dirty="0" smtClean="0">
              <a:ea typeface="굴림" pitchFamily="34" charset="-127"/>
            </a:endParaRPr>
          </a:p>
          <a:p>
            <a:pPr marL="228600" indent="-228600">
              <a:buAutoNum type="arabicPeriod"/>
            </a:pPr>
            <a:r>
              <a:rPr lang="en-US" altLang="ko-KR" dirty="0" smtClean="0">
                <a:ea typeface="굴림" pitchFamily="34" charset="-127"/>
              </a:rPr>
              <a:t>While </a:t>
            </a:r>
            <a:r>
              <a:rPr lang="en-US" altLang="ko-KR" dirty="0" smtClean="0">
                <a:ea typeface="굴림" pitchFamily="34" charset="-127"/>
              </a:rPr>
              <a:t>picking the pressure range for </a:t>
            </a:r>
            <a:r>
              <a:rPr lang="en-US" altLang="ko-KR" dirty="0" err="1" smtClean="0">
                <a:ea typeface="굴림" pitchFamily="34" charset="-127"/>
              </a:rPr>
              <a:t>microplasmas</a:t>
            </a:r>
            <a:r>
              <a:rPr lang="en-US" altLang="ko-KR" dirty="0" smtClean="0">
                <a:ea typeface="굴림" pitchFamily="34" charset="-127"/>
              </a:rPr>
              <a:t> devices, there will always be a trade</a:t>
            </a:r>
            <a:r>
              <a:rPr lang="en-US" altLang="ko-KR" baseline="0" dirty="0" smtClean="0">
                <a:ea typeface="굴림" pitchFamily="34" charset="-127"/>
              </a:rPr>
              <a:t>-off between the uniformity of the plasma, which is good at low pressure, and response time density, which is good at high pressure.</a:t>
            </a:r>
          </a:p>
          <a:p>
            <a:pPr marL="228600" indent="-228600">
              <a:buAutoNum type="arabicPeriod"/>
            </a:pPr>
            <a:r>
              <a:rPr lang="en-US" altLang="ko-KR" baseline="0" dirty="0" smtClean="0">
                <a:ea typeface="굴림" pitchFamily="34" charset="-127"/>
              </a:rPr>
              <a:t>An intermediate pressure from 10s to 100 </a:t>
            </a:r>
            <a:r>
              <a:rPr lang="en-US" altLang="ko-KR" baseline="0" dirty="0" err="1" smtClean="0">
                <a:ea typeface="굴림" pitchFamily="34" charset="-127"/>
              </a:rPr>
              <a:t>Torr</a:t>
            </a:r>
            <a:r>
              <a:rPr lang="en-US" altLang="ko-KR" baseline="0" dirty="0" smtClean="0">
                <a:ea typeface="굴림" pitchFamily="34" charset="-127"/>
              </a:rPr>
              <a:t> could give a balanced answer to this problem, which by pd scaling corresponds to cavity of 100’s um. </a:t>
            </a:r>
          </a:p>
          <a:p>
            <a:pPr marL="228600" indent="-228600">
              <a:buAutoNum type="arabicPeriod"/>
            </a:pPr>
            <a:r>
              <a:rPr lang="en-US" altLang="ko-KR" baseline="0" dirty="0" smtClean="0">
                <a:ea typeface="굴림" pitchFamily="34" charset="-127"/>
              </a:rPr>
              <a:t>In this work, we investigate the mechanism of </a:t>
            </a:r>
            <a:r>
              <a:rPr lang="en-US" altLang="ko-KR" baseline="0" dirty="0" err="1" smtClean="0">
                <a:ea typeface="굴림" pitchFamily="34" charset="-127"/>
              </a:rPr>
              <a:t>microplasmas</a:t>
            </a:r>
            <a:r>
              <a:rPr lang="en-US" altLang="ko-KR" baseline="0" dirty="0" smtClean="0">
                <a:ea typeface="굴림" pitchFamily="34" charset="-127"/>
              </a:rPr>
              <a:t> at intermediate pressure aiming at maximizing the time averaged electron density with good uniformity, which excited by high frequency, DC-bipolar short pulses at several kV of several ns. </a:t>
            </a:r>
          </a:p>
          <a:p>
            <a:pPr marL="228600" indent="-228600">
              <a:buAutoNum type="arabicPeriod"/>
            </a:pPr>
            <a:endParaRPr lang="en-US" altLang="ko-KR" baseline="0" dirty="0" smtClean="0">
              <a:ea typeface="굴림" pitchFamily="34" charset="-127"/>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0550" y="142875"/>
            <a:ext cx="5838825" cy="4379913"/>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ko-KR" dirty="0" smtClean="0">
              <a:ea typeface="굴림" pitchFamily="34" charset="-127"/>
            </a:endParaRPr>
          </a:p>
          <a:p>
            <a:r>
              <a:rPr lang="en-US" altLang="ko-KR" dirty="0" smtClean="0">
                <a:ea typeface="굴림" pitchFamily="34" charset="-127"/>
              </a:rPr>
              <a:t>1</a:t>
            </a:r>
            <a:r>
              <a:rPr lang="en-US" altLang="ko-KR" dirty="0" smtClean="0">
                <a:ea typeface="굴림" pitchFamily="34" charset="-127"/>
              </a:rPr>
              <a:t>.</a:t>
            </a:r>
            <a:r>
              <a:rPr lang="en-US" altLang="ko-KR" baseline="0" dirty="0" smtClean="0">
                <a:ea typeface="굴림" pitchFamily="34" charset="-127"/>
              </a:rPr>
              <a:t> </a:t>
            </a:r>
            <a:r>
              <a:rPr lang="en-US" altLang="ko-KR" baseline="0" dirty="0" smtClean="0">
                <a:ea typeface="굴림" pitchFamily="34" charset="-127"/>
              </a:rPr>
              <a:t>The </a:t>
            </a:r>
            <a:r>
              <a:rPr lang="en-US" altLang="ko-KR" baseline="0" dirty="0" smtClean="0">
                <a:ea typeface="굴림" pitchFamily="34" charset="-127"/>
              </a:rPr>
              <a:t>computation tool is Hybrid Plasma Equipment Model, which is a modular simulator combines fluid and kinetic approaches. </a:t>
            </a:r>
            <a:endParaRPr lang="ko-KR" altLang="en-US" dirty="0" smtClean="0">
              <a:ea typeface="굴림" pitchFamily="34" charset="-127"/>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endParaRPr lang="en-US" altLang="ko-KR" dirty="0" smtClean="0">
              <a:ea typeface="굴림" pitchFamily="34" charset="-127"/>
            </a:endParaRPr>
          </a:p>
          <a:p>
            <a:pPr marL="228600" indent="-228600">
              <a:buAutoNum type="arabicPeriod"/>
            </a:pPr>
            <a:r>
              <a:rPr lang="en-US" altLang="ko-KR" dirty="0" smtClean="0">
                <a:ea typeface="굴림" pitchFamily="34" charset="-127"/>
              </a:rPr>
              <a:t>This </a:t>
            </a:r>
            <a:r>
              <a:rPr lang="en-US" altLang="ko-KR" dirty="0" smtClean="0">
                <a:ea typeface="굴림" pitchFamily="34" charset="-127"/>
              </a:rPr>
              <a:t>is the geometry</a:t>
            </a:r>
            <a:r>
              <a:rPr lang="en-US" altLang="ko-KR" baseline="0" dirty="0" smtClean="0">
                <a:ea typeface="굴림" pitchFamily="34" charset="-127"/>
              </a:rPr>
              <a:t> for our simulation, which is a sealed cavity of 450 um by 300 um</a:t>
            </a:r>
          </a:p>
          <a:p>
            <a:pPr marL="228600" indent="-228600">
              <a:buAutoNum type="arabicPeriod"/>
            </a:pPr>
            <a:r>
              <a:rPr lang="en-US" altLang="ko-KR" baseline="0" dirty="0" smtClean="0">
                <a:ea typeface="굴림" pitchFamily="34" charset="-127"/>
              </a:rPr>
              <a:t>Electrodes on top and bottom are covered by dielectric, with two setup where powered electrode is fully covered in one, and exposed to the bulk plasma at the bottom in the other. The dielectric cavities functions like DBD. </a:t>
            </a:r>
            <a:endParaRPr lang="ko-KR" altLang="en-US" dirty="0" smtClean="0">
              <a:ea typeface="굴림" pitchFamily="34" charset="-127"/>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endParaRPr lang="en-US" altLang="ko-KR" dirty="0" smtClean="0">
              <a:ea typeface="굴림" pitchFamily="34" charset="-127"/>
            </a:endParaRPr>
          </a:p>
          <a:p>
            <a:pPr marL="228600" indent="-228600">
              <a:buAutoNum type="arabicPeriod"/>
            </a:pPr>
            <a:r>
              <a:rPr lang="en-US" altLang="ko-KR" dirty="0" smtClean="0">
                <a:ea typeface="굴림" pitchFamily="34" charset="-127"/>
              </a:rPr>
              <a:t>We </a:t>
            </a:r>
            <a:r>
              <a:rPr lang="en-US" altLang="ko-KR" dirty="0" smtClean="0">
                <a:ea typeface="굴림" pitchFamily="34" charset="-127"/>
              </a:rPr>
              <a:t>use </a:t>
            </a:r>
            <a:r>
              <a:rPr lang="en-US" altLang="ko-KR" dirty="0" err="1" smtClean="0">
                <a:ea typeface="굴림" pitchFamily="34" charset="-127"/>
              </a:rPr>
              <a:t>gaussian</a:t>
            </a:r>
            <a:r>
              <a:rPr lang="en-US" altLang="ko-KR" dirty="0" smtClean="0">
                <a:ea typeface="굴림" pitchFamily="34" charset="-127"/>
              </a:rPr>
              <a:t> waveform</a:t>
            </a:r>
            <a:r>
              <a:rPr lang="en-US" altLang="ko-KR" baseline="0" dirty="0" smtClean="0">
                <a:ea typeface="굴림" pitchFamily="34" charset="-127"/>
              </a:rPr>
              <a:t> for t</a:t>
            </a:r>
            <a:r>
              <a:rPr lang="en-US" altLang="ko-KR" dirty="0" smtClean="0">
                <a:ea typeface="굴림" pitchFamily="34" charset="-127"/>
              </a:rPr>
              <a:t>he DC-bipolar</a:t>
            </a:r>
            <a:r>
              <a:rPr lang="en-US" altLang="ko-KR" baseline="0" dirty="0" smtClean="0">
                <a:ea typeface="굴림" pitchFamily="34" charset="-127"/>
              </a:rPr>
              <a:t> pulsing, where duty cycle is defined as the 3 sigma region of the waveform. </a:t>
            </a:r>
          </a:p>
          <a:p>
            <a:pPr marL="228600" indent="-228600">
              <a:buAutoNum type="arabicPeriod"/>
            </a:pPr>
            <a:r>
              <a:rPr lang="en-US" altLang="ko-KR" baseline="0" dirty="0" smtClean="0">
                <a:ea typeface="굴림" pitchFamily="34" charset="-127"/>
              </a:rPr>
              <a:t>The 10s ns short pulses heat electrons rapidly at leading edges, where the bipolar pulses help remove accumulated charges on dielectric walls. </a:t>
            </a:r>
            <a:endParaRPr lang="en-US" altLang="ko-KR" dirty="0" smtClean="0">
              <a:ea typeface="굴림" pitchFamily="34" charset="-127"/>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endParaRPr lang="en-US" altLang="ko-KR" dirty="0" smtClean="0">
              <a:ea typeface="굴림" pitchFamily="34" charset="-127"/>
            </a:endParaRPr>
          </a:p>
          <a:p>
            <a:pPr marL="228600" indent="-228600">
              <a:buAutoNum type="arabicPeriod"/>
            </a:pPr>
            <a:r>
              <a:rPr lang="en-US" altLang="ko-KR" dirty="0" smtClean="0">
                <a:ea typeface="굴림" pitchFamily="34" charset="-127"/>
              </a:rPr>
              <a:t>We</a:t>
            </a:r>
            <a:r>
              <a:rPr lang="en-US" altLang="ko-KR" baseline="0" dirty="0" smtClean="0">
                <a:ea typeface="굴림" pitchFamily="34" charset="-127"/>
              </a:rPr>
              <a:t> </a:t>
            </a:r>
            <a:r>
              <a:rPr lang="en-US" altLang="ko-KR" baseline="0" dirty="0" smtClean="0">
                <a:ea typeface="굴림" pitchFamily="34" charset="-127"/>
              </a:rPr>
              <a:t>are using a penning mixture of Ne/</a:t>
            </a:r>
            <a:r>
              <a:rPr lang="en-US" altLang="ko-KR" baseline="0" dirty="0" err="1" smtClean="0">
                <a:ea typeface="굴림" pitchFamily="34" charset="-127"/>
              </a:rPr>
              <a:t>Xe</a:t>
            </a:r>
            <a:r>
              <a:rPr lang="en-US" altLang="ko-KR" baseline="0" dirty="0" smtClean="0">
                <a:ea typeface="굴림" pitchFamily="34" charset="-127"/>
              </a:rPr>
              <a:t>=80/20, at 60 </a:t>
            </a:r>
            <a:r>
              <a:rPr lang="en-US" altLang="ko-KR" baseline="0" dirty="0" err="1" smtClean="0">
                <a:ea typeface="굴림" pitchFamily="34" charset="-127"/>
              </a:rPr>
              <a:t>Torr</a:t>
            </a:r>
            <a:r>
              <a:rPr lang="en-US" altLang="ko-KR" baseline="0" dirty="0" smtClean="0">
                <a:ea typeface="굴림" pitchFamily="34" charset="-127"/>
              </a:rPr>
              <a:t>, 1-2.5 kV of pulsing voltage, pulse period from 25-200 ns. </a:t>
            </a:r>
          </a:p>
          <a:p>
            <a:pPr marL="228600" indent="-228600">
              <a:buAutoNum type="arabicPeriod"/>
            </a:pPr>
            <a:r>
              <a:rPr lang="en-US" altLang="ko-KR" baseline="0" dirty="0" smtClean="0">
                <a:ea typeface="굴림" pitchFamily="34" charset="-127"/>
              </a:rPr>
              <a:t>Here’re the reactions taken into account in the simulation. </a:t>
            </a:r>
            <a:endParaRPr lang="ko-KR" altLang="en-US" dirty="0" smtClean="0">
              <a:ea typeface="굴림" pitchFamily="34" charset="-127"/>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592138" y="144463"/>
            <a:ext cx="5835650" cy="4378325"/>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endParaRPr lang="en-US" altLang="ko-KR" dirty="0" smtClean="0">
              <a:ea typeface="굴림" pitchFamily="34" charset="-127"/>
            </a:endParaRPr>
          </a:p>
          <a:p>
            <a:pPr marL="228600" indent="-228600">
              <a:buAutoNum type="arabicPeriod"/>
            </a:pPr>
            <a:r>
              <a:rPr lang="en-US" altLang="ko-KR" dirty="0" smtClean="0">
                <a:ea typeface="굴림" pitchFamily="34" charset="-127"/>
              </a:rPr>
              <a:t>Here </a:t>
            </a:r>
            <a:r>
              <a:rPr lang="en-US" altLang="ko-KR" dirty="0" smtClean="0">
                <a:ea typeface="굴림" pitchFamily="34" charset="-127"/>
              </a:rPr>
              <a:t>is the electron density profile at quasi-steady state. Top figure is floating setup,</a:t>
            </a:r>
            <a:r>
              <a:rPr lang="en-US" altLang="ko-KR" baseline="0" dirty="0" smtClean="0">
                <a:ea typeface="굴림" pitchFamily="34" charset="-127"/>
              </a:rPr>
              <a:t> and bottom is exposed electrode setup. The potential is shown on the left. </a:t>
            </a:r>
          </a:p>
          <a:p>
            <a:pPr marL="228600" indent="-228600">
              <a:buAutoNum type="arabicPeriod"/>
            </a:pPr>
            <a:r>
              <a:rPr lang="en-US" altLang="ko-KR" baseline="0" dirty="0" smtClean="0">
                <a:ea typeface="굴림" pitchFamily="34" charset="-127"/>
              </a:rPr>
              <a:t>The electron density in exposed electrode setup is at least a order of magnitude higher. This is because of charging of dielectric on top of electrodes due to </a:t>
            </a:r>
            <a:r>
              <a:rPr lang="en-US" altLang="ko-KR" baseline="0" dirty="0" err="1" smtClean="0">
                <a:ea typeface="굴림" pitchFamily="34" charset="-127"/>
              </a:rPr>
              <a:t>ambipolar</a:t>
            </a:r>
            <a:r>
              <a:rPr lang="en-US" altLang="ko-KR" baseline="0" dirty="0" smtClean="0">
                <a:ea typeface="굴림" pitchFamily="34" charset="-127"/>
              </a:rPr>
              <a:t> diffusion and the starting part of the pulse. Pulse voltage is shielded from plasma by the charges.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84719A-D717-4AAD-84DD-6C0B10429DE1}" type="datetimeFigureOut">
              <a:rPr lang="en-US" smtClean="0"/>
              <a:pPr/>
              <a:t>6/15/2013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EEB30-0A17-410D-8071-B90320E613C5}" type="slidenum">
              <a:rPr lang="en-US" smtClean="0"/>
              <a:pPr/>
              <a:t>‹#›</a:t>
            </a:fld>
            <a:endParaRPr lang="en-US"/>
          </a:p>
        </p:txBody>
      </p:sp>
    </p:spTree>
    <p:extLst>
      <p:ext uri="{BB962C8B-B14F-4D97-AF65-F5344CB8AC3E}">
        <p14:creationId xmlns:p14="http://schemas.microsoft.com/office/powerpoint/2010/main" val="3815671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84719A-D717-4AAD-84DD-6C0B10429DE1}" type="datetimeFigureOut">
              <a:rPr lang="en-US" smtClean="0"/>
              <a:pPr/>
              <a:t>6/15/2013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EEB30-0A17-410D-8071-B90320E613C5}" type="slidenum">
              <a:rPr lang="en-US" smtClean="0"/>
              <a:pPr/>
              <a:t>‹#›</a:t>
            </a:fld>
            <a:endParaRPr lang="en-US"/>
          </a:p>
        </p:txBody>
      </p:sp>
    </p:spTree>
    <p:extLst>
      <p:ext uri="{BB962C8B-B14F-4D97-AF65-F5344CB8AC3E}">
        <p14:creationId xmlns:p14="http://schemas.microsoft.com/office/powerpoint/2010/main" val="215341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84719A-D717-4AAD-84DD-6C0B10429DE1}" type="datetimeFigureOut">
              <a:rPr lang="en-US" smtClean="0"/>
              <a:pPr/>
              <a:t>6/15/2013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EEB30-0A17-410D-8071-B90320E613C5}" type="slidenum">
              <a:rPr lang="en-US" smtClean="0"/>
              <a:pPr/>
              <a:t>‹#›</a:t>
            </a:fld>
            <a:endParaRPr lang="en-US"/>
          </a:p>
        </p:txBody>
      </p:sp>
    </p:spTree>
    <p:extLst>
      <p:ext uri="{BB962C8B-B14F-4D97-AF65-F5344CB8AC3E}">
        <p14:creationId xmlns:p14="http://schemas.microsoft.com/office/powerpoint/2010/main" val="2352295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84719A-D717-4AAD-84DD-6C0B10429DE1}" type="datetimeFigureOut">
              <a:rPr lang="en-US" smtClean="0"/>
              <a:pPr/>
              <a:t>6/15/2013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EEB30-0A17-410D-8071-B90320E613C5}" type="slidenum">
              <a:rPr lang="en-US" smtClean="0"/>
              <a:pPr/>
              <a:t>‹#›</a:t>
            </a:fld>
            <a:endParaRPr lang="en-US"/>
          </a:p>
        </p:txBody>
      </p:sp>
    </p:spTree>
    <p:extLst>
      <p:ext uri="{BB962C8B-B14F-4D97-AF65-F5344CB8AC3E}">
        <p14:creationId xmlns:p14="http://schemas.microsoft.com/office/powerpoint/2010/main" val="1373803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84719A-D717-4AAD-84DD-6C0B10429DE1}" type="datetimeFigureOut">
              <a:rPr lang="en-US" smtClean="0"/>
              <a:pPr/>
              <a:t>6/15/2013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EEB30-0A17-410D-8071-B90320E613C5}" type="slidenum">
              <a:rPr lang="en-US" smtClean="0"/>
              <a:pPr/>
              <a:t>‹#›</a:t>
            </a:fld>
            <a:endParaRPr lang="en-US"/>
          </a:p>
        </p:txBody>
      </p:sp>
    </p:spTree>
    <p:extLst>
      <p:ext uri="{BB962C8B-B14F-4D97-AF65-F5344CB8AC3E}">
        <p14:creationId xmlns:p14="http://schemas.microsoft.com/office/powerpoint/2010/main" val="480853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84719A-D717-4AAD-84DD-6C0B10429DE1}" type="datetimeFigureOut">
              <a:rPr lang="en-US" smtClean="0"/>
              <a:pPr/>
              <a:t>6/15/2013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EEB30-0A17-410D-8071-B90320E613C5}" type="slidenum">
              <a:rPr lang="en-US" smtClean="0"/>
              <a:pPr/>
              <a:t>‹#›</a:t>
            </a:fld>
            <a:endParaRPr lang="en-US"/>
          </a:p>
        </p:txBody>
      </p:sp>
    </p:spTree>
    <p:extLst>
      <p:ext uri="{BB962C8B-B14F-4D97-AF65-F5344CB8AC3E}">
        <p14:creationId xmlns:p14="http://schemas.microsoft.com/office/powerpoint/2010/main" val="1779775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84719A-D717-4AAD-84DD-6C0B10429DE1}" type="datetimeFigureOut">
              <a:rPr lang="en-US" smtClean="0"/>
              <a:pPr/>
              <a:t>6/15/2013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EEB30-0A17-410D-8071-B90320E613C5}" type="slidenum">
              <a:rPr lang="en-US" smtClean="0"/>
              <a:pPr/>
              <a:t>‹#›</a:t>
            </a:fld>
            <a:endParaRPr lang="en-US"/>
          </a:p>
        </p:txBody>
      </p:sp>
    </p:spTree>
    <p:extLst>
      <p:ext uri="{BB962C8B-B14F-4D97-AF65-F5344CB8AC3E}">
        <p14:creationId xmlns:p14="http://schemas.microsoft.com/office/powerpoint/2010/main" val="3953325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84719A-D717-4AAD-84DD-6C0B10429DE1}" type="datetimeFigureOut">
              <a:rPr lang="en-US" smtClean="0"/>
              <a:pPr/>
              <a:t>6/15/2013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EEB30-0A17-410D-8071-B90320E613C5}" type="slidenum">
              <a:rPr lang="en-US" smtClean="0"/>
              <a:pPr/>
              <a:t>‹#›</a:t>
            </a:fld>
            <a:endParaRPr lang="en-US"/>
          </a:p>
        </p:txBody>
      </p:sp>
    </p:spTree>
    <p:extLst>
      <p:ext uri="{BB962C8B-B14F-4D97-AF65-F5344CB8AC3E}">
        <p14:creationId xmlns:p14="http://schemas.microsoft.com/office/powerpoint/2010/main" val="3471088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84719A-D717-4AAD-84DD-6C0B10429DE1}" type="datetimeFigureOut">
              <a:rPr lang="en-US" smtClean="0"/>
              <a:pPr/>
              <a:t>6/15/2013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EEB30-0A17-410D-8071-B90320E613C5}" type="slidenum">
              <a:rPr lang="en-US" smtClean="0"/>
              <a:pPr/>
              <a:t>‹#›</a:t>
            </a:fld>
            <a:endParaRPr lang="en-US"/>
          </a:p>
        </p:txBody>
      </p:sp>
    </p:spTree>
    <p:extLst>
      <p:ext uri="{BB962C8B-B14F-4D97-AF65-F5344CB8AC3E}">
        <p14:creationId xmlns:p14="http://schemas.microsoft.com/office/powerpoint/2010/main" val="4264312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84719A-D717-4AAD-84DD-6C0B10429DE1}" type="datetimeFigureOut">
              <a:rPr lang="en-US" smtClean="0"/>
              <a:pPr/>
              <a:t>6/15/2013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EEB30-0A17-410D-8071-B90320E613C5}" type="slidenum">
              <a:rPr lang="en-US" smtClean="0"/>
              <a:pPr/>
              <a:t>‹#›</a:t>
            </a:fld>
            <a:endParaRPr lang="en-US"/>
          </a:p>
        </p:txBody>
      </p:sp>
    </p:spTree>
    <p:extLst>
      <p:ext uri="{BB962C8B-B14F-4D97-AF65-F5344CB8AC3E}">
        <p14:creationId xmlns:p14="http://schemas.microsoft.com/office/powerpoint/2010/main" val="2696388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84719A-D717-4AAD-84DD-6C0B10429DE1}" type="datetimeFigureOut">
              <a:rPr lang="en-US" smtClean="0"/>
              <a:pPr/>
              <a:t>6/15/2013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EEB30-0A17-410D-8071-B90320E613C5}" type="slidenum">
              <a:rPr lang="en-US" smtClean="0"/>
              <a:pPr/>
              <a:t>‹#›</a:t>
            </a:fld>
            <a:endParaRPr lang="en-US"/>
          </a:p>
        </p:txBody>
      </p:sp>
    </p:spTree>
    <p:extLst>
      <p:ext uri="{BB962C8B-B14F-4D97-AF65-F5344CB8AC3E}">
        <p14:creationId xmlns:p14="http://schemas.microsoft.com/office/powerpoint/2010/main" val="1770317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84719A-D717-4AAD-84DD-6C0B10429DE1}" type="datetimeFigureOut">
              <a:rPr lang="en-US" smtClean="0"/>
              <a:pPr/>
              <a:t>6/15/2013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EEB30-0A17-410D-8071-B90320E613C5}" type="slidenum">
              <a:rPr lang="en-US" smtClean="0"/>
              <a:pPr/>
              <a:t>‹#›</a:t>
            </a:fld>
            <a:endParaRPr lang="en-US"/>
          </a:p>
        </p:txBody>
      </p:sp>
    </p:spTree>
    <p:extLst>
      <p:ext uri="{BB962C8B-B14F-4D97-AF65-F5344CB8AC3E}">
        <p14:creationId xmlns:p14="http://schemas.microsoft.com/office/powerpoint/2010/main" val="2021985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tif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13.xml.rels><?xml version="1.0" encoding="UTF-8" standalone="yes"?>
<Relationships xmlns="http://schemas.openxmlformats.org/package/2006/relationships"><Relationship Id="rId3" Type="http://schemas.openxmlformats.org/officeDocument/2006/relationships/image" Target="../media/image24.gif"/><Relationship Id="rId7" Type="http://schemas.openxmlformats.org/officeDocument/2006/relationships/image" Target="../media/image27.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14.png"/><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tiff"/></Relationships>
</file>

<file path=ppt/slides/_rels/slide1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1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1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5.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7.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5.wmf"/><Relationship Id="rId13" Type="http://schemas.openxmlformats.org/officeDocument/2006/relationships/oleObject" Target="../embeddings/oleObject5.bin"/><Relationship Id="rId18" Type="http://schemas.openxmlformats.org/officeDocument/2006/relationships/image" Target="../media/image10.wmf"/><Relationship Id="rId3" Type="http://schemas.openxmlformats.org/officeDocument/2006/relationships/notesSlide" Target="../notesSlides/notesSlide5.xml"/><Relationship Id="rId7" Type="http://schemas.openxmlformats.org/officeDocument/2006/relationships/oleObject" Target="../embeddings/oleObject2.bin"/><Relationship Id="rId12" Type="http://schemas.openxmlformats.org/officeDocument/2006/relationships/image" Target="../media/image7.wmf"/><Relationship Id="rId17" Type="http://schemas.openxmlformats.org/officeDocument/2006/relationships/oleObject" Target="../embeddings/oleObject7.bin"/><Relationship Id="rId2" Type="http://schemas.openxmlformats.org/officeDocument/2006/relationships/slideLayout" Target="../slideLayouts/slideLayout7.xml"/><Relationship Id="rId16" Type="http://schemas.openxmlformats.org/officeDocument/2006/relationships/image" Target="../media/image9.wmf"/><Relationship Id="rId1" Type="http://schemas.openxmlformats.org/officeDocument/2006/relationships/vmlDrawing" Target="../drawings/vmlDrawing1.vml"/><Relationship Id="rId6" Type="http://schemas.openxmlformats.org/officeDocument/2006/relationships/image" Target="../media/image4.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6.wmf"/><Relationship Id="rId4" Type="http://schemas.openxmlformats.org/officeDocument/2006/relationships/image" Target="../media/image11.png"/><Relationship Id="rId9" Type="http://schemas.openxmlformats.org/officeDocument/2006/relationships/oleObject" Target="../embeddings/oleObject3.bin"/><Relationship Id="rId14" Type="http://schemas.openxmlformats.org/officeDocument/2006/relationships/image" Target="../media/image8.wmf"/></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Text Box 71"/>
          <p:cNvSpPr txBox="1">
            <a:spLocks noChangeArrowheads="1"/>
          </p:cNvSpPr>
          <p:nvPr/>
        </p:nvSpPr>
        <p:spPr bwMode="auto">
          <a:xfrm>
            <a:off x="152400" y="222250"/>
            <a:ext cx="87915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r>
              <a:rPr lang="en-US" altLang="zh-CN" sz="3000" dirty="0" smtClean="0">
                <a:ea typeface="SimSun" pitchFamily="2" charset="-122"/>
              </a:rPr>
              <a:t>PROPERTIES OF BIPOLAR DC-PULSED MICROPLASMAS AT INTERMEDIATE PRESSURES*</a:t>
            </a:r>
          </a:p>
          <a:p>
            <a:pPr algn="ctr"/>
            <a:endParaRPr lang="en-US" altLang="zh-CN" sz="2400" dirty="0" smtClean="0">
              <a:ea typeface="SimSun" pitchFamily="2" charset="-122"/>
            </a:endParaRPr>
          </a:p>
          <a:p>
            <a:pPr algn="ctr"/>
            <a:r>
              <a:rPr lang="en-US" altLang="zh-CN" sz="2400" dirty="0" smtClean="0">
                <a:ea typeface="SimSun" pitchFamily="2" charset="-122"/>
              </a:rPr>
              <a:t>  </a:t>
            </a:r>
            <a:r>
              <a:rPr lang="en-US" altLang="zh-CN" sz="2400" dirty="0">
                <a:ea typeface="SimSun" pitchFamily="2" charset="-122"/>
              </a:rPr>
              <a:t>Peng </a:t>
            </a:r>
            <a:r>
              <a:rPr lang="en-US" altLang="zh-CN" sz="2400" dirty="0" smtClean="0">
                <a:ea typeface="SimSun" pitchFamily="2" charset="-122"/>
              </a:rPr>
              <a:t>Tian, Sang-</a:t>
            </a:r>
            <a:r>
              <a:rPr lang="en-US" altLang="zh-CN" sz="2400" dirty="0" err="1" smtClean="0">
                <a:ea typeface="SimSun" pitchFamily="2" charset="-122"/>
              </a:rPr>
              <a:t>Heon</a:t>
            </a:r>
            <a:r>
              <a:rPr lang="en-US" altLang="zh-CN" sz="2400" dirty="0" smtClean="0">
                <a:ea typeface="SimSun" pitchFamily="2" charset="-122"/>
              </a:rPr>
              <a:t> Song and </a:t>
            </a:r>
            <a:r>
              <a:rPr lang="en-US" altLang="zh-CN" sz="2400" dirty="0">
                <a:ea typeface="SimSun" pitchFamily="2" charset="-122"/>
              </a:rPr>
              <a:t>Mark J. Kushner</a:t>
            </a:r>
          </a:p>
          <a:p>
            <a:pPr algn="ctr"/>
            <a:endParaRPr lang="en-US" dirty="0" smtClean="0"/>
          </a:p>
          <a:p>
            <a:pPr algn="ctr"/>
            <a:r>
              <a:rPr lang="en-US" sz="2000" dirty="0" smtClean="0"/>
              <a:t>University </a:t>
            </a:r>
            <a:r>
              <a:rPr lang="en-US" sz="2000" dirty="0"/>
              <a:t>of Michigan, Ann Arbor, MI 48109, USA</a:t>
            </a:r>
          </a:p>
          <a:p>
            <a:pPr algn="ctr"/>
            <a:r>
              <a:rPr lang="en-US" sz="2000" b="0" i="1" dirty="0"/>
              <a:t> </a:t>
            </a:r>
            <a:r>
              <a:rPr lang="en-US" sz="2000" dirty="0" smtClean="0"/>
              <a:t>tianpeng@umich.edu,  ssongs@umich.edu, mjkush@umich.edu </a:t>
            </a:r>
          </a:p>
          <a:p>
            <a:pPr algn="ctr">
              <a:spcAft>
                <a:spcPct val="50000"/>
              </a:spcAft>
            </a:pPr>
            <a:r>
              <a:rPr lang="en-US" sz="2000" dirty="0" smtClean="0"/>
              <a:t>http</a:t>
            </a:r>
            <a:r>
              <a:rPr lang="en-US" sz="2000" dirty="0"/>
              <a:t>://</a:t>
            </a:r>
            <a:r>
              <a:rPr lang="en-US" sz="2000" dirty="0" smtClean="0"/>
              <a:t>uigelz.eecs.umich.edu</a:t>
            </a:r>
            <a:endParaRPr lang="en-US" sz="2000" u="sng" dirty="0"/>
          </a:p>
          <a:p>
            <a:pPr algn="ctr">
              <a:spcAft>
                <a:spcPct val="50000"/>
              </a:spcAft>
            </a:pPr>
            <a:r>
              <a:rPr lang="en-US" sz="2400" dirty="0" smtClean="0"/>
              <a:t>Sergey </a:t>
            </a:r>
            <a:r>
              <a:rPr lang="en-US" sz="2400" dirty="0" err="1" smtClean="0"/>
              <a:t>Macheret</a:t>
            </a:r>
            <a:endParaRPr lang="en-US" sz="2400" dirty="0" smtClean="0"/>
          </a:p>
          <a:p>
            <a:pPr algn="ctr"/>
            <a:r>
              <a:rPr lang="en-US" sz="2000" dirty="0" smtClean="0"/>
              <a:t>Lockheed Martin Corp., Palmdale, CA 93599 USA</a:t>
            </a:r>
            <a:endParaRPr lang="en-US" sz="2000" dirty="0"/>
          </a:p>
          <a:p>
            <a:pPr algn="ctr"/>
            <a:r>
              <a:rPr lang="en-US" sz="2000" dirty="0" smtClean="0"/>
              <a:t>Sergey.macheret@lmco.com</a:t>
            </a:r>
            <a:endParaRPr lang="en-US" sz="2000" u="sng" dirty="0"/>
          </a:p>
          <a:p>
            <a:pPr algn="ctr">
              <a:spcAft>
                <a:spcPct val="50000"/>
              </a:spcAft>
            </a:pPr>
            <a:endParaRPr lang="en-US" sz="2400" dirty="0"/>
          </a:p>
          <a:p>
            <a:pPr algn="ctr"/>
            <a:r>
              <a:rPr lang="en-US" sz="2000" dirty="0" smtClean="0"/>
              <a:t>PPPS 16 June 2013</a:t>
            </a:r>
            <a:endParaRPr lang="en-US" sz="2000" dirty="0"/>
          </a:p>
        </p:txBody>
      </p:sp>
      <p:sp>
        <p:nvSpPr>
          <p:cNvPr id="1475587" name="Text Box 112"/>
          <p:cNvSpPr txBox="1">
            <a:spLocks noChangeArrowheads="1"/>
          </p:cNvSpPr>
          <p:nvPr/>
        </p:nvSpPr>
        <p:spPr bwMode="auto">
          <a:xfrm>
            <a:off x="341312" y="5943600"/>
            <a:ext cx="841375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176213"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Aft>
                <a:spcPct val="50000"/>
              </a:spcAft>
              <a:buFont typeface="Symbol" pitchFamily="18" charset="2"/>
              <a:buNone/>
            </a:pPr>
            <a:r>
              <a:rPr lang="en-US" altLang="zh-CN" sz="2000" dirty="0">
                <a:ea typeface="SimSun" pitchFamily="2" charset="-122"/>
              </a:rPr>
              <a:t>* 	</a:t>
            </a:r>
            <a:r>
              <a:rPr lang="en-US" altLang="zh-CN" dirty="0">
                <a:ea typeface="SimSun" pitchFamily="2" charset="-122"/>
              </a:rPr>
              <a:t>Work supported by </a:t>
            </a:r>
            <a:r>
              <a:rPr lang="en-US" altLang="zh-CN" dirty="0" err="1" smtClean="0">
                <a:ea typeface="SimSun" pitchFamily="2" charset="-122"/>
              </a:rPr>
              <a:t>DARPA</a:t>
            </a:r>
            <a:r>
              <a:rPr lang="en-US" altLang="zh-CN" dirty="0" smtClean="0">
                <a:ea typeface="SimSun" pitchFamily="2" charset="-122"/>
              </a:rPr>
              <a:t>, the DOE Office of Fusion Energy Science and the National Science Foundation. </a:t>
            </a:r>
            <a:endParaRPr lang="en-US" altLang="zh-CN" dirty="0">
              <a:ea typeface="SimSun" pitchFamily="2" charset="-122"/>
            </a:endParaRPr>
          </a:p>
        </p:txBody>
      </p:sp>
    </p:spTree>
    <p:extLst>
      <p:ext uri="{BB962C8B-B14F-4D97-AF65-F5344CB8AC3E}">
        <p14:creationId xmlns:p14="http://schemas.microsoft.com/office/powerpoint/2010/main" val="21766301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tianpeng_UIGEL5_D\PT_WorkInProgress\LM\NEXE\ICOPS_2013\Figures\1D_Teckin_Float_e_Pot.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7500" y="778933"/>
            <a:ext cx="4374100" cy="3887139"/>
          </a:xfrm>
          <a:prstGeom prst="rect">
            <a:avLst/>
          </a:prstGeom>
          <a:noFill/>
          <a:extLst>
            <a:ext uri="{909E8E84-426E-40DD-AFC4-6F175D3DCCD1}">
              <a14:hiddenFill xmlns:a14="http://schemas.microsoft.com/office/drawing/2010/main">
                <a:solidFill>
                  <a:srgbClr val="FFFFFF"/>
                </a:solidFill>
              </a14:hiddenFill>
            </a:ext>
          </a:extLst>
        </p:spPr>
      </p:pic>
      <p:sp>
        <p:nvSpPr>
          <p:cNvPr id="106500" name="Text Box 7"/>
          <p:cNvSpPr txBox="1">
            <a:spLocks noChangeArrowheads="1"/>
          </p:cNvSpPr>
          <p:nvPr/>
        </p:nvSpPr>
        <p:spPr bwMode="auto">
          <a:xfrm>
            <a:off x="381000" y="5003393"/>
            <a:ext cx="83820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ts val="600"/>
              </a:spcAft>
              <a:buFont typeface="Symbol" pitchFamily="18" charset="2"/>
              <a:buChar char="·"/>
            </a:pPr>
            <a:r>
              <a:rPr lang="en-US" altLang="ko-KR" sz="2000" i="0" dirty="0" smtClean="0">
                <a:ea typeface="SimSun" pitchFamily="2" charset="-122"/>
              </a:rPr>
              <a:t>Plasma potential peaks during anodic cycle during which plasma density increases.  Quasi-steady state achieve after a few pulses.</a:t>
            </a:r>
          </a:p>
          <a:p>
            <a:pPr>
              <a:spcAft>
                <a:spcPts val="600"/>
              </a:spcAft>
              <a:buFont typeface="Symbol" pitchFamily="18" charset="2"/>
              <a:buChar char="·"/>
            </a:pPr>
            <a:r>
              <a:rPr lang="en-US" altLang="ko-KR" sz="2000" i="0" dirty="0" smtClean="0">
                <a:ea typeface="SimSun" pitchFamily="2" charset="-122"/>
              </a:rPr>
              <a:t>Non-floating produces a higher average electron density.</a:t>
            </a:r>
          </a:p>
        </p:txBody>
      </p:sp>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a:ea typeface="Arial Unicode MS" pitchFamily="34" charset="-128"/>
                  <a:cs typeface="Arial Unicode MS" pitchFamily="34" charset="-128"/>
                </a:rPr>
                <a:t>University of Michigan</a:t>
              </a:r>
            </a:p>
            <a:p>
              <a:pPr algn="ctr"/>
              <a:r>
                <a:rPr lang="en-US" altLang="ko-KR" i="0">
                  <a:ea typeface="Arial Unicode MS" pitchFamily="34" charset="-128"/>
                  <a:cs typeface="Arial Unicode MS" pitchFamily="34" charset="-128"/>
                </a:rPr>
                <a:t>Institute for Plasma Science &amp; Engr.</a:t>
              </a:r>
            </a:p>
          </p:txBody>
        </p:sp>
      </p:grpSp>
      <p:sp>
        <p:nvSpPr>
          <p:cNvPr id="21" name="Text Box 7"/>
          <p:cNvSpPr txBox="1">
            <a:spLocks noChangeArrowheads="1"/>
          </p:cNvSpPr>
          <p:nvPr/>
        </p:nvSpPr>
        <p:spPr bwMode="auto">
          <a:xfrm>
            <a:off x="1249363" y="4612610"/>
            <a:ext cx="20439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Non-Floating</a:t>
            </a:r>
          </a:p>
        </p:txBody>
      </p:sp>
      <p:sp>
        <p:nvSpPr>
          <p:cNvPr id="22" name="Text Box 7"/>
          <p:cNvSpPr txBox="1">
            <a:spLocks noChangeArrowheads="1"/>
          </p:cNvSpPr>
          <p:nvPr/>
        </p:nvSpPr>
        <p:spPr bwMode="auto">
          <a:xfrm>
            <a:off x="6013578" y="4625786"/>
            <a:ext cx="15819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Floating</a:t>
            </a:r>
          </a:p>
        </p:txBody>
      </p:sp>
      <p:sp>
        <p:nvSpPr>
          <p:cNvPr id="18"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sp>
        <p:nvSpPr>
          <p:cNvPr id="19" name="Line 2"/>
          <p:cNvSpPr>
            <a:spLocks noChangeShapeType="1"/>
          </p:cNvSpPr>
          <p:nvPr/>
        </p:nvSpPr>
        <p:spPr bwMode="auto">
          <a:xfrm>
            <a:off x="838200" y="762000"/>
            <a:ext cx="7467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098" name="Picture 2" descr="D:\tianpeng_UIGEL5_D\PT_WorkInProgress\LM\NEXE\ICOPS_2013\Figures\1D_Teckin_Non_e_Pot.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790222"/>
            <a:ext cx="4373043" cy="3886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p:cNvSpPr txBox="1">
            <a:spLocks noChangeArrowheads="1"/>
          </p:cNvSpPr>
          <p:nvPr/>
        </p:nvSpPr>
        <p:spPr bwMode="auto">
          <a:xfrm>
            <a:off x="1721671" y="143936"/>
            <a:ext cx="5700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zh-CN" sz="2800" i="0" dirty="0" smtClean="0">
                <a:ea typeface="SimSun" pitchFamily="2" charset="-122"/>
              </a:rPr>
              <a:t>PEAK POTENTIAL, AVERAGE n</a:t>
            </a:r>
            <a:r>
              <a:rPr lang="en-US" altLang="zh-CN" sz="2800" i="0" baseline="-25000" dirty="0" smtClean="0">
                <a:ea typeface="SimSun" pitchFamily="2" charset="-122"/>
              </a:rPr>
              <a:t>e</a:t>
            </a:r>
            <a:endParaRPr lang="en-US" altLang="zh-CN" sz="2800" i="0" baseline="-25000" dirty="0">
              <a:latin typeface="Times New Roman" pitchFamily="18" charset="0"/>
              <a:ea typeface="SimSun" pitchFamily="2" charset="-122"/>
            </a:endParaRPr>
          </a:p>
        </p:txBody>
      </p:sp>
    </p:spTree>
    <p:extLst>
      <p:ext uri="{BB962C8B-B14F-4D97-AF65-F5344CB8AC3E}">
        <p14:creationId xmlns:p14="http://schemas.microsoft.com/office/powerpoint/2010/main" val="33785728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Line 2"/>
          <p:cNvSpPr>
            <a:spLocks noChangeShapeType="1"/>
          </p:cNvSpPr>
          <p:nvPr/>
        </p:nvSpPr>
        <p:spPr bwMode="auto">
          <a:xfrm>
            <a:off x="838200" y="762000"/>
            <a:ext cx="7467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499" name="Text Box 5"/>
          <p:cNvSpPr txBox="1">
            <a:spLocks noChangeArrowheads="1"/>
          </p:cNvSpPr>
          <p:nvPr/>
        </p:nvSpPr>
        <p:spPr bwMode="auto">
          <a:xfrm>
            <a:off x="2590352" y="152400"/>
            <a:ext cx="4106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zh-CN" sz="2800" i="0" dirty="0" smtClean="0">
                <a:ea typeface="SimSun" pitchFamily="2" charset="-122"/>
              </a:rPr>
              <a:t>IONIZATION SOURCES</a:t>
            </a:r>
            <a:endParaRPr lang="en-US" altLang="zh-CN" sz="2800" i="0" dirty="0">
              <a:latin typeface="Times New Roman" pitchFamily="18" charset="0"/>
              <a:ea typeface="SimSun" pitchFamily="2" charset="-122"/>
            </a:endParaRPr>
          </a:p>
        </p:txBody>
      </p:sp>
      <p:sp>
        <p:nvSpPr>
          <p:cNvPr id="106500" name="Text Box 7"/>
          <p:cNvSpPr txBox="1">
            <a:spLocks noChangeArrowheads="1"/>
          </p:cNvSpPr>
          <p:nvPr/>
        </p:nvSpPr>
        <p:spPr bwMode="auto">
          <a:xfrm>
            <a:off x="347663" y="715963"/>
            <a:ext cx="8531225"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None/>
            </a:pPr>
            <a:endParaRPr lang="zh-CN" altLang="en-US" sz="800" i="0" dirty="0">
              <a:ea typeface="SimSun" pitchFamily="2" charset="-122"/>
            </a:endParaRPr>
          </a:p>
          <a:p>
            <a:pPr>
              <a:spcAft>
                <a:spcPct val="50000"/>
              </a:spcAft>
              <a:buFont typeface="Symbol" pitchFamily="18" charset="2"/>
              <a:buChar char="·"/>
            </a:pPr>
            <a:r>
              <a:rPr lang="en-US" altLang="ko-KR" sz="2000" i="0" dirty="0" smtClean="0">
                <a:ea typeface="SimSun" pitchFamily="2" charset="-122"/>
              </a:rPr>
              <a:t>Three major ionization sources (Bulk, E-Beam, Photo-ionization)</a:t>
            </a:r>
            <a:endParaRPr lang="en-US" altLang="ko-KR" sz="2000" i="0" dirty="0">
              <a:ea typeface="SimSun" pitchFamily="2" charset="-122"/>
            </a:endParaRPr>
          </a:p>
          <a:p>
            <a:pPr>
              <a:spcAft>
                <a:spcPct val="50000"/>
              </a:spcAft>
              <a:buFont typeface="Symbol" pitchFamily="18" charset="2"/>
              <a:buChar char="·"/>
            </a:pPr>
            <a:r>
              <a:rPr lang="en-US" altLang="ko-KR" sz="2000" i="0" dirty="0" smtClean="0">
                <a:ea typeface="SimSun" pitchFamily="2" charset="-122"/>
              </a:rPr>
              <a:t>Bulk and E-Beam contribute to most of the ionization process. </a:t>
            </a:r>
            <a:endParaRPr lang="en-US" altLang="ko-KR" sz="2000" i="0" dirty="0">
              <a:ea typeface="SimSun" pitchFamily="2" charset="-122"/>
            </a:endParaRPr>
          </a:p>
        </p:txBody>
      </p:sp>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a:ea typeface="Arial Unicode MS" pitchFamily="34" charset="-128"/>
                  <a:cs typeface="Arial Unicode MS" pitchFamily="34" charset="-128"/>
                </a:rPr>
                <a:t>University of Michigan</a:t>
              </a:r>
            </a:p>
            <a:p>
              <a:pPr algn="ctr"/>
              <a:r>
                <a:rPr lang="en-US" altLang="ko-KR" i="0">
                  <a:ea typeface="Arial Unicode MS" pitchFamily="34" charset="-128"/>
                  <a:cs typeface="Arial Unicode MS" pitchFamily="34" charset="-128"/>
                </a:rPr>
                <a:t>Institute for Plasma Science &amp; Engr.</a:t>
              </a:r>
            </a:p>
          </p:txBody>
        </p:sp>
      </p:grpSp>
      <p:sp>
        <p:nvSpPr>
          <p:cNvPr id="13" name="Text Box 7"/>
          <p:cNvSpPr txBox="1">
            <a:spLocks noChangeArrowheads="1"/>
          </p:cNvSpPr>
          <p:nvPr/>
        </p:nvSpPr>
        <p:spPr bwMode="auto">
          <a:xfrm>
            <a:off x="537135" y="5412104"/>
            <a:ext cx="17488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Potential</a:t>
            </a:r>
            <a:endParaRPr lang="en-US" altLang="ko-KR" sz="2000" i="0" baseline="-25000" dirty="0" smtClean="0">
              <a:ea typeface="SimSun" pitchFamily="2" charset="-122"/>
            </a:endParaRPr>
          </a:p>
        </p:txBody>
      </p:sp>
      <p:sp>
        <p:nvSpPr>
          <p:cNvPr id="14" name="Text Box 7"/>
          <p:cNvSpPr txBox="1">
            <a:spLocks noChangeArrowheads="1"/>
          </p:cNvSpPr>
          <p:nvPr/>
        </p:nvSpPr>
        <p:spPr bwMode="auto">
          <a:xfrm>
            <a:off x="6932107" y="5379156"/>
            <a:ext cx="17488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HV-Source</a:t>
            </a:r>
            <a:endParaRPr lang="en-US" altLang="ko-KR" sz="2000" i="0" baseline="-25000" dirty="0" smtClean="0">
              <a:ea typeface="SimSun" pitchFamily="2" charset="-122"/>
            </a:endParaRPr>
          </a:p>
        </p:txBody>
      </p:sp>
      <p:sp>
        <p:nvSpPr>
          <p:cNvPr id="15" name="Text Box 7"/>
          <p:cNvSpPr txBox="1">
            <a:spLocks noChangeArrowheads="1"/>
          </p:cNvSpPr>
          <p:nvPr/>
        </p:nvSpPr>
        <p:spPr bwMode="auto">
          <a:xfrm>
            <a:off x="4493707" y="5382028"/>
            <a:ext cx="2438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E-Beam-Source</a:t>
            </a:r>
            <a:endParaRPr lang="en-US" altLang="ko-KR" sz="2000" i="0" baseline="-25000" dirty="0" smtClean="0">
              <a:ea typeface="SimSun" pitchFamily="2" charset="-122"/>
            </a:endParaRPr>
          </a:p>
        </p:txBody>
      </p:sp>
      <p:sp>
        <p:nvSpPr>
          <p:cNvPr id="16" name="Text Box 7"/>
          <p:cNvSpPr txBox="1">
            <a:spLocks noChangeArrowheads="1"/>
          </p:cNvSpPr>
          <p:nvPr/>
        </p:nvSpPr>
        <p:spPr bwMode="auto">
          <a:xfrm>
            <a:off x="2394182" y="5392994"/>
            <a:ext cx="1944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Bulk-Source</a:t>
            </a:r>
            <a:endParaRPr lang="en-US" altLang="ko-KR" sz="2000" i="0" baseline="-25000" dirty="0" smtClean="0">
              <a:ea typeface="SimSun" pitchFamily="2" charset="-122"/>
            </a:endParaRPr>
          </a:p>
        </p:txBody>
      </p:sp>
      <p:grpSp>
        <p:nvGrpSpPr>
          <p:cNvPr id="17" name="Group 24"/>
          <p:cNvGrpSpPr>
            <a:grpSpLocks noChangeAspect="1"/>
          </p:cNvGrpSpPr>
          <p:nvPr/>
        </p:nvGrpSpPr>
        <p:grpSpPr bwMode="auto">
          <a:xfrm>
            <a:off x="713887" y="6146837"/>
            <a:ext cx="3529013" cy="304800"/>
            <a:chOff x="432" y="3984"/>
            <a:chExt cx="2448" cy="212"/>
          </a:xfrm>
        </p:grpSpPr>
        <p:pic>
          <p:nvPicPr>
            <p:cNvPr id="18" name="Picture 25" descr="colorb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 y="4032"/>
              <a:ext cx="141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6"/>
            <p:cNvSpPr>
              <a:spLocks noChangeAspect="1" noChangeArrowheads="1"/>
            </p:cNvSpPr>
            <p:nvPr/>
          </p:nvSpPr>
          <p:spPr bwMode="auto">
            <a:xfrm>
              <a:off x="432" y="3984"/>
              <a:ext cx="24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kumimoji="0" lang="en-US" altLang="zh-CN" sz="1600" dirty="0">
                  <a:solidFill>
                    <a:srgbClr val="000000"/>
                  </a:solidFill>
                </a:rPr>
                <a:t>MIN</a:t>
              </a:r>
              <a:r>
                <a:rPr kumimoji="0" lang="en-US" altLang="zh-CN" sz="1600" baseline="30000" dirty="0">
                  <a:solidFill>
                    <a:srgbClr val="000000"/>
                  </a:solidFill>
                </a:rPr>
                <a:t>                                                           </a:t>
              </a:r>
              <a:r>
                <a:rPr kumimoji="0" lang="en-US" altLang="zh-CN" sz="1600" dirty="0">
                  <a:solidFill>
                    <a:srgbClr val="000000"/>
                  </a:solidFill>
                </a:rPr>
                <a:t>MAX </a:t>
              </a:r>
              <a:r>
                <a:rPr kumimoji="0" lang="en-US" altLang="zh-CN" sz="2000" dirty="0">
                  <a:solidFill>
                    <a:srgbClr val="000000"/>
                  </a:solidFill>
                </a:rPr>
                <a:t> </a:t>
              </a:r>
            </a:p>
          </p:txBody>
        </p:sp>
      </p:grpSp>
      <p:sp>
        <p:nvSpPr>
          <p:cNvPr id="20" name="Text Box 7"/>
          <p:cNvSpPr txBox="1">
            <a:spLocks noChangeArrowheads="1"/>
          </p:cNvSpPr>
          <p:nvPr/>
        </p:nvSpPr>
        <p:spPr bwMode="auto">
          <a:xfrm>
            <a:off x="1731962" y="5849938"/>
            <a:ext cx="1468438" cy="3238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indent="6350" eaLnBrk="0" hangingPunct="0">
              <a:defRPr kumimoji="1" b="1">
                <a:solidFill>
                  <a:schemeClr val="tx1"/>
                </a:solidFill>
                <a:latin typeface="Arial" charset="0"/>
                <a:ea typeface="PMingLiU" pitchFamily="18" charset="-120"/>
              </a:defRPr>
            </a:lvl1pPr>
            <a:lvl2pPr marL="742950" indent="-285750" eaLnBrk="0" hangingPunct="0">
              <a:defRPr kumimoji="1" b="1">
                <a:solidFill>
                  <a:schemeClr val="tx1"/>
                </a:solidFill>
                <a:latin typeface="Arial" charset="0"/>
                <a:ea typeface="PMingLiU" pitchFamily="18" charset="-120"/>
              </a:defRPr>
            </a:lvl2pPr>
            <a:lvl3pPr marL="1143000" indent="-228600" eaLnBrk="0" hangingPunct="0">
              <a:defRPr kumimoji="1" b="1">
                <a:solidFill>
                  <a:schemeClr val="tx1"/>
                </a:solidFill>
                <a:latin typeface="Arial" charset="0"/>
                <a:ea typeface="PMingLiU" pitchFamily="18" charset="-120"/>
              </a:defRPr>
            </a:lvl3pPr>
            <a:lvl4pPr marL="1600200" indent="-228600" eaLnBrk="0" hangingPunct="0">
              <a:defRPr kumimoji="1" b="1">
                <a:solidFill>
                  <a:schemeClr val="tx1"/>
                </a:solidFill>
                <a:latin typeface="Arial" charset="0"/>
                <a:ea typeface="PMingLiU" pitchFamily="18" charset="-120"/>
              </a:defRPr>
            </a:lvl4pPr>
            <a:lvl5pPr marL="2057400" indent="-228600" eaLnBrk="0" hangingPunct="0">
              <a:defRPr kumimoji="1" b="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b="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b="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b="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b="1">
                <a:solidFill>
                  <a:schemeClr val="tx1"/>
                </a:solidFill>
                <a:latin typeface="Arial" charset="0"/>
                <a:ea typeface="PMingLiU" pitchFamily="18" charset="-120"/>
              </a:defRPr>
            </a:lvl9pPr>
          </a:lstStyle>
          <a:p>
            <a:pPr>
              <a:spcAft>
                <a:spcPct val="50000"/>
              </a:spcAft>
              <a:buFont typeface="Symbol" pitchFamily="18" charset="2"/>
              <a:buNone/>
            </a:pPr>
            <a:r>
              <a:rPr kumimoji="0" lang="en-US" altLang="zh-CN" sz="1400" b="0">
                <a:ea typeface="SimSun" pitchFamily="2" charset="-122"/>
              </a:rPr>
              <a:t>Animation Slide</a:t>
            </a:r>
          </a:p>
        </p:txBody>
      </p:sp>
      <p:sp>
        <p:nvSpPr>
          <p:cNvPr id="22"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pic>
        <p:nvPicPr>
          <p:cNvPr id="3074" name="Picture 2" descr="D:\tianpeng_UIGEL5_D\PT_WorkInProgress\LM\NEXE\ICOPS_2013\Figures\2D_Non_4_S_Pot.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2737" y="2037072"/>
            <a:ext cx="8852719" cy="333845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7"/>
          <p:cNvSpPr txBox="1">
            <a:spLocks noChangeArrowheads="1"/>
          </p:cNvSpPr>
          <p:nvPr/>
        </p:nvSpPr>
        <p:spPr bwMode="auto">
          <a:xfrm>
            <a:off x="1839685" y="6371343"/>
            <a:ext cx="1767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marL="0" indent="0">
              <a:spcAft>
                <a:spcPct val="50000"/>
              </a:spcAft>
            </a:pPr>
            <a:r>
              <a:rPr lang="en-US" altLang="ko-KR" sz="1800" i="0" dirty="0" smtClean="0">
                <a:ea typeface="SimSun" pitchFamily="2" charset="-122"/>
              </a:rPr>
              <a:t>Log Scale</a:t>
            </a:r>
          </a:p>
        </p:txBody>
      </p:sp>
    </p:spTree>
    <p:extLst>
      <p:ext uri="{BB962C8B-B14F-4D97-AF65-F5344CB8AC3E}">
        <p14:creationId xmlns:p14="http://schemas.microsoft.com/office/powerpoint/2010/main" val="3378572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Line 2"/>
          <p:cNvSpPr>
            <a:spLocks noChangeShapeType="1"/>
          </p:cNvSpPr>
          <p:nvPr/>
        </p:nvSpPr>
        <p:spPr bwMode="auto">
          <a:xfrm>
            <a:off x="5410200" y="762000"/>
            <a:ext cx="3657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499" name="Text Box 5"/>
          <p:cNvSpPr txBox="1">
            <a:spLocks noChangeArrowheads="1"/>
          </p:cNvSpPr>
          <p:nvPr/>
        </p:nvSpPr>
        <p:spPr bwMode="auto">
          <a:xfrm>
            <a:off x="5638800" y="161507"/>
            <a:ext cx="33303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zh-CN" sz="2800" i="0" dirty="0" smtClean="0">
                <a:ea typeface="SimSun" pitchFamily="2" charset="-122"/>
              </a:rPr>
              <a:t>BULK IONIZATION</a:t>
            </a:r>
            <a:endParaRPr lang="en-US" altLang="zh-CN" sz="2800" i="0" dirty="0">
              <a:latin typeface="Times New Roman" pitchFamily="18" charset="0"/>
              <a:ea typeface="SimSun" pitchFamily="2" charset="-122"/>
            </a:endParaRPr>
          </a:p>
        </p:txBody>
      </p:sp>
      <p:sp>
        <p:nvSpPr>
          <p:cNvPr id="106500" name="Text Box 7"/>
          <p:cNvSpPr txBox="1">
            <a:spLocks noChangeArrowheads="1"/>
          </p:cNvSpPr>
          <p:nvPr/>
        </p:nvSpPr>
        <p:spPr bwMode="auto">
          <a:xfrm>
            <a:off x="5192832" y="1149881"/>
            <a:ext cx="3429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More ionization occurring on the anodic (positive) portion of the cycle. </a:t>
            </a:r>
          </a:p>
          <a:p>
            <a:pPr>
              <a:spcAft>
                <a:spcPct val="50000"/>
              </a:spcAft>
              <a:buFont typeface="Symbol" pitchFamily="18" charset="2"/>
              <a:buChar char="·"/>
            </a:pPr>
            <a:r>
              <a:rPr lang="en-US" altLang="ko-KR" sz="2000" i="0" dirty="0" smtClean="0">
                <a:ea typeface="SimSun" pitchFamily="2" charset="-122"/>
              </a:rPr>
              <a:t>Small mean free path localizes bulk ionization where potential gradient is high. </a:t>
            </a:r>
          </a:p>
          <a:p>
            <a:pPr>
              <a:spcAft>
                <a:spcPct val="50000"/>
              </a:spcAft>
              <a:buFont typeface="Symbol" pitchFamily="18" charset="2"/>
              <a:buChar char="·"/>
            </a:pPr>
            <a:r>
              <a:rPr lang="en-US" altLang="ko-KR" sz="2000" i="0" dirty="0" smtClean="0">
                <a:ea typeface="SimSun" pitchFamily="2" charset="-122"/>
              </a:rPr>
              <a:t>Peak ionization is 10x higher with non-floating geometry. </a:t>
            </a:r>
            <a:endParaRPr lang="en-US" altLang="ko-KR" sz="2000" i="0" dirty="0">
              <a:ea typeface="SimSun" pitchFamily="2" charset="-122"/>
            </a:endParaRPr>
          </a:p>
        </p:txBody>
      </p:sp>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a:ea typeface="Arial Unicode MS" pitchFamily="34" charset="-128"/>
                  <a:cs typeface="Arial Unicode MS" pitchFamily="34" charset="-128"/>
                </a:rPr>
                <a:t>University of Michigan</a:t>
              </a:r>
            </a:p>
            <a:p>
              <a:pPr algn="ctr"/>
              <a:r>
                <a:rPr lang="en-US" altLang="ko-KR" i="0">
                  <a:ea typeface="Arial Unicode MS" pitchFamily="34" charset="-128"/>
                  <a:cs typeface="Arial Unicode MS" pitchFamily="34" charset="-128"/>
                </a:rPr>
                <a:t>Institute for Plasma Science &amp; Engr.</a:t>
              </a:r>
            </a:p>
          </p:txBody>
        </p:sp>
      </p:grpSp>
      <p:sp>
        <p:nvSpPr>
          <p:cNvPr id="21" name="Text Box 7"/>
          <p:cNvSpPr txBox="1">
            <a:spLocks noChangeArrowheads="1"/>
          </p:cNvSpPr>
          <p:nvPr/>
        </p:nvSpPr>
        <p:spPr bwMode="auto">
          <a:xfrm rot="16200000">
            <a:off x="-440895" y="4755324"/>
            <a:ext cx="20439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Non-Floating</a:t>
            </a:r>
          </a:p>
        </p:txBody>
      </p:sp>
      <p:sp>
        <p:nvSpPr>
          <p:cNvPr id="22" name="Text Box 7"/>
          <p:cNvSpPr txBox="1">
            <a:spLocks noChangeArrowheads="1"/>
          </p:cNvSpPr>
          <p:nvPr/>
        </p:nvSpPr>
        <p:spPr bwMode="auto">
          <a:xfrm rot="16200000">
            <a:off x="-214451" y="1743046"/>
            <a:ext cx="15819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Floating</a:t>
            </a:r>
          </a:p>
        </p:txBody>
      </p:sp>
      <p:sp>
        <p:nvSpPr>
          <p:cNvPr id="26" name="Text Box 7"/>
          <p:cNvSpPr txBox="1">
            <a:spLocks noChangeArrowheads="1"/>
          </p:cNvSpPr>
          <p:nvPr/>
        </p:nvSpPr>
        <p:spPr bwMode="auto">
          <a:xfrm>
            <a:off x="1129707" y="133290"/>
            <a:ext cx="20706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err="1" smtClean="0">
                <a:ea typeface="SimSun" pitchFamily="2" charset="-122"/>
              </a:rPr>
              <a:t>Cathodic</a:t>
            </a:r>
            <a:endParaRPr lang="en-US" altLang="ko-KR" sz="2000" i="0" dirty="0" smtClean="0">
              <a:ea typeface="SimSun" pitchFamily="2" charset="-122"/>
            </a:endParaRPr>
          </a:p>
        </p:txBody>
      </p:sp>
      <p:sp>
        <p:nvSpPr>
          <p:cNvPr id="27" name="Text Box 7"/>
          <p:cNvSpPr txBox="1">
            <a:spLocks noChangeArrowheads="1"/>
          </p:cNvSpPr>
          <p:nvPr/>
        </p:nvSpPr>
        <p:spPr bwMode="auto">
          <a:xfrm>
            <a:off x="3124736" y="123372"/>
            <a:ext cx="17520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Anodic</a:t>
            </a:r>
          </a:p>
        </p:txBody>
      </p:sp>
      <p:grpSp>
        <p:nvGrpSpPr>
          <p:cNvPr id="19" name="Group 24"/>
          <p:cNvGrpSpPr>
            <a:grpSpLocks noChangeAspect="1"/>
          </p:cNvGrpSpPr>
          <p:nvPr/>
        </p:nvGrpSpPr>
        <p:grpSpPr bwMode="auto">
          <a:xfrm>
            <a:off x="5326862" y="5562600"/>
            <a:ext cx="3529013" cy="304800"/>
            <a:chOff x="432" y="3980"/>
            <a:chExt cx="2448" cy="212"/>
          </a:xfrm>
        </p:grpSpPr>
        <p:pic>
          <p:nvPicPr>
            <p:cNvPr id="20" name="Picture 25" descr="colorb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 y="4032"/>
              <a:ext cx="141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6"/>
            <p:cNvSpPr>
              <a:spLocks noChangeAspect="1" noChangeArrowheads="1"/>
            </p:cNvSpPr>
            <p:nvPr/>
          </p:nvSpPr>
          <p:spPr bwMode="auto">
            <a:xfrm>
              <a:off x="432" y="3980"/>
              <a:ext cx="24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kumimoji="0" lang="en-US" altLang="zh-CN" sz="1600" dirty="0">
                  <a:solidFill>
                    <a:srgbClr val="000000"/>
                  </a:solidFill>
                </a:rPr>
                <a:t>MIN</a:t>
              </a:r>
              <a:r>
                <a:rPr kumimoji="0" lang="en-US" altLang="zh-CN" sz="1600" baseline="30000" dirty="0">
                  <a:solidFill>
                    <a:srgbClr val="000000"/>
                  </a:solidFill>
                </a:rPr>
                <a:t>                                                           </a:t>
              </a:r>
              <a:r>
                <a:rPr kumimoji="0" lang="en-US" altLang="zh-CN" sz="1600" dirty="0">
                  <a:solidFill>
                    <a:srgbClr val="000000"/>
                  </a:solidFill>
                </a:rPr>
                <a:t>MAX </a:t>
              </a:r>
              <a:r>
                <a:rPr kumimoji="0" lang="en-US" altLang="zh-CN" sz="2000" dirty="0">
                  <a:solidFill>
                    <a:srgbClr val="000000"/>
                  </a:solidFill>
                </a:rPr>
                <a:t> </a:t>
              </a:r>
            </a:p>
          </p:txBody>
        </p:sp>
      </p:grpSp>
      <p:sp>
        <p:nvSpPr>
          <p:cNvPr id="24" name="Text Box 7"/>
          <p:cNvSpPr txBox="1">
            <a:spLocks noChangeArrowheads="1"/>
          </p:cNvSpPr>
          <p:nvPr/>
        </p:nvSpPr>
        <p:spPr bwMode="auto">
          <a:xfrm>
            <a:off x="6357149" y="5162550"/>
            <a:ext cx="1468438" cy="3238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indent="6350" eaLnBrk="0" hangingPunct="0">
              <a:defRPr kumimoji="1" b="1">
                <a:solidFill>
                  <a:schemeClr val="tx1"/>
                </a:solidFill>
                <a:latin typeface="Arial" charset="0"/>
                <a:ea typeface="PMingLiU" pitchFamily="18" charset="-120"/>
              </a:defRPr>
            </a:lvl1pPr>
            <a:lvl2pPr marL="742950" indent="-285750" eaLnBrk="0" hangingPunct="0">
              <a:defRPr kumimoji="1" b="1">
                <a:solidFill>
                  <a:schemeClr val="tx1"/>
                </a:solidFill>
                <a:latin typeface="Arial" charset="0"/>
                <a:ea typeface="PMingLiU" pitchFamily="18" charset="-120"/>
              </a:defRPr>
            </a:lvl2pPr>
            <a:lvl3pPr marL="1143000" indent="-228600" eaLnBrk="0" hangingPunct="0">
              <a:defRPr kumimoji="1" b="1">
                <a:solidFill>
                  <a:schemeClr val="tx1"/>
                </a:solidFill>
                <a:latin typeface="Arial" charset="0"/>
                <a:ea typeface="PMingLiU" pitchFamily="18" charset="-120"/>
              </a:defRPr>
            </a:lvl3pPr>
            <a:lvl4pPr marL="1600200" indent="-228600" eaLnBrk="0" hangingPunct="0">
              <a:defRPr kumimoji="1" b="1">
                <a:solidFill>
                  <a:schemeClr val="tx1"/>
                </a:solidFill>
                <a:latin typeface="Arial" charset="0"/>
                <a:ea typeface="PMingLiU" pitchFamily="18" charset="-120"/>
              </a:defRPr>
            </a:lvl4pPr>
            <a:lvl5pPr marL="2057400" indent="-228600" eaLnBrk="0" hangingPunct="0">
              <a:defRPr kumimoji="1" b="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b="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b="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b="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b="1">
                <a:solidFill>
                  <a:schemeClr val="tx1"/>
                </a:solidFill>
                <a:latin typeface="Arial" charset="0"/>
                <a:ea typeface="PMingLiU" pitchFamily="18" charset="-120"/>
              </a:defRPr>
            </a:lvl9pPr>
          </a:lstStyle>
          <a:p>
            <a:pPr>
              <a:spcAft>
                <a:spcPct val="50000"/>
              </a:spcAft>
              <a:buFont typeface="Symbol" pitchFamily="18" charset="2"/>
              <a:buNone/>
            </a:pPr>
            <a:r>
              <a:rPr kumimoji="0" lang="en-US" altLang="zh-CN" sz="1400" b="0" dirty="0">
                <a:ea typeface="SimSun" pitchFamily="2" charset="-122"/>
              </a:rPr>
              <a:t>Animation Slide</a:t>
            </a:r>
          </a:p>
        </p:txBody>
      </p:sp>
      <p:sp>
        <p:nvSpPr>
          <p:cNvPr id="28"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grpSp>
        <p:nvGrpSpPr>
          <p:cNvPr id="6" name="Group 5"/>
          <p:cNvGrpSpPr>
            <a:grpSpLocks noChangeAspect="1"/>
          </p:cNvGrpSpPr>
          <p:nvPr/>
        </p:nvGrpSpPr>
        <p:grpSpPr>
          <a:xfrm>
            <a:off x="847706" y="423117"/>
            <a:ext cx="4124209" cy="3127248"/>
            <a:chOff x="-2371310" y="-2143125"/>
            <a:chExt cx="12877385" cy="9764486"/>
          </a:xfrm>
        </p:grpSpPr>
        <p:pic>
          <p:nvPicPr>
            <p:cNvPr id="4" name="Picture 2" descr="D:\tianpeng_UIGEL5_D\PT_WorkInProgress\LM\NEXE\ICOPS_2013\Figures\2D_Float_2_SeN_Pot.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1310" y="-2141764"/>
              <a:ext cx="6467475" cy="976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tianpeng_UIGEL5_D\PT_WorkInProgress\LM\NEXE\ICOPS_2013\Figures\2D_Float_2_SeP_Pot.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2143125"/>
              <a:ext cx="6467475" cy="97631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835179" y="3568072"/>
            <a:ext cx="4136736" cy="3127248"/>
            <a:chOff x="1447800" y="7772400"/>
            <a:chExt cx="4136736" cy="3127248"/>
          </a:xfrm>
        </p:grpSpPr>
        <p:pic>
          <p:nvPicPr>
            <p:cNvPr id="7" name="Picture 4" descr="D:\tianpeng_UIGEL5_D\PT_WorkInProgress\LM\NEXE\ICOPS_2013\Figures\2D_Non_2_SeN_Pot.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800" y="7772400"/>
              <a:ext cx="2071611" cy="31272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tianpeng_UIGEL5_D\PT_WorkInProgress\LM\NEXE\ICOPS_2013\Figures\2D_Non_2_SeP_Pot.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12926" y="7772400"/>
              <a:ext cx="2071610" cy="312724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7"/>
          <p:cNvSpPr txBox="1">
            <a:spLocks noChangeArrowheads="1"/>
          </p:cNvSpPr>
          <p:nvPr/>
        </p:nvSpPr>
        <p:spPr bwMode="auto">
          <a:xfrm>
            <a:off x="6477000" y="5802868"/>
            <a:ext cx="1767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marL="0" indent="0">
              <a:spcAft>
                <a:spcPct val="50000"/>
              </a:spcAft>
            </a:pPr>
            <a:r>
              <a:rPr lang="en-US" altLang="ko-KR" sz="1800" i="0" dirty="0" smtClean="0">
                <a:ea typeface="SimSun" pitchFamily="2" charset="-122"/>
              </a:rPr>
              <a:t>Log Scale</a:t>
            </a:r>
          </a:p>
        </p:txBody>
      </p:sp>
    </p:spTree>
    <p:extLst>
      <p:ext uri="{BB962C8B-B14F-4D97-AF65-F5344CB8AC3E}">
        <p14:creationId xmlns:p14="http://schemas.microsoft.com/office/powerpoint/2010/main" val="3828929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noChangeAspect="1"/>
          </p:cNvGrpSpPr>
          <p:nvPr/>
        </p:nvGrpSpPr>
        <p:grpSpPr>
          <a:xfrm>
            <a:off x="685800" y="402585"/>
            <a:ext cx="4138574" cy="3127248"/>
            <a:chOff x="-4017963" y="-1717675"/>
            <a:chExt cx="12920437" cy="9763125"/>
          </a:xfrm>
        </p:grpSpPr>
        <p:pic>
          <p:nvPicPr>
            <p:cNvPr id="2" name="Picture 2" descr="D:\tianpeng_UIGEL5_D\PT_WorkInProgress\LM\NEXE\ICOPS_2013\Figures\2D_Float_2_SEEeN_Pot.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7963" y="-1717675"/>
              <a:ext cx="6467476" cy="976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tianpeng_UIGEL5_D\PT_WorkInProgress\LM\NEXE\ICOPS_2013\Figures\2D_Float_2_SEEeP_Pot.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4999" y="-1717675"/>
              <a:ext cx="6467475" cy="9763125"/>
            </a:xfrm>
            <a:prstGeom prst="rect">
              <a:avLst/>
            </a:prstGeom>
            <a:noFill/>
            <a:extLst>
              <a:ext uri="{909E8E84-426E-40DD-AFC4-6F175D3DCCD1}">
                <a14:hiddenFill xmlns:a14="http://schemas.microsoft.com/office/drawing/2010/main">
                  <a:solidFill>
                    <a:srgbClr val="FFFFFF"/>
                  </a:solidFill>
                </a14:hiddenFill>
              </a:ext>
            </a:extLst>
          </p:spPr>
        </p:pic>
      </p:grpSp>
      <p:sp>
        <p:nvSpPr>
          <p:cNvPr id="106498" name="Line 2"/>
          <p:cNvSpPr>
            <a:spLocks noChangeShapeType="1"/>
          </p:cNvSpPr>
          <p:nvPr/>
        </p:nvSpPr>
        <p:spPr bwMode="auto">
          <a:xfrm>
            <a:off x="5314950" y="637072"/>
            <a:ext cx="368955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499" name="Text Box 5"/>
          <p:cNvSpPr txBox="1">
            <a:spLocks noChangeArrowheads="1"/>
          </p:cNvSpPr>
          <p:nvPr/>
        </p:nvSpPr>
        <p:spPr bwMode="auto">
          <a:xfrm>
            <a:off x="5257800" y="53662"/>
            <a:ext cx="388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zh-CN" sz="2800" i="0" dirty="0" smtClean="0">
                <a:ea typeface="SimSun" pitchFamily="2" charset="-122"/>
              </a:rPr>
              <a:t>E-BEAM IONIZATION</a:t>
            </a:r>
            <a:endParaRPr lang="en-US" altLang="zh-CN" sz="2800" i="0" dirty="0">
              <a:latin typeface="Times New Roman" pitchFamily="18" charset="0"/>
              <a:ea typeface="SimSun" pitchFamily="2" charset="-122"/>
            </a:endParaRPr>
          </a:p>
        </p:txBody>
      </p:sp>
      <p:sp>
        <p:nvSpPr>
          <p:cNvPr id="106500" name="Text Box 7"/>
          <p:cNvSpPr txBox="1">
            <a:spLocks noChangeArrowheads="1"/>
          </p:cNvSpPr>
          <p:nvPr/>
        </p:nvSpPr>
        <p:spPr bwMode="auto">
          <a:xfrm>
            <a:off x="5029200" y="1066800"/>
            <a:ext cx="3899239"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E-beam ionization is more uniform compared with bulk.</a:t>
            </a:r>
          </a:p>
          <a:p>
            <a:pPr>
              <a:spcAft>
                <a:spcPct val="50000"/>
              </a:spcAft>
              <a:buFont typeface="Symbol" pitchFamily="18" charset="2"/>
              <a:buChar char="·"/>
            </a:pPr>
            <a:r>
              <a:rPr lang="en-US" altLang="ko-KR" sz="2000" i="0" dirty="0" smtClean="0">
                <a:ea typeface="SimSun" pitchFamily="2" charset="-122"/>
              </a:rPr>
              <a:t>Higher energy electrons have longer mean free path.</a:t>
            </a:r>
          </a:p>
          <a:p>
            <a:pPr>
              <a:spcAft>
                <a:spcPct val="50000"/>
              </a:spcAft>
              <a:buFont typeface="Symbol" pitchFamily="18" charset="2"/>
              <a:buChar char="·"/>
            </a:pPr>
            <a:r>
              <a:rPr lang="en-US" altLang="ko-KR" sz="2000" i="0" dirty="0" smtClean="0">
                <a:ea typeface="SimSun" pitchFamily="2" charset="-122"/>
              </a:rPr>
              <a:t>Peak ionization is 10x higher for non-floating positive pulse.  </a:t>
            </a:r>
          </a:p>
          <a:p>
            <a:pPr>
              <a:spcAft>
                <a:spcPct val="50000"/>
              </a:spcAft>
              <a:buFont typeface="Symbol" pitchFamily="18" charset="2"/>
              <a:buChar char="·"/>
            </a:pPr>
            <a:r>
              <a:rPr lang="en-US" altLang="ko-KR" sz="2000" i="0" dirty="0" smtClean="0">
                <a:ea typeface="SimSun" pitchFamily="2" charset="-122"/>
              </a:rPr>
              <a:t>E-beam ionization is sustained in the afterglow in floating geometry, due to residual charge on the walls.  </a:t>
            </a:r>
            <a:endParaRPr lang="en-US" altLang="ko-KR" sz="2000" i="0" dirty="0">
              <a:ea typeface="SimSun" pitchFamily="2" charset="-122"/>
            </a:endParaRPr>
          </a:p>
        </p:txBody>
      </p:sp>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dirty="0">
                  <a:ea typeface="Arial Unicode MS" pitchFamily="34" charset="-128"/>
                  <a:cs typeface="Arial Unicode MS" pitchFamily="34" charset="-128"/>
                </a:rPr>
                <a:t>University of Michigan</a:t>
              </a:r>
            </a:p>
            <a:p>
              <a:pPr algn="ctr"/>
              <a:r>
                <a:rPr lang="en-US" altLang="ko-KR" i="0" dirty="0">
                  <a:ea typeface="Arial Unicode MS" pitchFamily="34" charset="-128"/>
                  <a:cs typeface="Arial Unicode MS" pitchFamily="34" charset="-128"/>
                </a:rPr>
                <a:t>Institute for Plasma Science &amp; Engr.</a:t>
              </a:r>
            </a:p>
          </p:txBody>
        </p:sp>
      </p:grpSp>
      <p:sp>
        <p:nvSpPr>
          <p:cNvPr id="13" name="Text Box 7"/>
          <p:cNvSpPr txBox="1">
            <a:spLocks noChangeArrowheads="1"/>
          </p:cNvSpPr>
          <p:nvPr/>
        </p:nvSpPr>
        <p:spPr bwMode="auto">
          <a:xfrm rot="16200000">
            <a:off x="-440895" y="4755324"/>
            <a:ext cx="20439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Non-Floating</a:t>
            </a:r>
          </a:p>
        </p:txBody>
      </p:sp>
      <p:sp>
        <p:nvSpPr>
          <p:cNvPr id="14" name="Text Box 7"/>
          <p:cNvSpPr txBox="1">
            <a:spLocks noChangeArrowheads="1"/>
          </p:cNvSpPr>
          <p:nvPr/>
        </p:nvSpPr>
        <p:spPr bwMode="auto">
          <a:xfrm rot="16200000">
            <a:off x="-214451" y="1743046"/>
            <a:ext cx="15819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Floating</a:t>
            </a:r>
          </a:p>
        </p:txBody>
      </p:sp>
      <p:grpSp>
        <p:nvGrpSpPr>
          <p:cNvPr id="22" name="Group 24"/>
          <p:cNvGrpSpPr>
            <a:grpSpLocks noChangeAspect="1"/>
          </p:cNvGrpSpPr>
          <p:nvPr/>
        </p:nvGrpSpPr>
        <p:grpSpPr bwMode="auto">
          <a:xfrm>
            <a:off x="5304177" y="5562600"/>
            <a:ext cx="3529013" cy="304800"/>
            <a:chOff x="432" y="3984"/>
            <a:chExt cx="2448" cy="212"/>
          </a:xfrm>
        </p:grpSpPr>
        <p:pic>
          <p:nvPicPr>
            <p:cNvPr id="23" name="Picture 25" descr="colorb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4032"/>
              <a:ext cx="141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6"/>
            <p:cNvSpPr>
              <a:spLocks noChangeAspect="1" noChangeArrowheads="1"/>
            </p:cNvSpPr>
            <p:nvPr/>
          </p:nvSpPr>
          <p:spPr bwMode="auto">
            <a:xfrm>
              <a:off x="432" y="3984"/>
              <a:ext cx="24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kumimoji="0" lang="en-US" altLang="zh-CN" sz="1600" dirty="0">
                  <a:solidFill>
                    <a:srgbClr val="000000"/>
                  </a:solidFill>
                </a:rPr>
                <a:t>MIN</a:t>
              </a:r>
              <a:r>
                <a:rPr kumimoji="0" lang="en-US" altLang="zh-CN" sz="1600" baseline="30000" dirty="0">
                  <a:solidFill>
                    <a:srgbClr val="000000"/>
                  </a:solidFill>
                </a:rPr>
                <a:t>                                                           </a:t>
              </a:r>
              <a:r>
                <a:rPr kumimoji="0" lang="en-US" altLang="zh-CN" sz="1600" dirty="0">
                  <a:solidFill>
                    <a:srgbClr val="000000"/>
                  </a:solidFill>
                </a:rPr>
                <a:t>MAX </a:t>
              </a:r>
              <a:r>
                <a:rPr kumimoji="0" lang="en-US" altLang="zh-CN" sz="2000" dirty="0">
                  <a:solidFill>
                    <a:srgbClr val="000000"/>
                  </a:solidFill>
                </a:rPr>
                <a:t> </a:t>
              </a:r>
            </a:p>
          </p:txBody>
        </p:sp>
      </p:grpSp>
      <p:sp>
        <p:nvSpPr>
          <p:cNvPr id="25" name="Text Box 7"/>
          <p:cNvSpPr txBox="1">
            <a:spLocks noChangeArrowheads="1"/>
          </p:cNvSpPr>
          <p:nvPr/>
        </p:nvSpPr>
        <p:spPr bwMode="auto">
          <a:xfrm>
            <a:off x="6421563" y="5162550"/>
            <a:ext cx="1468438" cy="3238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indent="6350" eaLnBrk="0" hangingPunct="0">
              <a:defRPr kumimoji="1" b="1">
                <a:solidFill>
                  <a:schemeClr val="tx1"/>
                </a:solidFill>
                <a:latin typeface="Arial" charset="0"/>
                <a:ea typeface="PMingLiU" pitchFamily="18" charset="-120"/>
              </a:defRPr>
            </a:lvl1pPr>
            <a:lvl2pPr marL="742950" indent="-285750" eaLnBrk="0" hangingPunct="0">
              <a:defRPr kumimoji="1" b="1">
                <a:solidFill>
                  <a:schemeClr val="tx1"/>
                </a:solidFill>
                <a:latin typeface="Arial" charset="0"/>
                <a:ea typeface="PMingLiU" pitchFamily="18" charset="-120"/>
              </a:defRPr>
            </a:lvl2pPr>
            <a:lvl3pPr marL="1143000" indent="-228600" eaLnBrk="0" hangingPunct="0">
              <a:defRPr kumimoji="1" b="1">
                <a:solidFill>
                  <a:schemeClr val="tx1"/>
                </a:solidFill>
                <a:latin typeface="Arial" charset="0"/>
                <a:ea typeface="PMingLiU" pitchFamily="18" charset="-120"/>
              </a:defRPr>
            </a:lvl3pPr>
            <a:lvl4pPr marL="1600200" indent="-228600" eaLnBrk="0" hangingPunct="0">
              <a:defRPr kumimoji="1" b="1">
                <a:solidFill>
                  <a:schemeClr val="tx1"/>
                </a:solidFill>
                <a:latin typeface="Arial" charset="0"/>
                <a:ea typeface="PMingLiU" pitchFamily="18" charset="-120"/>
              </a:defRPr>
            </a:lvl4pPr>
            <a:lvl5pPr marL="2057400" indent="-228600" eaLnBrk="0" hangingPunct="0">
              <a:defRPr kumimoji="1" b="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b="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b="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b="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b="1">
                <a:solidFill>
                  <a:schemeClr val="tx1"/>
                </a:solidFill>
                <a:latin typeface="Arial" charset="0"/>
                <a:ea typeface="PMingLiU" pitchFamily="18" charset="-120"/>
              </a:defRPr>
            </a:lvl9pPr>
          </a:lstStyle>
          <a:p>
            <a:pPr>
              <a:spcAft>
                <a:spcPct val="50000"/>
              </a:spcAft>
              <a:buFont typeface="Symbol" pitchFamily="18" charset="2"/>
              <a:buNone/>
            </a:pPr>
            <a:r>
              <a:rPr kumimoji="0" lang="en-US" altLang="zh-CN" sz="1400" b="0" dirty="0">
                <a:ea typeface="SimSun" pitchFamily="2" charset="-122"/>
              </a:rPr>
              <a:t>Animation Slide</a:t>
            </a:r>
          </a:p>
        </p:txBody>
      </p:sp>
      <p:sp>
        <p:nvSpPr>
          <p:cNvPr id="27"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sp>
        <p:nvSpPr>
          <p:cNvPr id="30" name="Text Box 7"/>
          <p:cNvSpPr txBox="1">
            <a:spLocks noChangeArrowheads="1"/>
          </p:cNvSpPr>
          <p:nvPr/>
        </p:nvSpPr>
        <p:spPr bwMode="auto">
          <a:xfrm>
            <a:off x="1129707" y="133290"/>
            <a:ext cx="20706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err="1" smtClean="0">
                <a:ea typeface="SimSun" pitchFamily="2" charset="-122"/>
              </a:rPr>
              <a:t>Cathodic</a:t>
            </a:r>
            <a:endParaRPr lang="en-US" altLang="ko-KR" sz="2000" i="0" dirty="0" smtClean="0">
              <a:ea typeface="SimSun" pitchFamily="2" charset="-122"/>
            </a:endParaRPr>
          </a:p>
        </p:txBody>
      </p:sp>
      <p:sp>
        <p:nvSpPr>
          <p:cNvPr id="31" name="Text Box 7"/>
          <p:cNvSpPr txBox="1">
            <a:spLocks noChangeArrowheads="1"/>
          </p:cNvSpPr>
          <p:nvPr/>
        </p:nvSpPr>
        <p:spPr bwMode="auto">
          <a:xfrm>
            <a:off x="3124736" y="134256"/>
            <a:ext cx="17520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Anodic</a:t>
            </a:r>
          </a:p>
        </p:txBody>
      </p:sp>
      <p:grpSp>
        <p:nvGrpSpPr>
          <p:cNvPr id="9" name="Group 8"/>
          <p:cNvGrpSpPr>
            <a:grpSpLocks noChangeAspect="1"/>
          </p:cNvGrpSpPr>
          <p:nvPr/>
        </p:nvGrpSpPr>
        <p:grpSpPr>
          <a:xfrm>
            <a:off x="686344" y="3485370"/>
            <a:ext cx="4132837" cy="3127248"/>
            <a:chOff x="-4348625" y="-3298826"/>
            <a:chExt cx="12902528" cy="9763126"/>
          </a:xfrm>
        </p:grpSpPr>
        <p:pic>
          <p:nvPicPr>
            <p:cNvPr id="7" name="Picture 4" descr="D:\tianpeng_UIGEL5_D\PT_WorkInProgress\LM\NEXE\ICOPS_2013\Figures\2D_Non_2_SEEeN_Pot.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8625" y="-3298826"/>
              <a:ext cx="6467475" cy="97631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tianpeng_UIGEL5_D\PT_WorkInProgress\LM\NEXE\ICOPS_2013\Figures\2D_Non_2_SEEeP_Pot.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6428" y="-3298826"/>
              <a:ext cx="6467475" cy="9763125"/>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 Box 7"/>
          <p:cNvSpPr txBox="1">
            <a:spLocks noChangeArrowheads="1"/>
          </p:cNvSpPr>
          <p:nvPr/>
        </p:nvSpPr>
        <p:spPr bwMode="auto">
          <a:xfrm>
            <a:off x="6506028" y="5802868"/>
            <a:ext cx="1767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marL="0" indent="0">
              <a:spcAft>
                <a:spcPct val="50000"/>
              </a:spcAft>
            </a:pPr>
            <a:r>
              <a:rPr lang="en-US" altLang="ko-KR" sz="1800" i="0" dirty="0" smtClean="0">
                <a:ea typeface="SimSun" pitchFamily="2" charset="-122"/>
              </a:rPr>
              <a:t>Log Scale</a:t>
            </a:r>
          </a:p>
        </p:txBody>
      </p:sp>
    </p:spTree>
    <p:extLst>
      <p:ext uri="{BB962C8B-B14F-4D97-AF65-F5344CB8AC3E}">
        <p14:creationId xmlns:p14="http://schemas.microsoft.com/office/powerpoint/2010/main" val="26522620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tianpeng_UIGEL5_D\PT_WorkInProgress\LM\NEXE\ICOPS_2013\Figures\1D_Plot_Float_VOLT_New.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9008" y="1986743"/>
            <a:ext cx="4270022" cy="3794648"/>
          </a:xfrm>
          <a:prstGeom prst="rect">
            <a:avLst/>
          </a:prstGeom>
          <a:noFill/>
          <a:extLst>
            <a:ext uri="{909E8E84-426E-40DD-AFC4-6F175D3DCCD1}">
              <a14:hiddenFill xmlns:a14="http://schemas.microsoft.com/office/drawing/2010/main">
                <a:solidFill>
                  <a:srgbClr val="FFFFFF"/>
                </a:solidFill>
              </a14:hiddenFill>
            </a:ext>
          </a:extLst>
        </p:spPr>
      </p:pic>
      <p:sp>
        <p:nvSpPr>
          <p:cNvPr id="106498" name="Line 2"/>
          <p:cNvSpPr>
            <a:spLocks noChangeShapeType="1"/>
          </p:cNvSpPr>
          <p:nvPr/>
        </p:nvSpPr>
        <p:spPr bwMode="auto">
          <a:xfrm>
            <a:off x="838200" y="685800"/>
            <a:ext cx="7467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499" name="Text Box 5"/>
          <p:cNvSpPr txBox="1">
            <a:spLocks noChangeArrowheads="1"/>
          </p:cNvSpPr>
          <p:nvPr/>
        </p:nvSpPr>
        <p:spPr bwMode="auto">
          <a:xfrm>
            <a:off x="2190110" y="162580"/>
            <a:ext cx="48463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zh-CN" sz="2800" i="0" dirty="0" smtClean="0">
                <a:ea typeface="SimSun" pitchFamily="2" charset="-122"/>
              </a:rPr>
              <a:t>n</a:t>
            </a:r>
            <a:r>
              <a:rPr lang="en-US" altLang="zh-CN" sz="2800" i="0" baseline="-25000" dirty="0" smtClean="0">
                <a:ea typeface="SimSun" pitchFamily="2" charset="-122"/>
              </a:rPr>
              <a:t>e</a:t>
            </a:r>
            <a:r>
              <a:rPr lang="en-US" altLang="zh-CN" sz="2800" i="0" dirty="0" smtClean="0">
                <a:ea typeface="SimSun" pitchFamily="2" charset="-122"/>
              </a:rPr>
              <a:t> </a:t>
            </a:r>
            <a:r>
              <a:rPr lang="en-US" altLang="zh-CN" sz="2800" i="0" dirty="0" err="1" smtClean="0">
                <a:ea typeface="SimSun" pitchFamily="2" charset="-122"/>
              </a:rPr>
              <a:t>vs</a:t>
            </a:r>
            <a:r>
              <a:rPr lang="en-US" altLang="zh-CN" sz="2800" i="0" dirty="0" smtClean="0">
                <a:ea typeface="SimSun" pitchFamily="2" charset="-122"/>
              </a:rPr>
              <a:t> VOLTAGE: FLOATING</a:t>
            </a:r>
            <a:endParaRPr lang="en-US" altLang="zh-CN" sz="2800" i="0" dirty="0">
              <a:latin typeface="Times New Roman" pitchFamily="18" charset="0"/>
              <a:ea typeface="SimSun" pitchFamily="2" charset="-122"/>
            </a:endParaRPr>
          </a:p>
        </p:txBody>
      </p:sp>
      <p:sp>
        <p:nvSpPr>
          <p:cNvPr id="106500" name="Text Box 7"/>
          <p:cNvSpPr txBox="1">
            <a:spLocks noChangeArrowheads="1"/>
          </p:cNvSpPr>
          <p:nvPr/>
        </p:nvSpPr>
        <p:spPr bwMode="auto">
          <a:xfrm>
            <a:off x="347663" y="838200"/>
            <a:ext cx="85312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a:ea typeface="SimSun" pitchFamily="2" charset="-122"/>
              </a:rPr>
              <a:t>Electron density increases with </a:t>
            </a:r>
            <a:r>
              <a:rPr lang="en-US" altLang="ko-KR" sz="2000" i="0" dirty="0" smtClean="0">
                <a:ea typeface="SimSun" pitchFamily="2" charset="-122"/>
              </a:rPr>
              <a:t>voltage</a:t>
            </a:r>
            <a:r>
              <a:rPr lang="en-US" altLang="ko-KR" sz="2000" i="0" dirty="0">
                <a:ea typeface="SimSun" pitchFamily="2" charset="-122"/>
              </a:rPr>
              <a:t>, while uniformity </a:t>
            </a:r>
            <a:r>
              <a:rPr lang="en-US" altLang="ko-KR" sz="2000" i="0" dirty="0" smtClean="0">
                <a:ea typeface="SimSun" pitchFamily="2" charset="-122"/>
              </a:rPr>
              <a:t>does not significantly change.</a:t>
            </a:r>
            <a:endParaRPr lang="en-US" altLang="ko-KR" sz="2000" i="0" dirty="0">
              <a:ea typeface="SimSun" pitchFamily="2" charset="-122"/>
            </a:endParaRPr>
          </a:p>
          <a:p>
            <a:pPr>
              <a:spcAft>
                <a:spcPct val="50000"/>
              </a:spcAft>
              <a:buFont typeface="Symbol" pitchFamily="18" charset="2"/>
              <a:buChar char="·"/>
            </a:pPr>
            <a:r>
              <a:rPr lang="en-US" altLang="ko-KR" sz="2000" i="0" dirty="0">
                <a:ea typeface="SimSun" pitchFamily="2" charset="-122"/>
              </a:rPr>
              <a:t>Ne/</a:t>
            </a:r>
            <a:r>
              <a:rPr lang="en-US" altLang="ko-KR" sz="2000" i="0" dirty="0" err="1">
                <a:ea typeface="SimSun" pitchFamily="2" charset="-122"/>
              </a:rPr>
              <a:t>Xe</a:t>
            </a:r>
            <a:r>
              <a:rPr lang="en-US" altLang="ko-KR" sz="2000" i="0" dirty="0">
                <a:ea typeface="SimSun" pitchFamily="2" charset="-122"/>
              </a:rPr>
              <a:t>=80/20, 60 </a:t>
            </a:r>
            <a:r>
              <a:rPr lang="en-US" altLang="ko-KR" sz="2000" i="0" dirty="0" err="1">
                <a:ea typeface="SimSun" pitchFamily="2" charset="-122"/>
              </a:rPr>
              <a:t>Torr</a:t>
            </a:r>
            <a:r>
              <a:rPr lang="en-US" altLang="ko-KR" sz="2000" i="0" dirty="0">
                <a:ea typeface="SimSun" pitchFamily="2" charset="-122"/>
              </a:rPr>
              <a:t>, PRF=40 MHz, DC=30%, floating.  </a:t>
            </a:r>
          </a:p>
          <a:p>
            <a:pPr>
              <a:spcAft>
                <a:spcPct val="50000"/>
              </a:spcAft>
              <a:buFont typeface="Symbol" pitchFamily="18" charset="2"/>
              <a:buChar char="·"/>
            </a:pPr>
            <a:endParaRPr lang="en-US" altLang="ko-KR" sz="2000" i="0" dirty="0">
              <a:ea typeface="SimSun" pitchFamily="2" charset="-122"/>
            </a:endParaRPr>
          </a:p>
        </p:txBody>
      </p:sp>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a:ea typeface="Arial Unicode MS" pitchFamily="34" charset="-128"/>
                  <a:cs typeface="Arial Unicode MS" pitchFamily="34" charset="-128"/>
                </a:rPr>
                <a:t>University of Michigan</a:t>
              </a:r>
            </a:p>
            <a:p>
              <a:pPr algn="ctr"/>
              <a:r>
                <a:rPr lang="en-US" altLang="ko-KR" i="0">
                  <a:ea typeface="Arial Unicode MS" pitchFamily="34" charset="-128"/>
                  <a:cs typeface="Arial Unicode MS" pitchFamily="34" charset="-128"/>
                </a:rPr>
                <a:t>Institute for Plasma Science &amp; Engr.</a:t>
              </a:r>
            </a:p>
          </p:txBody>
        </p:sp>
      </p:grpSp>
      <p:sp>
        <p:nvSpPr>
          <p:cNvPr id="11" name="Text Box 7"/>
          <p:cNvSpPr txBox="1">
            <a:spLocks noChangeArrowheads="1"/>
          </p:cNvSpPr>
          <p:nvPr/>
        </p:nvSpPr>
        <p:spPr bwMode="auto">
          <a:xfrm>
            <a:off x="1524000" y="5718591"/>
            <a:ext cx="19369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Average [e]</a:t>
            </a:r>
            <a:endParaRPr lang="en-US" altLang="ko-KR" sz="2000" i="0" dirty="0">
              <a:ea typeface="SimSun" pitchFamily="2" charset="-122"/>
            </a:endParaRPr>
          </a:p>
        </p:txBody>
      </p:sp>
      <p:sp>
        <p:nvSpPr>
          <p:cNvPr id="12" name="Text Box 7"/>
          <p:cNvSpPr txBox="1">
            <a:spLocks noChangeArrowheads="1"/>
          </p:cNvSpPr>
          <p:nvPr/>
        </p:nvSpPr>
        <p:spPr bwMode="auto">
          <a:xfrm>
            <a:off x="5221938" y="5533926"/>
            <a:ext cx="2876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None/>
            </a:pPr>
            <a:endParaRPr lang="zh-CN" altLang="en-US" sz="800" i="0" dirty="0">
              <a:ea typeface="SimSun" pitchFamily="2" charset="-122"/>
            </a:endParaRPr>
          </a:p>
          <a:p>
            <a:pPr>
              <a:spcAft>
                <a:spcPct val="50000"/>
              </a:spcAft>
              <a:buFont typeface="Symbol" pitchFamily="18" charset="2"/>
              <a:buChar char="·"/>
            </a:pPr>
            <a:r>
              <a:rPr lang="en-US" altLang="ko-KR" sz="2000" i="0" dirty="0" smtClean="0">
                <a:ea typeface="SimSun" pitchFamily="2" charset="-122"/>
              </a:rPr>
              <a:t>[e], Uniformity vs. V</a:t>
            </a:r>
            <a:endParaRPr lang="en-US" altLang="ko-KR" sz="2000" i="0" dirty="0">
              <a:ea typeface="SimSun" pitchFamily="2" charset="-122"/>
            </a:endParaRPr>
          </a:p>
        </p:txBody>
      </p:sp>
      <p:sp>
        <p:nvSpPr>
          <p:cNvPr id="14"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pic>
        <p:nvPicPr>
          <p:cNvPr id="9219" name="Picture 3" descr="D:\tianpeng_UIGEL5_D\PT_WorkInProgress\LM\NEXE\ICOPS_2013\Figures\1D_Teckin_Float_VOLT.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663" y="2003676"/>
            <a:ext cx="4180301" cy="371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5728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Line 2"/>
          <p:cNvSpPr>
            <a:spLocks noChangeShapeType="1"/>
          </p:cNvSpPr>
          <p:nvPr/>
        </p:nvSpPr>
        <p:spPr bwMode="auto">
          <a:xfrm>
            <a:off x="838200" y="762000"/>
            <a:ext cx="7467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0" name="Text Box 7"/>
          <p:cNvSpPr txBox="1">
            <a:spLocks noChangeArrowheads="1"/>
          </p:cNvSpPr>
          <p:nvPr/>
        </p:nvSpPr>
        <p:spPr bwMode="auto">
          <a:xfrm>
            <a:off x="347663" y="838200"/>
            <a:ext cx="85312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Non-Floating geometry produces larger electron density, but lower uniformity compared with floating cases. </a:t>
            </a:r>
            <a:endParaRPr lang="en-US" altLang="ko-KR" sz="2000" i="0" dirty="0">
              <a:ea typeface="SimSun" pitchFamily="2" charset="-122"/>
            </a:endParaRPr>
          </a:p>
          <a:p>
            <a:pPr>
              <a:spcAft>
                <a:spcPct val="50000"/>
              </a:spcAft>
              <a:buFont typeface="Symbol" pitchFamily="18" charset="2"/>
              <a:buChar char="·"/>
            </a:pPr>
            <a:r>
              <a:rPr lang="en-US" altLang="ko-KR" sz="2000" i="0" dirty="0">
                <a:ea typeface="SimSun" pitchFamily="2" charset="-122"/>
              </a:rPr>
              <a:t>Ne/</a:t>
            </a:r>
            <a:r>
              <a:rPr lang="en-US" altLang="ko-KR" sz="2000" i="0" dirty="0" err="1">
                <a:ea typeface="SimSun" pitchFamily="2" charset="-122"/>
              </a:rPr>
              <a:t>Xe</a:t>
            </a:r>
            <a:r>
              <a:rPr lang="en-US" altLang="ko-KR" sz="2000" i="0" dirty="0">
                <a:ea typeface="SimSun" pitchFamily="2" charset="-122"/>
              </a:rPr>
              <a:t>=80/20, 60 </a:t>
            </a:r>
            <a:r>
              <a:rPr lang="en-US" altLang="ko-KR" sz="2000" i="0" dirty="0" err="1">
                <a:ea typeface="SimSun" pitchFamily="2" charset="-122"/>
              </a:rPr>
              <a:t>Torr</a:t>
            </a:r>
            <a:r>
              <a:rPr lang="en-US" altLang="ko-KR" sz="2000" i="0" dirty="0">
                <a:ea typeface="SimSun" pitchFamily="2" charset="-122"/>
              </a:rPr>
              <a:t>, PRF=40 MHz, DC=30%, </a:t>
            </a:r>
            <a:r>
              <a:rPr lang="en-US" altLang="ko-KR" sz="2000" i="0" dirty="0" smtClean="0">
                <a:ea typeface="SimSun" pitchFamily="2" charset="-122"/>
              </a:rPr>
              <a:t>Non-floating</a:t>
            </a:r>
            <a:r>
              <a:rPr lang="en-US" altLang="ko-KR" sz="2000" i="0" dirty="0">
                <a:ea typeface="SimSun" pitchFamily="2" charset="-122"/>
              </a:rPr>
              <a:t>.  </a:t>
            </a:r>
          </a:p>
          <a:p>
            <a:pPr>
              <a:spcAft>
                <a:spcPct val="50000"/>
              </a:spcAft>
              <a:buFont typeface="Symbol" pitchFamily="18" charset="2"/>
              <a:buChar char="·"/>
            </a:pPr>
            <a:endParaRPr lang="en-US" altLang="ko-KR" sz="2000" i="0" dirty="0">
              <a:ea typeface="SimSun" pitchFamily="2" charset="-122"/>
            </a:endParaRPr>
          </a:p>
        </p:txBody>
      </p:sp>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a:ea typeface="Arial Unicode MS" pitchFamily="34" charset="-128"/>
                  <a:cs typeface="Arial Unicode MS" pitchFamily="34" charset="-128"/>
                </a:rPr>
                <a:t>University of Michigan</a:t>
              </a:r>
            </a:p>
            <a:p>
              <a:pPr algn="ctr"/>
              <a:r>
                <a:rPr lang="en-US" altLang="ko-KR" i="0">
                  <a:ea typeface="Arial Unicode MS" pitchFamily="34" charset="-128"/>
                  <a:cs typeface="Arial Unicode MS" pitchFamily="34" charset="-128"/>
                </a:rPr>
                <a:t>Institute for Plasma Science &amp; Engr.</a:t>
              </a:r>
            </a:p>
          </p:txBody>
        </p:sp>
      </p:grpSp>
      <p:sp>
        <p:nvSpPr>
          <p:cNvPr id="11" name="Text Box 7"/>
          <p:cNvSpPr txBox="1">
            <a:spLocks noChangeArrowheads="1"/>
          </p:cNvSpPr>
          <p:nvPr/>
        </p:nvSpPr>
        <p:spPr bwMode="auto">
          <a:xfrm>
            <a:off x="1431651" y="5683737"/>
            <a:ext cx="21655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Average [e]</a:t>
            </a:r>
            <a:endParaRPr lang="en-US" altLang="ko-KR" sz="2000" i="0" dirty="0">
              <a:ea typeface="SimSun" pitchFamily="2" charset="-122"/>
            </a:endParaRPr>
          </a:p>
        </p:txBody>
      </p:sp>
      <p:sp>
        <p:nvSpPr>
          <p:cNvPr id="12" name="Text Box 7"/>
          <p:cNvSpPr txBox="1">
            <a:spLocks noChangeArrowheads="1"/>
          </p:cNvSpPr>
          <p:nvPr/>
        </p:nvSpPr>
        <p:spPr bwMode="auto">
          <a:xfrm>
            <a:off x="5221938" y="5486400"/>
            <a:ext cx="2876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None/>
            </a:pPr>
            <a:endParaRPr lang="zh-CN" altLang="en-US" sz="800" i="0" dirty="0">
              <a:ea typeface="SimSun" pitchFamily="2" charset="-122"/>
            </a:endParaRPr>
          </a:p>
          <a:p>
            <a:pPr>
              <a:spcAft>
                <a:spcPct val="50000"/>
              </a:spcAft>
              <a:buFont typeface="Symbol" pitchFamily="18" charset="2"/>
              <a:buChar char="·"/>
            </a:pPr>
            <a:r>
              <a:rPr lang="en-US" altLang="ko-KR" sz="2000" i="0" dirty="0" smtClean="0">
                <a:ea typeface="SimSun" pitchFamily="2" charset="-122"/>
              </a:rPr>
              <a:t>[e], Uniformity vs. V</a:t>
            </a:r>
            <a:endParaRPr lang="en-US" altLang="ko-KR" sz="2000" i="0" dirty="0">
              <a:ea typeface="SimSun" pitchFamily="2" charset="-122"/>
            </a:endParaRPr>
          </a:p>
        </p:txBody>
      </p:sp>
      <p:sp>
        <p:nvSpPr>
          <p:cNvPr id="14"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pic>
        <p:nvPicPr>
          <p:cNvPr id="10244" name="Picture 4" descr="D:\tianpeng_UIGEL5_D\PT_WorkInProgress\LM\NEXE\ICOPS_2013\Figures\1D_Plot_Non_VOLT.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4713" y="1981892"/>
            <a:ext cx="4191000" cy="3724423"/>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D:\tianpeng_UIGEL5_D\PT_WorkInProgress\LM\NEXE\ICOPS_2013\Figures\1D_Teckin_Non_VOLT.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263" y="2003995"/>
            <a:ext cx="4175004" cy="37102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1730853" y="162580"/>
            <a:ext cx="57648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zh-CN" sz="2800" i="0" dirty="0" smtClean="0">
                <a:ea typeface="SimSun" pitchFamily="2" charset="-122"/>
              </a:rPr>
              <a:t>n</a:t>
            </a:r>
            <a:r>
              <a:rPr lang="en-US" altLang="zh-CN" sz="2800" i="0" baseline="-25000" dirty="0" smtClean="0">
                <a:ea typeface="SimSun" pitchFamily="2" charset="-122"/>
              </a:rPr>
              <a:t>e</a:t>
            </a:r>
            <a:r>
              <a:rPr lang="en-US" altLang="zh-CN" sz="2800" i="0" dirty="0" smtClean="0">
                <a:ea typeface="SimSun" pitchFamily="2" charset="-122"/>
              </a:rPr>
              <a:t> </a:t>
            </a:r>
            <a:r>
              <a:rPr lang="en-US" altLang="zh-CN" sz="2800" i="0" dirty="0" err="1" smtClean="0">
                <a:ea typeface="SimSun" pitchFamily="2" charset="-122"/>
              </a:rPr>
              <a:t>vs</a:t>
            </a:r>
            <a:r>
              <a:rPr lang="en-US" altLang="zh-CN" sz="2800" i="0" dirty="0" smtClean="0">
                <a:ea typeface="SimSun" pitchFamily="2" charset="-122"/>
              </a:rPr>
              <a:t> VOLTAGE: NON-FLOATING</a:t>
            </a:r>
            <a:endParaRPr lang="en-US" altLang="zh-CN" sz="2800" i="0" dirty="0">
              <a:latin typeface="Times New Roman" pitchFamily="18" charset="0"/>
              <a:ea typeface="SimSun" pitchFamily="2" charset="-122"/>
            </a:endParaRPr>
          </a:p>
        </p:txBody>
      </p:sp>
    </p:spTree>
    <p:extLst>
      <p:ext uri="{BB962C8B-B14F-4D97-AF65-F5344CB8AC3E}">
        <p14:creationId xmlns:p14="http://schemas.microsoft.com/office/powerpoint/2010/main" val="15555851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D:\tianpeng_UIGEL5_D\PT_WorkInProgress\LM\NEXE\ICOPS_2013\Figures\1D_Plot_Float_DC.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1387" y="2214864"/>
            <a:ext cx="4095272" cy="3639353"/>
          </a:xfrm>
          <a:prstGeom prst="rect">
            <a:avLst/>
          </a:prstGeom>
          <a:noFill/>
          <a:extLst>
            <a:ext uri="{909E8E84-426E-40DD-AFC4-6F175D3DCCD1}">
              <a14:hiddenFill xmlns:a14="http://schemas.microsoft.com/office/drawing/2010/main">
                <a:solidFill>
                  <a:srgbClr val="FFFFFF"/>
                </a:solidFill>
              </a14:hiddenFill>
            </a:ext>
          </a:extLst>
        </p:spPr>
      </p:pic>
      <p:sp>
        <p:nvSpPr>
          <p:cNvPr id="106498" name="Line 2"/>
          <p:cNvSpPr>
            <a:spLocks noChangeShapeType="1"/>
          </p:cNvSpPr>
          <p:nvPr/>
        </p:nvSpPr>
        <p:spPr bwMode="auto">
          <a:xfrm>
            <a:off x="838200" y="685800"/>
            <a:ext cx="7467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499" name="Text Box 5"/>
          <p:cNvSpPr txBox="1">
            <a:spLocks noChangeArrowheads="1"/>
          </p:cNvSpPr>
          <p:nvPr/>
        </p:nvSpPr>
        <p:spPr bwMode="auto">
          <a:xfrm>
            <a:off x="1917132" y="76200"/>
            <a:ext cx="54526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zh-CN" sz="2800" i="0" dirty="0" smtClean="0">
                <a:ea typeface="SimSun" pitchFamily="2" charset="-122"/>
              </a:rPr>
              <a:t>n</a:t>
            </a:r>
            <a:r>
              <a:rPr lang="en-US" altLang="zh-CN" sz="2800" i="0" baseline="-25000" dirty="0" smtClean="0">
                <a:ea typeface="SimSun" pitchFamily="2" charset="-122"/>
              </a:rPr>
              <a:t>e</a:t>
            </a:r>
            <a:r>
              <a:rPr lang="en-US" altLang="zh-CN" sz="2800" i="0" dirty="0" smtClean="0">
                <a:ea typeface="SimSun" pitchFamily="2" charset="-122"/>
              </a:rPr>
              <a:t> </a:t>
            </a:r>
            <a:r>
              <a:rPr lang="en-US" altLang="zh-CN" sz="2800" i="0" dirty="0" err="1" smtClean="0">
                <a:ea typeface="SimSun" pitchFamily="2" charset="-122"/>
              </a:rPr>
              <a:t>vs</a:t>
            </a:r>
            <a:r>
              <a:rPr lang="en-US" altLang="zh-CN" sz="2800" i="0" dirty="0" smtClean="0">
                <a:ea typeface="SimSun" pitchFamily="2" charset="-122"/>
              </a:rPr>
              <a:t> DUTY CYCLE: FLOATING</a:t>
            </a:r>
            <a:endParaRPr lang="en-US" altLang="zh-CN" sz="2800" i="0" dirty="0">
              <a:latin typeface="Times New Roman" pitchFamily="18" charset="0"/>
              <a:ea typeface="SimSun" pitchFamily="2" charset="-122"/>
            </a:endParaRPr>
          </a:p>
        </p:txBody>
      </p:sp>
      <p:sp>
        <p:nvSpPr>
          <p:cNvPr id="106500" name="Text Box 7"/>
          <p:cNvSpPr txBox="1">
            <a:spLocks noChangeArrowheads="1"/>
          </p:cNvSpPr>
          <p:nvPr/>
        </p:nvSpPr>
        <p:spPr bwMode="auto">
          <a:xfrm>
            <a:off x="347663" y="762000"/>
            <a:ext cx="8531225"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ts val="600"/>
              </a:spcAft>
              <a:buFont typeface="Symbol" pitchFamily="18" charset="2"/>
              <a:buChar char="·"/>
            </a:pPr>
            <a:r>
              <a:rPr lang="en-US" altLang="ko-KR" sz="2000" i="0" dirty="0" smtClean="0">
                <a:ea typeface="SimSun" pitchFamily="2" charset="-122"/>
              </a:rPr>
              <a:t>When DC </a:t>
            </a:r>
            <a:r>
              <a:rPr lang="en-US" altLang="ko-KR" sz="2000" i="0" dirty="0">
                <a:ea typeface="SimSun" pitchFamily="2" charset="-122"/>
              </a:rPr>
              <a:t>&gt;</a:t>
            </a:r>
            <a:r>
              <a:rPr lang="en-US" altLang="ko-KR" sz="2000" i="0" dirty="0" smtClean="0">
                <a:ea typeface="SimSun" pitchFamily="2" charset="-122"/>
              </a:rPr>
              <a:t> 60%, plasma is glow-like.  Average density decreases as DC increases due to lower </a:t>
            </a:r>
            <a:r>
              <a:rPr lang="en-US" altLang="ko-KR" sz="2000" i="0" dirty="0" err="1" smtClean="0">
                <a:ea typeface="SimSun" pitchFamily="2" charset="-122"/>
              </a:rPr>
              <a:t>dV</a:t>
            </a:r>
            <a:r>
              <a:rPr lang="en-US" altLang="ko-KR" sz="2000" i="0" dirty="0" smtClean="0">
                <a:ea typeface="SimSun" pitchFamily="2" charset="-122"/>
              </a:rPr>
              <a:t>/</a:t>
            </a:r>
            <a:r>
              <a:rPr lang="en-US" altLang="ko-KR" sz="2000" i="0" dirty="0" err="1" smtClean="0">
                <a:ea typeface="SimSun" pitchFamily="2" charset="-122"/>
              </a:rPr>
              <a:t>dt.</a:t>
            </a:r>
            <a:r>
              <a:rPr lang="en-US" altLang="ko-KR" sz="2000" i="0" dirty="0" smtClean="0">
                <a:ea typeface="SimSun" pitchFamily="2" charset="-122"/>
              </a:rPr>
              <a:t> </a:t>
            </a:r>
          </a:p>
          <a:p>
            <a:pPr>
              <a:spcAft>
                <a:spcPts val="600"/>
              </a:spcAft>
              <a:buFont typeface="Symbol" pitchFamily="18" charset="2"/>
              <a:buChar char="·"/>
            </a:pPr>
            <a:r>
              <a:rPr lang="en-US" altLang="ko-KR" sz="2000" i="0" dirty="0" smtClean="0">
                <a:ea typeface="SimSun" pitchFamily="2" charset="-122"/>
              </a:rPr>
              <a:t>Uniformity increases with DC. </a:t>
            </a:r>
          </a:p>
          <a:p>
            <a:pPr>
              <a:spcAft>
                <a:spcPts val="600"/>
              </a:spcAft>
              <a:buFont typeface="Symbol" pitchFamily="18" charset="2"/>
              <a:buChar char="·"/>
            </a:pPr>
            <a:r>
              <a:rPr lang="en-US" altLang="ko-KR" sz="2000" i="0" dirty="0">
                <a:ea typeface="SimSun" pitchFamily="2" charset="-122"/>
              </a:rPr>
              <a:t>Ne/</a:t>
            </a:r>
            <a:r>
              <a:rPr lang="en-US" altLang="ko-KR" sz="2000" i="0" dirty="0" err="1">
                <a:ea typeface="SimSun" pitchFamily="2" charset="-122"/>
              </a:rPr>
              <a:t>Xe</a:t>
            </a:r>
            <a:r>
              <a:rPr lang="en-US" altLang="ko-KR" sz="2000" i="0" dirty="0">
                <a:ea typeface="SimSun" pitchFamily="2" charset="-122"/>
              </a:rPr>
              <a:t>=80/20, 60 </a:t>
            </a:r>
            <a:r>
              <a:rPr lang="en-US" altLang="ko-KR" sz="2000" i="0" dirty="0" err="1">
                <a:ea typeface="SimSun" pitchFamily="2" charset="-122"/>
              </a:rPr>
              <a:t>Torr</a:t>
            </a:r>
            <a:r>
              <a:rPr lang="en-US" altLang="ko-KR" sz="2000" i="0" dirty="0">
                <a:ea typeface="SimSun" pitchFamily="2" charset="-122"/>
              </a:rPr>
              <a:t>, PRF=40 MHz, </a:t>
            </a:r>
            <a:r>
              <a:rPr lang="en-US" altLang="ko-KR" sz="2000" i="0" dirty="0" smtClean="0">
                <a:ea typeface="SimSun" pitchFamily="2" charset="-122"/>
              </a:rPr>
              <a:t>2.5 kV, floating</a:t>
            </a:r>
            <a:r>
              <a:rPr lang="en-US" altLang="ko-KR" sz="2000" i="0" dirty="0">
                <a:ea typeface="SimSun" pitchFamily="2" charset="-122"/>
              </a:rPr>
              <a:t>.  </a:t>
            </a:r>
          </a:p>
          <a:p>
            <a:pPr>
              <a:buFont typeface="Symbol" pitchFamily="18" charset="2"/>
              <a:buChar char="·"/>
            </a:pPr>
            <a:endParaRPr lang="en-US" altLang="ko-KR" sz="2000" i="0" dirty="0" smtClean="0">
              <a:ea typeface="SimSun" pitchFamily="2" charset="-122"/>
            </a:endParaRPr>
          </a:p>
          <a:p>
            <a:pPr>
              <a:spcAft>
                <a:spcPct val="50000"/>
              </a:spcAft>
              <a:buFont typeface="Symbol" pitchFamily="18" charset="2"/>
              <a:buChar char="·"/>
            </a:pPr>
            <a:endParaRPr lang="en-US" altLang="ko-KR" sz="2000" i="0" dirty="0">
              <a:ea typeface="SimSun" pitchFamily="2" charset="-122"/>
            </a:endParaRPr>
          </a:p>
        </p:txBody>
      </p:sp>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dirty="0">
                  <a:ea typeface="Arial Unicode MS" pitchFamily="34" charset="-128"/>
                  <a:cs typeface="Arial Unicode MS" pitchFamily="34" charset="-128"/>
                </a:rPr>
                <a:t>University of Michigan</a:t>
              </a:r>
            </a:p>
            <a:p>
              <a:pPr algn="ctr"/>
              <a:r>
                <a:rPr lang="en-US" altLang="ko-KR" i="0" dirty="0">
                  <a:ea typeface="Arial Unicode MS" pitchFamily="34" charset="-128"/>
                  <a:cs typeface="Arial Unicode MS" pitchFamily="34" charset="-128"/>
                </a:rPr>
                <a:t>Institute for Plasma Science &amp; Engr.</a:t>
              </a:r>
            </a:p>
          </p:txBody>
        </p:sp>
      </p:grpSp>
      <p:sp>
        <p:nvSpPr>
          <p:cNvPr id="12" name="Text Box 7"/>
          <p:cNvSpPr txBox="1">
            <a:spLocks noChangeArrowheads="1"/>
          </p:cNvSpPr>
          <p:nvPr/>
        </p:nvSpPr>
        <p:spPr bwMode="auto">
          <a:xfrm>
            <a:off x="5257800" y="5562600"/>
            <a:ext cx="289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None/>
            </a:pPr>
            <a:endParaRPr lang="zh-CN" altLang="en-US" sz="800" i="0" dirty="0">
              <a:ea typeface="SimSun" pitchFamily="2" charset="-122"/>
            </a:endParaRPr>
          </a:p>
          <a:p>
            <a:pPr>
              <a:spcAft>
                <a:spcPct val="50000"/>
              </a:spcAft>
              <a:buFont typeface="Symbol" pitchFamily="18" charset="2"/>
              <a:buChar char="·"/>
            </a:pPr>
            <a:r>
              <a:rPr lang="en-US" altLang="ko-KR" sz="2000" i="0" dirty="0">
                <a:ea typeface="SimSun" pitchFamily="2" charset="-122"/>
              </a:rPr>
              <a:t>[e], Uniformity vs. V</a:t>
            </a:r>
          </a:p>
        </p:txBody>
      </p:sp>
      <p:sp>
        <p:nvSpPr>
          <p:cNvPr id="17" name="Text Box 7"/>
          <p:cNvSpPr txBox="1">
            <a:spLocks noChangeArrowheads="1"/>
          </p:cNvSpPr>
          <p:nvPr/>
        </p:nvSpPr>
        <p:spPr bwMode="auto">
          <a:xfrm>
            <a:off x="1752600" y="5854217"/>
            <a:ext cx="18822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Average [e]</a:t>
            </a:r>
            <a:endParaRPr lang="en-US" altLang="ko-KR" sz="2000" i="0" dirty="0">
              <a:ea typeface="SimSun" pitchFamily="2" charset="-122"/>
            </a:endParaRPr>
          </a:p>
        </p:txBody>
      </p:sp>
      <p:sp>
        <p:nvSpPr>
          <p:cNvPr id="14"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pic>
        <p:nvPicPr>
          <p:cNvPr id="11268" name="Picture 4" descr="D:\tianpeng_UIGEL5_D\PT_WorkInProgress\LM\NEXE\ICOPS_2013\Figures\1D_Teckin_Float_DC.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847" y="2209800"/>
            <a:ext cx="4103625" cy="3646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9715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Line 2"/>
          <p:cNvSpPr>
            <a:spLocks noChangeShapeType="1"/>
          </p:cNvSpPr>
          <p:nvPr/>
        </p:nvSpPr>
        <p:spPr bwMode="auto">
          <a:xfrm>
            <a:off x="838200" y="609600"/>
            <a:ext cx="7467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499" name="Text Box 5"/>
          <p:cNvSpPr txBox="1">
            <a:spLocks noChangeArrowheads="1"/>
          </p:cNvSpPr>
          <p:nvPr/>
        </p:nvSpPr>
        <p:spPr bwMode="auto">
          <a:xfrm>
            <a:off x="1691875" y="86380"/>
            <a:ext cx="59031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zh-CN" sz="2800" i="0" dirty="0" smtClean="0">
                <a:ea typeface="SimSun" pitchFamily="2" charset="-122"/>
              </a:rPr>
              <a:t>n</a:t>
            </a:r>
            <a:r>
              <a:rPr lang="en-US" altLang="zh-CN" sz="2800" i="0" baseline="-25000" dirty="0" smtClean="0">
                <a:ea typeface="SimSun" pitchFamily="2" charset="-122"/>
              </a:rPr>
              <a:t>e</a:t>
            </a:r>
            <a:r>
              <a:rPr lang="en-US" altLang="zh-CN" sz="2800" i="0" dirty="0" smtClean="0">
                <a:ea typeface="SimSun" pitchFamily="2" charset="-122"/>
              </a:rPr>
              <a:t> </a:t>
            </a:r>
            <a:r>
              <a:rPr lang="en-US" altLang="zh-CN" sz="2800" i="0" dirty="0" err="1" smtClean="0">
                <a:ea typeface="SimSun" pitchFamily="2" charset="-122"/>
              </a:rPr>
              <a:t>vs</a:t>
            </a:r>
            <a:r>
              <a:rPr lang="en-US" altLang="zh-CN" sz="2800" i="0" dirty="0" smtClean="0">
                <a:ea typeface="SimSun" pitchFamily="2" charset="-122"/>
              </a:rPr>
              <a:t> PULSE PERIOD: FLOATING</a:t>
            </a:r>
            <a:endParaRPr lang="en-US" altLang="zh-CN" sz="2800" i="0" dirty="0">
              <a:latin typeface="Times New Roman" pitchFamily="18" charset="0"/>
              <a:ea typeface="SimSun" pitchFamily="2" charset="-122"/>
            </a:endParaRPr>
          </a:p>
        </p:txBody>
      </p:sp>
      <p:sp>
        <p:nvSpPr>
          <p:cNvPr id="106500" name="Text Box 7"/>
          <p:cNvSpPr txBox="1">
            <a:spLocks noChangeArrowheads="1"/>
          </p:cNvSpPr>
          <p:nvPr/>
        </p:nvSpPr>
        <p:spPr bwMode="auto">
          <a:xfrm>
            <a:off x="377840" y="656272"/>
            <a:ext cx="85312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ts val="600"/>
              </a:spcAft>
              <a:buFont typeface="Symbol" pitchFamily="18" charset="2"/>
              <a:buChar char="·"/>
            </a:pPr>
            <a:r>
              <a:rPr lang="en-US" altLang="ko-KR" sz="2000" i="0" dirty="0" smtClean="0">
                <a:ea typeface="SimSun" pitchFamily="2" charset="-122"/>
              </a:rPr>
              <a:t>Electron density decreases as pulse period increases. </a:t>
            </a:r>
          </a:p>
          <a:p>
            <a:pPr>
              <a:spcAft>
                <a:spcPts val="600"/>
              </a:spcAft>
              <a:buFont typeface="Symbol" pitchFamily="18" charset="2"/>
              <a:buChar char="·"/>
            </a:pPr>
            <a:r>
              <a:rPr lang="en-US" altLang="ko-KR" sz="2000" i="0" dirty="0" smtClean="0">
                <a:ea typeface="SimSun" pitchFamily="2" charset="-122"/>
              </a:rPr>
              <a:t>Longer pulse provides better uniformity, mainly due to the longer diffusion time for charged species. </a:t>
            </a:r>
          </a:p>
          <a:p>
            <a:pPr>
              <a:spcAft>
                <a:spcPts val="600"/>
              </a:spcAft>
              <a:buFont typeface="Symbol" pitchFamily="18" charset="2"/>
              <a:buChar char="·"/>
            </a:pPr>
            <a:r>
              <a:rPr lang="en-US" altLang="ko-KR" sz="2000" i="0" dirty="0">
                <a:ea typeface="SimSun" pitchFamily="2" charset="-122"/>
              </a:rPr>
              <a:t>Ne/</a:t>
            </a:r>
            <a:r>
              <a:rPr lang="en-US" altLang="ko-KR" sz="2000" i="0" dirty="0" err="1">
                <a:ea typeface="SimSun" pitchFamily="2" charset="-122"/>
              </a:rPr>
              <a:t>Xe</a:t>
            </a:r>
            <a:r>
              <a:rPr lang="en-US" altLang="ko-KR" sz="2000" i="0" dirty="0">
                <a:ea typeface="SimSun" pitchFamily="2" charset="-122"/>
              </a:rPr>
              <a:t>=80/20, 60 </a:t>
            </a:r>
            <a:r>
              <a:rPr lang="en-US" altLang="ko-KR" sz="2000" i="0" dirty="0" err="1">
                <a:ea typeface="SimSun" pitchFamily="2" charset="-122"/>
              </a:rPr>
              <a:t>Torr</a:t>
            </a:r>
            <a:r>
              <a:rPr lang="en-US" altLang="ko-KR" sz="2000" i="0" dirty="0">
                <a:ea typeface="SimSun" pitchFamily="2" charset="-122"/>
              </a:rPr>
              <a:t>, </a:t>
            </a:r>
            <a:r>
              <a:rPr lang="en-US" altLang="ko-KR" sz="2000" i="0" dirty="0" smtClean="0">
                <a:ea typeface="SimSun" pitchFamily="2" charset="-122"/>
              </a:rPr>
              <a:t>DC=30</a:t>
            </a:r>
            <a:r>
              <a:rPr lang="en-US" altLang="ko-KR" sz="2000" i="0" dirty="0">
                <a:ea typeface="SimSun" pitchFamily="2" charset="-122"/>
              </a:rPr>
              <a:t>%, 2.5 kV, </a:t>
            </a:r>
            <a:r>
              <a:rPr lang="en-US" altLang="ko-KR" sz="2000" i="0" dirty="0" smtClean="0">
                <a:ea typeface="SimSun" pitchFamily="2" charset="-122"/>
              </a:rPr>
              <a:t>floating</a:t>
            </a:r>
            <a:r>
              <a:rPr lang="en-US" altLang="ko-KR" sz="2000" i="0" dirty="0">
                <a:ea typeface="SimSun" pitchFamily="2" charset="-122"/>
              </a:rPr>
              <a:t>.  </a:t>
            </a:r>
          </a:p>
        </p:txBody>
      </p:sp>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a:ea typeface="Arial Unicode MS" pitchFamily="34" charset="-128"/>
                  <a:cs typeface="Arial Unicode MS" pitchFamily="34" charset="-128"/>
                </a:rPr>
                <a:t>University of Michigan</a:t>
              </a:r>
            </a:p>
            <a:p>
              <a:pPr algn="ctr"/>
              <a:r>
                <a:rPr lang="en-US" altLang="ko-KR" i="0">
                  <a:ea typeface="Arial Unicode MS" pitchFamily="34" charset="-128"/>
                  <a:cs typeface="Arial Unicode MS" pitchFamily="34" charset="-128"/>
                </a:rPr>
                <a:t>Institute for Plasma Science &amp; Engr.</a:t>
              </a:r>
            </a:p>
          </p:txBody>
        </p:sp>
      </p:grpSp>
      <p:sp>
        <p:nvSpPr>
          <p:cNvPr id="11" name="Text Box 7"/>
          <p:cNvSpPr txBox="1">
            <a:spLocks noChangeArrowheads="1"/>
          </p:cNvSpPr>
          <p:nvPr/>
        </p:nvSpPr>
        <p:spPr bwMode="auto">
          <a:xfrm>
            <a:off x="1680119" y="5797755"/>
            <a:ext cx="19012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Average </a:t>
            </a:r>
            <a:r>
              <a:rPr lang="en-US" altLang="ko-KR" sz="2000" i="0" dirty="0">
                <a:ea typeface="SimSun" pitchFamily="2" charset="-122"/>
              </a:rPr>
              <a:t>[e</a:t>
            </a:r>
            <a:r>
              <a:rPr lang="en-US" altLang="ko-KR" sz="2000" i="0" dirty="0" smtClean="0">
                <a:ea typeface="SimSun" pitchFamily="2" charset="-122"/>
              </a:rPr>
              <a:t>]</a:t>
            </a:r>
            <a:endParaRPr lang="en-US" altLang="ko-KR" sz="2000" i="0" dirty="0">
              <a:ea typeface="SimSun" pitchFamily="2" charset="-122"/>
            </a:endParaRPr>
          </a:p>
        </p:txBody>
      </p:sp>
      <p:sp>
        <p:nvSpPr>
          <p:cNvPr id="12" name="Text Box 7"/>
          <p:cNvSpPr txBox="1">
            <a:spLocks noChangeArrowheads="1"/>
          </p:cNvSpPr>
          <p:nvPr/>
        </p:nvSpPr>
        <p:spPr bwMode="auto">
          <a:xfrm>
            <a:off x="5314950" y="5511225"/>
            <a:ext cx="28824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None/>
            </a:pPr>
            <a:endParaRPr lang="zh-CN" altLang="en-US" sz="800" i="0" dirty="0">
              <a:ea typeface="SimSun" pitchFamily="2" charset="-122"/>
            </a:endParaRPr>
          </a:p>
          <a:p>
            <a:pPr>
              <a:spcAft>
                <a:spcPct val="50000"/>
              </a:spcAft>
              <a:buFont typeface="Symbol" pitchFamily="18" charset="2"/>
              <a:buChar char="·"/>
            </a:pPr>
            <a:r>
              <a:rPr lang="en-US" altLang="ko-KR" sz="2000" i="0" dirty="0">
                <a:ea typeface="SimSun" pitchFamily="2" charset="-122"/>
              </a:rPr>
              <a:t>[e], Uniformity vs. V</a:t>
            </a:r>
          </a:p>
        </p:txBody>
      </p:sp>
      <p:sp>
        <p:nvSpPr>
          <p:cNvPr id="14"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pic>
        <p:nvPicPr>
          <p:cNvPr id="13" name="Picture 3" descr="D:\tianpeng_UIGEL5_D\PT_WorkInProgress\LM\NEXE\ICOPS_2013\Figures\1D_Teckin_Float_PRF.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619" y="2186902"/>
            <a:ext cx="4141571" cy="36804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tianpeng_UIGEL5_D\PT_WorkInProgress\LM\NEXE\ICOPS_2013\Figures\1D_Plot_Float_PRF.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456" y="2206479"/>
            <a:ext cx="4033798" cy="358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8444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Line 2"/>
          <p:cNvSpPr>
            <a:spLocks noChangeShapeType="1"/>
          </p:cNvSpPr>
          <p:nvPr/>
        </p:nvSpPr>
        <p:spPr bwMode="auto">
          <a:xfrm>
            <a:off x="838200" y="762000"/>
            <a:ext cx="7467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499" name="Text Box 5"/>
          <p:cNvSpPr txBox="1">
            <a:spLocks noChangeArrowheads="1"/>
          </p:cNvSpPr>
          <p:nvPr/>
        </p:nvSpPr>
        <p:spPr bwMode="auto">
          <a:xfrm>
            <a:off x="2375837" y="176213"/>
            <a:ext cx="4535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zh-CN" sz="2800" i="0" dirty="0" smtClean="0">
                <a:ea typeface="SimSun" pitchFamily="2" charset="-122"/>
              </a:rPr>
              <a:t>CONCLUDING REMARKS</a:t>
            </a:r>
            <a:endParaRPr lang="en-US" altLang="zh-CN" sz="2800" i="0" dirty="0">
              <a:latin typeface="Times New Roman" pitchFamily="18" charset="0"/>
              <a:ea typeface="SimSun" pitchFamily="2" charset="-122"/>
            </a:endParaRPr>
          </a:p>
        </p:txBody>
      </p:sp>
      <p:sp>
        <p:nvSpPr>
          <p:cNvPr id="106500" name="Text Box 7"/>
          <p:cNvSpPr txBox="1">
            <a:spLocks noChangeArrowheads="1"/>
          </p:cNvSpPr>
          <p:nvPr/>
        </p:nvSpPr>
        <p:spPr bwMode="auto">
          <a:xfrm>
            <a:off x="347663" y="914400"/>
            <a:ext cx="8531225"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a:ea typeface="SimSun" pitchFamily="2" charset="-122"/>
              </a:rPr>
              <a:t>M</a:t>
            </a:r>
            <a:r>
              <a:rPr lang="en-US" altLang="ko-KR" sz="2000" i="0" dirty="0" smtClean="0">
                <a:ea typeface="SimSun" pitchFamily="2" charset="-122"/>
              </a:rPr>
              <a:t>icroplasmas of Ne/Xe Penning mixture at 60 Torr in sealed cavities were investigated, aiming at maximizing the time averaged electron density.</a:t>
            </a:r>
          </a:p>
          <a:p>
            <a:pPr>
              <a:spcAft>
                <a:spcPct val="50000"/>
              </a:spcAft>
              <a:buFont typeface="Symbol" pitchFamily="18" charset="2"/>
              <a:buChar char="·"/>
            </a:pPr>
            <a:r>
              <a:rPr lang="en-US" altLang="ko-KR" sz="2000" i="0" dirty="0" smtClean="0">
                <a:ea typeface="SimSun" pitchFamily="2" charset="-122"/>
              </a:rPr>
              <a:t>Short DC bipolar Gaussian pulses (a few ns and a few kV) were used to excite and maintain the plasma. </a:t>
            </a:r>
          </a:p>
          <a:p>
            <a:pPr>
              <a:spcAft>
                <a:spcPct val="50000"/>
              </a:spcAft>
              <a:buFont typeface="Symbol" pitchFamily="18" charset="2"/>
              <a:buChar char="·"/>
            </a:pPr>
            <a:r>
              <a:rPr lang="en-US" altLang="ko-KR" sz="2000" i="0" dirty="0" smtClean="0">
                <a:ea typeface="SimSun" pitchFamily="2" charset="-122"/>
              </a:rPr>
              <a:t>Exposed electrode gains an order of magnitude higher electron density compared with floating electrode. </a:t>
            </a:r>
          </a:p>
          <a:p>
            <a:pPr>
              <a:spcAft>
                <a:spcPct val="50000"/>
              </a:spcAft>
              <a:buFont typeface="Symbol" pitchFamily="18" charset="2"/>
              <a:buChar char="·"/>
            </a:pPr>
            <a:r>
              <a:rPr lang="en-US" altLang="ko-KR" sz="2000" i="0" dirty="0" smtClean="0">
                <a:ea typeface="SimSun" pitchFamily="2" charset="-122"/>
              </a:rPr>
              <a:t>Increasing </a:t>
            </a:r>
            <a:r>
              <a:rPr lang="en-US" altLang="ko-KR" sz="2000" i="0" dirty="0">
                <a:ea typeface="SimSun" pitchFamily="2" charset="-122"/>
              </a:rPr>
              <a:t>p</a:t>
            </a:r>
            <a:r>
              <a:rPr lang="en-US" altLang="ko-KR" sz="2000" i="0" dirty="0" smtClean="0">
                <a:ea typeface="SimSun" pitchFamily="2" charset="-122"/>
              </a:rPr>
              <a:t>ulse voltage increases electron density while uniformity is unaffected in floating geometry.</a:t>
            </a:r>
          </a:p>
          <a:p>
            <a:pPr>
              <a:spcAft>
                <a:spcPct val="50000"/>
              </a:spcAft>
              <a:buFont typeface="Symbol" pitchFamily="18" charset="2"/>
              <a:buChar char="·"/>
            </a:pPr>
            <a:r>
              <a:rPr lang="en-US" altLang="ko-KR" sz="2000" i="0" dirty="0" smtClean="0">
                <a:ea typeface="SimSun" pitchFamily="2" charset="-122"/>
              </a:rPr>
              <a:t> Increasing pulse period also increases uniformity due to longer diffusion time. </a:t>
            </a:r>
          </a:p>
          <a:p>
            <a:pPr>
              <a:spcAft>
                <a:spcPct val="50000"/>
              </a:spcAft>
              <a:buFont typeface="Symbol" pitchFamily="18" charset="2"/>
              <a:buChar char="·"/>
            </a:pPr>
            <a:r>
              <a:rPr lang="en-US" altLang="ko-KR" sz="2000" i="0" dirty="0" smtClean="0">
                <a:ea typeface="SimSun" pitchFamily="2" charset="-122"/>
              </a:rPr>
              <a:t>Potential mode change was observed while increasing duty cycle. A glow-like mode provides better uniformity with similar averaged electron density. </a:t>
            </a:r>
          </a:p>
        </p:txBody>
      </p:sp>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a:ea typeface="Arial Unicode MS" pitchFamily="34" charset="-128"/>
                  <a:cs typeface="Arial Unicode MS" pitchFamily="34" charset="-128"/>
                </a:rPr>
                <a:t>University of Michigan</a:t>
              </a:r>
            </a:p>
            <a:p>
              <a:pPr algn="ctr"/>
              <a:r>
                <a:rPr lang="en-US" altLang="ko-KR" i="0">
                  <a:ea typeface="Arial Unicode MS" pitchFamily="34" charset="-128"/>
                  <a:cs typeface="Arial Unicode MS" pitchFamily="34" charset="-128"/>
                </a:rPr>
                <a:t>Institute for Plasma Science &amp; Engr.</a:t>
              </a:r>
            </a:p>
          </p:txBody>
        </p:sp>
      </p:grpSp>
      <p:sp>
        <p:nvSpPr>
          <p:cNvPr id="10"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spTree>
    <p:extLst>
      <p:ext uri="{BB962C8B-B14F-4D97-AF65-F5344CB8AC3E}">
        <p14:creationId xmlns:p14="http://schemas.microsoft.com/office/powerpoint/2010/main" val="3828929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D:\tianpeng_UIGEL5_D\PT_WorkInProgress\LM\NEXE\ICOPS_2013\Figures\1D_Teckin_Non_S0S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3374" y="825909"/>
            <a:ext cx="3279539" cy="291443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tianpeng_UIGEL5_D\PT_WorkInProgress\LM\NEXE\ICOPS_2013\Figures\2D_Non_4_S0S1_e_Pot_New.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781664"/>
            <a:ext cx="4114800" cy="5741009"/>
          </a:xfrm>
          <a:prstGeom prst="rect">
            <a:avLst/>
          </a:prstGeom>
          <a:noFill/>
          <a:extLst>
            <a:ext uri="{909E8E84-426E-40DD-AFC4-6F175D3DCCD1}">
              <a14:hiddenFill xmlns:a14="http://schemas.microsoft.com/office/drawing/2010/main">
                <a:solidFill>
                  <a:srgbClr val="FFFFFF"/>
                </a:solidFill>
              </a14:hiddenFill>
            </a:ext>
          </a:extLst>
        </p:spPr>
      </p:pic>
      <p:sp>
        <p:nvSpPr>
          <p:cNvPr id="106500" name="Text Box 7"/>
          <p:cNvSpPr txBox="1">
            <a:spLocks noChangeArrowheads="1"/>
          </p:cNvSpPr>
          <p:nvPr/>
        </p:nvSpPr>
        <p:spPr bwMode="auto">
          <a:xfrm>
            <a:off x="4525297" y="3962400"/>
            <a:ext cx="433706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An order of magnitude increase  in [e] with SEE. </a:t>
            </a:r>
          </a:p>
          <a:p>
            <a:pPr>
              <a:spcAft>
                <a:spcPct val="50000"/>
              </a:spcAft>
              <a:buFont typeface="Symbol" pitchFamily="18" charset="2"/>
              <a:buChar char="·"/>
            </a:pPr>
            <a:r>
              <a:rPr lang="en-US" altLang="ko-KR" sz="2000" i="0" dirty="0" smtClean="0">
                <a:ea typeface="SimSun" pitchFamily="2" charset="-122"/>
              </a:rPr>
              <a:t>Further increase of SEE </a:t>
            </a:r>
            <a:r>
              <a:rPr lang="en-US" altLang="ko-KR" sz="2000" i="0" dirty="0" err="1" smtClean="0">
                <a:ea typeface="SimSun" pitchFamily="2" charset="-122"/>
              </a:rPr>
              <a:t>coef</a:t>
            </a:r>
            <a:r>
              <a:rPr lang="en-US" altLang="ko-KR" sz="2000" i="0" dirty="0" smtClean="0">
                <a:ea typeface="SimSun" pitchFamily="2" charset="-122"/>
              </a:rPr>
              <a:t> influence more on uniformity but not much on peak density. </a:t>
            </a:r>
            <a:endParaRPr lang="en-US" altLang="ko-KR" sz="2000" i="0" dirty="0">
              <a:ea typeface="SimSun" pitchFamily="2" charset="-122"/>
            </a:endParaRPr>
          </a:p>
        </p:txBody>
      </p:sp>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a:ea typeface="Arial Unicode MS" pitchFamily="34" charset="-128"/>
                  <a:cs typeface="Arial Unicode MS" pitchFamily="34" charset="-128"/>
                </a:rPr>
                <a:t>University of Michigan</a:t>
              </a:r>
            </a:p>
            <a:p>
              <a:pPr algn="ctr"/>
              <a:r>
                <a:rPr lang="en-US" altLang="ko-KR" i="0">
                  <a:ea typeface="Arial Unicode MS" pitchFamily="34" charset="-128"/>
                  <a:cs typeface="Arial Unicode MS" pitchFamily="34" charset="-128"/>
                </a:rPr>
                <a:t>Institute for Plasma Science &amp; Engr.</a:t>
              </a:r>
            </a:p>
          </p:txBody>
        </p:sp>
      </p:grpSp>
      <p:sp>
        <p:nvSpPr>
          <p:cNvPr id="10" name="Text Box 7"/>
          <p:cNvSpPr txBox="1">
            <a:spLocks noChangeArrowheads="1"/>
          </p:cNvSpPr>
          <p:nvPr/>
        </p:nvSpPr>
        <p:spPr bwMode="auto">
          <a:xfrm>
            <a:off x="2895600" y="990600"/>
            <a:ext cx="17970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marL="0" indent="0">
              <a:spcAft>
                <a:spcPct val="50000"/>
              </a:spcAft>
            </a:pPr>
            <a:r>
              <a:rPr lang="en-US" altLang="ko-KR" sz="2000" i="0" dirty="0" smtClean="0">
                <a:ea typeface="SimSun" pitchFamily="2" charset="-122"/>
              </a:rPr>
              <a:t>SEE </a:t>
            </a:r>
            <a:r>
              <a:rPr lang="en-US" altLang="ko-KR" sz="2000" i="0" dirty="0" err="1" smtClean="0">
                <a:ea typeface="SimSun" pitchFamily="2" charset="-122"/>
              </a:rPr>
              <a:t>Coef</a:t>
            </a:r>
            <a:r>
              <a:rPr lang="en-US" altLang="ko-KR" sz="2000" i="0" dirty="0" smtClean="0">
                <a:ea typeface="SimSun" pitchFamily="2" charset="-122"/>
              </a:rPr>
              <a:t>=0</a:t>
            </a:r>
            <a:endParaRPr lang="en-US" altLang="ko-KR" sz="2000" i="0" dirty="0">
              <a:ea typeface="SimSun" pitchFamily="2" charset="-122"/>
            </a:endParaRPr>
          </a:p>
        </p:txBody>
      </p:sp>
      <p:sp>
        <p:nvSpPr>
          <p:cNvPr id="11" name="Text Box 7"/>
          <p:cNvSpPr txBox="1">
            <a:spLocks noChangeArrowheads="1"/>
          </p:cNvSpPr>
          <p:nvPr/>
        </p:nvSpPr>
        <p:spPr bwMode="auto">
          <a:xfrm>
            <a:off x="3858190" y="2223041"/>
            <a:ext cx="9424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marL="0" indent="0">
              <a:spcAft>
                <a:spcPct val="50000"/>
              </a:spcAft>
            </a:pPr>
            <a:r>
              <a:rPr lang="en-US" altLang="ko-KR" sz="2000" i="0" dirty="0" smtClean="0">
                <a:ea typeface="SimSun" pitchFamily="2" charset="-122"/>
              </a:rPr>
              <a:t>0.05</a:t>
            </a:r>
            <a:endParaRPr lang="en-US" altLang="ko-KR" sz="2000" i="0" dirty="0">
              <a:ea typeface="SimSun" pitchFamily="2" charset="-122"/>
            </a:endParaRPr>
          </a:p>
        </p:txBody>
      </p:sp>
      <p:sp>
        <p:nvSpPr>
          <p:cNvPr id="12" name="Text Box 7"/>
          <p:cNvSpPr txBox="1">
            <a:spLocks noChangeArrowheads="1"/>
          </p:cNvSpPr>
          <p:nvPr/>
        </p:nvSpPr>
        <p:spPr bwMode="auto">
          <a:xfrm>
            <a:off x="4643450" y="3175898"/>
            <a:ext cx="9807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marL="0" indent="0">
              <a:spcAft>
                <a:spcPct val="50000"/>
              </a:spcAft>
            </a:pPr>
            <a:r>
              <a:rPr lang="en-US" altLang="ko-KR" sz="2000" i="0" dirty="0" smtClean="0">
                <a:ea typeface="SimSun" pitchFamily="2" charset="-122"/>
              </a:rPr>
              <a:t>0.25</a:t>
            </a:r>
            <a:endParaRPr lang="en-US" altLang="ko-KR" sz="2000" i="0" dirty="0">
              <a:ea typeface="SimSun" pitchFamily="2" charset="-122"/>
            </a:endParaRPr>
          </a:p>
        </p:txBody>
      </p:sp>
      <p:sp>
        <p:nvSpPr>
          <p:cNvPr id="2" name="Down Arrow 1"/>
          <p:cNvSpPr/>
          <p:nvPr/>
        </p:nvSpPr>
        <p:spPr>
          <a:xfrm rot="5400000">
            <a:off x="2774798" y="1098477"/>
            <a:ext cx="121159" cy="184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5400000">
            <a:off x="3733533" y="2330919"/>
            <a:ext cx="121159" cy="184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5400000">
            <a:off x="4539869" y="3283776"/>
            <a:ext cx="121159" cy="184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4"/>
          <p:cNvGrpSpPr>
            <a:grpSpLocks noChangeAspect="1"/>
          </p:cNvGrpSpPr>
          <p:nvPr/>
        </p:nvGrpSpPr>
        <p:grpSpPr bwMode="auto">
          <a:xfrm>
            <a:off x="1131093" y="6517347"/>
            <a:ext cx="3529013" cy="304800"/>
            <a:chOff x="432" y="3984"/>
            <a:chExt cx="2448" cy="212"/>
          </a:xfrm>
        </p:grpSpPr>
        <p:pic>
          <p:nvPicPr>
            <p:cNvPr id="19" name="Picture 25" descr="colorb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4032"/>
              <a:ext cx="141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6"/>
            <p:cNvSpPr>
              <a:spLocks noChangeAspect="1" noChangeArrowheads="1"/>
            </p:cNvSpPr>
            <p:nvPr/>
          </p:nvSpPr>
          <p:spPr bwMode="auto">
            <a:xfrm>
              <a:off x="432" y="3984"/>
              <a:ext cx="24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kumimoji="0" lang="en-US" altLang="zh-CN" sz="1600" dirty="0">
                  <a:solidFill>
                    <a:srgbClr val="000000"/>
                  </a:solidFill>
                </a:rPr>
                <a:t>MIN</a:t>
              </a:r>
              <a:r>
                <a:rPr kumimoji="0" lang="en-US" altLang="zh-CN" sz="1600" baseline="30000" dirty="0">
                  <a:solidFill>
                    <a:srgbClr val="000000"/>
                  </a:solidFill>
                </a:rPr>
                <a:t>                                                           </a:t>
              </a:r>
              <a:r>
                <a:rPr kumimoji="0" lang="en-US" altLang="zh-CN" sz="1600" dirty="0">
                  <a:solidFill>
                    <a:srgbClr val="000000"/>
                  </a:solidFill>
                </a:rPr>
                <a:t>MAX </a:t>
              </a:r>
              <a:r>
                <a:rPr kumimoji="0" lang="en-US" altLang="zh-CN" sz="2000" dirty="0">
                  <a:solidFill>
                    <a:srgbClr val="000000"/>
                  </a:solidFill>
                </a:rPr>
                <a:t> </a:t>
              </a:r>
            </a:p>
          </p:txBody>
        </p:sp>
      </p:grpSp>
      <p:sp>
        <p:nvSpPr>
          <p:cNvPr id="21" name="Text Box 7"/>
          <p:cNvSpPr txBox="1">
            <a:spLocks noChangeArrowheads="1"/>
          </p:cNvSpPr>
          <p:nvPr/>
        </p:nvSpPr>
        <p:spPr bwMode="auto">
          <a:xfrm>
            <a:off x="396874" y="5747504"/>
            <a:ext cx="1468438" cy="3238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indent="6350" eaLnBrk="0" hangingPunct="0">
              <a:defRPr kumimoji="1" b="1">
                <a:solidFill>
                  <a:schemeClr val="tx1"/>
                </a:solidFill>
                <a:latin typeface="Arial" charset="0"/>
                <a:ea typeface="PMingLiU" pitchFamily="18" charset="-120"/>
              </a:defRPr>
            </a:lvl1pPr>
            <a:lvl2pPr marL="742950" indent="-285750" eaLnBrk="0" hangingPunct="0">
              <a:defRPr kumimoji="1" b="1">
                <a:solidFill>
                  <a:schemeClr val="tx1"/>
                </a:solidFill>
                <a:latin typeface="Arial" charset="0"/>
                <a:ea typeface="PMingLiU" pitchFamily="18" charset="-120"/>
              </a:defRPr>
            </a:lvl2pPr>
            <a:lvl3pPr marL="1143000" indent="-228600" eaLnBrk="0" hangingPunct="0">
              <a:defRPr kumimoji="1" b="1">
                <a:solidFill>
                  <a:schemeClr val="tx1"/>
                </a:solidFill>
                <a:latin typeface="Arial" charset="0"/>
                <a:ea typeface="PMingLiU" pitchFamily="18" charset="-120"/>
              </a:defRPr>
            </a:lvl3pPr>
            <a:lvl4pPr marL="1600200" indent="-228600" eaLnBrk="0" hangingPunct="0">
              <a:defRPr kumimoji="1" b="1">
                <a:solidFill>
                  <a:schemeClr val="tx1"/>
                </a:solidFill>
                <a:latin typeface="Arial" charset="0"/>
                <a:ea typeface="PMingLiU" pitchFamily="18" charset="-120"/>
              </a:defRPr>
            </a:lvl4pPr>
            <a:lvl5pPr marL="2057400" indent="-228600" eaLnBrk="0" hangingPunct="0">
              <a:defRPr kumimoji="1" b="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b="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b="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b="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b="1">
                <a:solidFill>
                  <a:schemeClr val="tx1"/>
                </a:solidFill>
                <a:latin typeface="Arial" charset="0"/>
                <a:ea typeface="PMingLiU" pitchFamily="18" charset="-120"/>
              </a:defRPr>
            </a:lvl9pPr>
          </a:lstStyle>
          <a:p>
            <a:pPr>
              <a:spcAft>
                <a:spcPct val="50000"/>
              </a:spcAft>
              <a:buFont typeface="Symbol" pitchFamily="18" charset="2"/>
              <a:buNone/>
            </a:pPr>
            <a:r>
              <a:rPr kumimoji="0" lang="en-US" altLang="zh-CN" sz="1400" b="0">
                <a:ea typeface="SimSun" pitchFamily="2" charset="-122"/>
              </a:rPr>
              <a:t>Animation Slide</a:t>
            </a:r>
          </a:p>
        </p:txBody>
      </p:sp>
      <p:sp>
        <p:nvSpPr>
          <p:cNvPr id="23"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sp>
        <p:nvSpPr>
          <p:cNvPr id="22" name="Line 2"/>
          <p:cNvSpPr>
            <a:spLocks noChangeShapeType="1"/>
          </p:cNvSpPr>
          <p:nvPr/>
        </p:nvSpPr>
        <p:spPr bwMode="auto">
          <a:xfrm>
            <a:off x="838200" y="762000"/>
            <a:ext cx="7467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Text Box 5"/>
          <p:cNvSpPr txBox="1">
            <a:spLocks noChangeArrowheads="1"/>
          </p:cNvSpPr>
          <p:nvPr/>
        </p:nvSpPr>
        <p:spPr bwMode="auto">
          <a:xfrm>
            <a:off x="1452833" y="176213"/>
            <a:ext cx="63812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zh-CN" sz="2800" i="0" dirty="0" smtClean="0">
                <a:ea typeface="SimSun" pitchFamily="2" charset="-122"/>
              </a:rPr>
              <a:t>SEE -e DENSITY AND UNIFORMITY </a:t>
            </a:r>
            <a:endParaRPr lang="en-US" altLang="zh-CN" sz="2800" i="0" dirty="0">
              <a:latin typeface="Times New Roman" pitchFamily="18" charset="0"/>
              <a:ea typeface="SimSun" pitchFamily="2" charset="-122"/>
            </a:endParaRPr>
          </a:p>
        </p:txBody>
      </p:sp>
    </p:spTree>
    <p:extLst>
      <p:ext uri="{BB962C8B-B14F-4D97-AF65-F5344CB8AC3E}">
        <p14:creationId xmlns:p14="http://schemas.microsoft.com/office/powerpoint/2010/main" val="38289292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dirty="0">
                  <a:ea typeface="Arial Unicode MS" pitchFamily="34" charset="-128"/>
                  <a:cs typeface="Arial Unicode MS" pitchFamily="34" charset="-128"/>
                </a:rPr>
                <a:t>University of Michigan</a:t>
              </a:r>
            </a:p>
            <a:p>
              <a:pPr algn="ctr"/>
              <a:r>
                <a:rPr lang="en-US" altLang="ko-KR" i="0" dirty="0">
                  <a:ea typeface="Arial Unicode MS" pitchFamily="34" charset="-128"/>
                  <a:cs typeface="Arial Unicode MS" pitchFamily="34" charset="-128"/>
                </a:rPr>
                <a:t>Institute for Plasma Science &amp; Engr.</a:t>
              </a:r>
            </a:p>
          </p:txBody>
        </p:sp>
      </p:grpSp>
      <p:sp>
        <p:nvSpPr>
          <p:cNvPr id="2518020"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sp>
        <p:nvSpPr>
          <p:cNvPr id="7" name="Text Box 2"/>
          <p:cNvSpPr txBox="1">
            <a:spLocks noChangeArrowheads="1"/>
          </p:cNvSpPr>
          <p:nvPr/>
        </p:nvSpPr>
        <p:spPr bwMode="auto">
          <a:xfrm>
            <a:off x="524933" y="838200"/>
            <a:ext cx="8153400"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defRPr>
                <a:solidFill>
                  <a:schemeClr val="tx1"/>
                </a:solidFill>
                <a:latin typeface="Arial" charset="0"/>
              </a:defRPr>
            </a:lvl1pPr>
            <a:lvl2pPr marL="6350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Aft>
                <a:spcPts val="600"/>
              </a:spcAft>
              <a:buFont typeface="Symbol" pitchFamily="18" charset="2"/>
              <a:buChar char="·"/>
            </a:pPr>
            <a:r>
              <a:rPr lang="en-US" sz="2000" b="1" dirty="0" smtClean="0"/>
              <a:t>Microplasma Cavities</a:t>
            </a:r>
          </a:p>
          <a:p>
            <a:pPr eaLnBrk="0" hangingPunct="0">
              <a:spcAft>
                <a:spcPts val="600"/>
              </a:spcAft>
              <a:buFont typeface="Symbol" pitchFamily="18" charset="2"/>
              <a:buChar char="·"/>
            </a:pPr>
            <a:r>
              <a:rPr lang="en-US" sz="2000" b="1" dirty="0" smtClean="0"/>
              <a:t>Description of the model</a:t>
            </a:r>
            <a:endParaRPr lang="en-US" sz="2000" b="1" dirty="0"/>
          </a:p>
          <a:p>
            <a:pPr eaLnBrk="0" hangingPunct="0">
              <a:spcAft>
                <a:spcPts val="600"/>
              </a:spcAft>
              <a:buFont typeface="Symbol" pitchFamily="18" charset="2"/>
              <a:buChar char="·"/>
            </a:pPr>
            <a:r>
              <a:rPr lang="en-US" sz="2000" b="1" dirty="0" smtClean="0"/>
              <a:t>Ionization sources in the microplasma</a:t>
            </a:r>
            <a:endParaRPr lang="en-US" sz="2000" b="1" dirty="0"/>
          </a:p>
          <a:p>
            <a:pPr eaLnBrk="0" hangingPunct="0">
              <a:spcAft>
                <a:spcPts val="600"/>
              </a:spcAft>
              <a:buFont typeface="Symbol" pitchFamily="18" charset="2"/>
              <a:buChar char="·"/>
            </a:pPr>
            <a:r>
              <a:rPr lang="en-US" sz="2000" b="1" dirty="0" smtClean="0"/>
              <a:t>Plasma properties:</a:t>
            </a:r>
          </a:p>
          <a:p>
            <a:pPr marL="796925" lvl="1" indent="-161925" eaLnBrk="0" hangingPunct="0">
              <a:spcAft>
                <a:spcPts val="600"/>
              </a:spcAft>
              <a:buFont typeface="Symbol" pitchFamily="18" charset="2"/>
              <a:buChar char="·"/>
            </a:pPr>
            <a:r>
              <a:rPr lang="en-US" sz="2000" b="1" dirty="0" smtClean="0"/>
              <a:t>Excitation voltage</a:t>
            </a:r>
          </a:p>
          <a:p>
            <a:pPr marL="796925" lvl="1" indent="-161925" eaLnBrk="0" hangingPunct="0">
              <a:spcAft>
                <a:spcPts val="600"/>
              </a:spcAft>
              <a:buFont typeface="Symbol" pitchFamily="18" charset="2"/>
              <a:buChar char="·"/>
            </a:pPr>
            <a:r>
              <a:rPr lang="en-US" sz="2000" b="1" dirty="0" smtClean="0"/>
              <a:t>Duty cycle</a:t>
            </a:r>
          </a:p>
          <a:p>
            <a:pPr marL="796925" lvl="1" indent="-161925" eaLnBrk="0" hangingPunct="0">
              <a:spcAft>
                <a:spcPts val="600"/>
              </a:spcAft>
              <a:buFont typeface="Symbol" pitchFamily="18" charset="2"/>
              <a:buChar char="·"/>
            </a:pPr>
            <a:r>
              <a:rPr lang="en-US" sz="2000" b="1" dirty="0" smtClean="0"/>
              <a:t>Pulse Period</a:t>
            </a:r>
            <a:endParaRPr lang="en-US" sz="2000" b="1" dirty="0"/>
          </a:p>
          <a:p>
            <a:pPr eaLnBrk="0" hangingPunct="0">
              <a:spcAft>
                <a:spcPts val="600"/>
              </a:spcAft>
              <a:buFont typeface="Symbol" pitchFamily="18" charset="2"/>
              <a:buChar char="·"/>
            </a:pPr>
            <a:r>
              <a:rPr lang="en-US" sz="2000" b="1" dirty="0"/>
              <a:t>Concluding Remarks</a:t>
            </a:r>
          </a:p>
          <a:p>
            <a:pPr eaLnBrk="0" hangingPunct="0">
              <a:spcAft>
                <a:spcPts val="600"/>
              </a:spcAft>
              <a:buFont typeface="Symbol" pitchFamily="18" charset="2"/>
              <a:buNone/>
            </a:pPr>
            <a:endParaRPr lang="en-US" b="1" dirty="0"/>
          </a:p>
        </p:txBody>
      </p:sp>
      <p:sp>
        <p:nvSpPr>
          <p:cNvPr id="8" name="Line 3"/>
          <p:cNvSpPr>
            <a:spLocks noChangeShapeType="1"/>
          </p:cNvSpPr>
          <p:nvPr/>
        </p:nvSpPr>
        <p:spPr bwMode="auto">
          <a:xfrm>
            <a:off x="533400" y="685800"/>
            <a:ext cx="8153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4"/>
          <p:cNvSpPr txBox="1">
            <a:spLocks noChangeArrowheads="1"/>
          </p:cNvSpPr>
          <p:nvPr/>
        </p:nvSpPr>
        <p:spPr bwMode="auto">
          <a:xfrm>
            <a:off x="3838395" y="141288"/>
            <a:ext cx="14751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800" b="1" dirty="0"/>
              <a:t>AGENDA</a:t>
            </a:r>
          </a:p>
        </p:txBody>
      </p:sp>
    </p:spTree>
    <p:extLst>
      <p:ext uri="{BB962C8B-B14F-4D97-AF65-F5344CB8AC3E}">
        <p14:creationId xmlns:p14="http://schemas.microsoft.com/office/powerpoint/2010/main" val="3395753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Line 2"/>
          <p:cNvSpPr>
            <a:spLocks noChangeShapeType="1"/>
          </p:cNvSpPr>
          <p:nvPr/>
        </p:nvSpPr>
        <p:spPr bwMode="auto">
          <a:xfrm>
            <a:off x="838200" y="609600"/>
            <a:ext cx="7467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499" name="Text Box 5"/>
          <p:cNvSpPr txBox="1">
            <a:spLocks noChangeArrowheads="1"/>
          </p:cNvSpPr>
          <p:nvPr/>
        </p:nvSpPr>
        <p:spPr bwMode="auto">
          <a:xfrm>
            <a:off x="1600200" y="76200"/>
            <a:ext cx="53228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sz="2800" i="0" dirty="0" smtClean="0">
                <a:ea typeface="SimSun" pitchFamily="2" charset="-122"/>
              </a:rPr>
              <a:t>MICROPLASMAS IN CAVITIES</a:t>
            </a:r>
            <a:endParaRPr lang="en-US" altLang="zh-CN" sz="2800" i="0" dirty="0">
              <a:latin typeface="Times New Roman" pitchFamily="18" charset="0"/>
              <a:ea typeface="SimSun" pitchFamily="2" charset="-122"/>
            </a:endParaRPr>
          </a:p>
        </p:txBody>
      </p:sp>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dirty="0">
                  <a:ea typeface="Arial Unicode MS" pitchFamily="34" charset="-128"/>
                  <a:cs typeface="Arial Unicode MS" pitchFamily="34" charset="-128"/>
                </a:rPr>
                <a:t>University of Michigan</a:t>
              </a:r>
            </a:p>
            <a:p>
              <a:pPr algn="ctr"/>
              <a:r>
                <a:rPr lang="en-US" altLang="ko-KR" i="0" dirty="0">
                  <a:ea typeface="Arial Unicode MS" pitchFamily="34" charset="-128"/>
                  <a:cs typeface="Arial Unicode MS" pitchFamily="34" charset="-128"/>
                </a:rPr>
                <a:t>Institute for Plasma Science &amp; Engr.</a:t>
              </a:r>
            </a:p>
          </p:txBody>
        </p:sp>
      </p:grpSp>
      <p:sp>
        <p:nvSpPr>
          <p:cNvPr id="2518020"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48"/>
          <a:stretch/>
        </p:blipFill>
        <p:spPr bwMode="auto">
          <a:xfrm>
            <a:off x="440430" y="2674600"/>
            <a:ext cx="3691318" cy="219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500" name="Text Box 7"/>
          <p:cNvSpPr txBox="1">
            <a:spLocks noChangeArrowheads="1"/>
          </p:cNvSpPr>
          <p:nvPr/>
        </p:nvSpPr>
        <p:spPr bwMode="auto">
          <a:xfrm>
            <a:off x="347663" y="762000"/>
            <a:ext cx="8531225" cy="183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ts val="800"/>
              </a:spcAft>
              <a:buFont typeface="Symbol" pitchFamily="18" charset="2"/>
              <a:buChar char="·"/>
            </a:pPr>
            <a:r>
              <a:rPr lang="en-US" altLang="ko-KR" sz="2000" i="0" dirty="0" smtClean="0">
                <a:ea typeface="SimSun" pitchFamily="2" charset="-122"/>
              </a:rPr>
              <a:t>Microplasmas in cavities at intermediate pressure have a wide range of applications (e.g. ion sources, display panels).</a:t>
            </a:r>
          </a:p>
          <a:p>
            <a:pPr>
              <a:spcAft>
                <a:spcPts val="800"/>
              </a:spcAft>
              <a:buFont typeface="Symbol" pitchFamily="18" charset="2"/>
              <a:buChar char="·"/>
            </a:pPr>
            <a:r>
              <a:rPr lang="en-US" altLang="ko-KR" sz="2000" i="0" dirty="0">
                <a:ea typeface="SimSun" pitchFamily="2" charset="-122"/>
              </a:rPr>
              <a:t>E</a:t>
            </a:r>
            <a:r>
              <a:rPr lang="en-US" altLang="ko-KR" sz="2000" i="0" dirty="0" smtClean="0">
                <a:ea typeface="SimSun" pitchFamily="2" charset="-122"/>
              </a:rPr>
              <a:t>xcitation mechanisms and scaling laws are unclear.</a:t>
            </a:r>
          </a:p>
          <a:p>
            <a:pPr>
              <a:spcAft>
                <a:spcPts val="800"/>
              </a:spcAft>
              <a:buFont typeface="Symbol" pitchFamily="18" charset="2"/>
              <a:buChar char="·"/>
            </a:pPr>
            <a:r>
              <a:rPr lang="en-US" altLang="ko-KR" sz="2000" i="0" dirty="0" smtClean="0">
                <a:ea typeface="SimSun" pitchFamily="2" charset="-122"/>
              </a:rPr>
              <a:t>Often goals of high plasma density and high power efficiency are mutually exclusive.</a:t>
            </a:r>
            <a:endParaRPr lang="en-US" altLang="ko-KR" sz="2000" i="0" dirty="0">
              <a:ea typeface="SimSun" pitchFamily="2" charset="-122"/>
            </a:endParaRPr>
          </a:p>
        </p:txBody>
      </p:sp>
      <p:sp>
        <p:nvSpPr>
          <p:cNvPr id="18" name="Rectangle 5"/>
          <p:cNvSpPr>
            <a:spLocks noChangeArrowheads="1"/>
          </p:cNvSpPr>
          <p:nvPr/>
        </p:nvSpPr>
        <p:spPr bwMode="auto">
          <a:xfrm>
            <a:off x="247253" y="5279360"/>
            <a:ext cx="506769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en-US" altLang="zh-TW" sz="1600" dirty="0"/>
              <a:t>Ref:</a:t>
            </a:r>
          </a:p>
          <a:p>
            <a:r>
              <a:rPr kumimoji="0" lang="en-US" altLang="zh-TW" sz="1600" dirty="0"/>
              <a:t>[1</a:t>
            </a:r>
            <a:r>
              <a:rPr kumimoji="0" lang="en-US" altLang="zh-TW" sz="1600" dirty="0" smtClean="0"/>
              <a:t>]</a:t>
            </a:r>
            <a:r>
              <a:rPr lang="en-US" sz="1600" b="1" dirty="0"/>
              <a:t> </a:t>
            </a:r>
            <a:r>
              <a:rPr lang="en-US" sz="1600" dirty="0"/>
              <a:t>H-J Lee</a:t>
            </a:r>
            <a:r>
              <a:rPr lang="en-US" sz="1600" dirty="0" smtClean="0"/>
              <a:t>, </a:t>
            </a:r>
            <a:r>
              <a:rPr lang="en-US" sz="1600" i="1" dirty="0" smtClean="0"/>
              <a:t>et al</a:t>
            </a:r>
            <a:r>
              <a:rPr lang="en-US" sz="1600" dirty="0" smtClean="0"/>
              <a:t>.,</a:t>
            </a:r>
            <a:r>
              <a:rPr kumimoji="0" lang="en-US" altLang="zh-TW" sz="1600" dirty="0" smtClean="0"/>
              <a:t> </a:t>
            </a:r>
            <a:r>
              <a:rPr lang="en-US" sz="1600" dirty="0"/>
              <a:t>J. Phys. D: Appl. Phys. </a:t>
            </a:r>
            <a:r>
              <a:rPr lang="en-US" sz="1600" b="1" dirty="0"/>
              <a:t>45 </a:t>
            </a:r>
            <a:r>
              <a:rPr lang="en-US" sz="1600" dirty="0"/>
              <a:t>(2012</a:t>
            </a:r>
            <a:r>
              <a:rPr lang="en-US" sz="1600" dirty="0" smtClean="0"/>
              <a:t>)</a:t>
            </a:r>
          </a:p>
          <a:p>
            <a:r>
              <a:rPr kumimoji="0" lang="en-US" altLang="zh-TW" sz="1600" dirty="0" smtClean="0"/>
              <a:t>[2] </a:t>
            </a:r>
            <a:r>
              <a:rPr kumimoji="0" lang="en-US" altLang="zh-TW" sz="1600" dirty="0" err="1" smtClean="0"/>
              <a:t>K.S.Kim</a:t>
            </a:r>
            <a:r>
              <a:rPr kumimoji="0" lang="en-US" altLang="zh-TW" sz="1600" dirty="0" smtClean="0"/>
              <a:t>, </a:t>
            </a:r>
            <a:r>
              <a:rPr lang="fr-FR" altLang="zh-TW" sz="1600" dirty="0" smtClean="0"/>
              <a:t>Appl. Phys. Lett. 94 011503 (2009)</a:t>
            </a:r>
            <a:endParaRPr kumimoji="0" lang="en-US" altLang="zh-TW" sz="1600" dirty="0"/>
          </a:p>
          <a:p>
            <a:r>
              <a:rPr kumimoji="0" lang="en-US" altLang="zh-TW" sz="1600" dirty="0" smtClean="0"/>
              <a:t>[3] </a:t>
            </a:r>
            <a:r>
              <a:rPr lang="en-US" sz="1600" dirty="0" err="1"/>
              <a:t>Endre</a:t>
            </a:r>
            <a:r>
              <a:rPr lang="en-US" sz="1600" dirty="0"/>
              <a:t> J. </a:t>
            </a:r>
            <a:r>
              <a:rPr lang="en-US" sz="1600" dirty="0" err="1" smtClean="0"/>
              <a:t>Szili</a:t>
            </a:r>
            <a:r>
              <a:rPr lang="en-US" sz="1600" dirty="0" smtClean="0"/>
              <a:t>, </a:t>
            </a:r>
            <a:r>
              <a:rPr lang="en-US" sz="1600" i="1" dirty="0" smtClean="0"/>
              <a:t>et al.</a:t>
            </a:r>
            <a:r>
              <a:rPr lang="en-US" sz="1600" dirty="0" smtClean="0"/>
              <a:t>, </a:t>
            </a:r>
            <a:r>
              <a:rPr lang="en-US" altLang="zh-TW" sz="1600" dirty="0" smtClean="0"/>
              <a:t>Proc</a:t>
            </a:r>
            <a:r>
              <a:rPr lang="en-US" altLang="zh-TW" sz="1600" dirty="0"/>
              <a:t>. SPIE 8204, Smart Nano-Micro Materials and Devices, 82042J (December 23, 2011); </a:t>
            </a:r>
            <a:endParaRPr kumimoji="0" lang="en-US" altLang="zh-TW" sz="1600" dirty="0"/>
          </a:p>
        </p:txBody>
      </p:sp>
      <p:sp>
        <p:nvSpPr>
          <p:cNvPr id="19" name="Rectangle 5"/>
          <p:cNvSpPr>
            <a:spLocks noChangeArrowheads="1"/>
          </p:cNvSpPr>
          <p:nvPr/>
        </p:nvSpPr>
        <p:spPr bwMode="auto">
          <a:xfrm>
            <a:off x="2286088" y="4983441"/>
            <a:ext cx="76191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en-US" altLang="zh-TW" sz="1500" dirty="0" smtClean="0"/>
              <a:t>[</a:t>
            </a:r>
            <a:r>
              <a:rPr kumimoji="0" lang="en-US" altLang="zh-TW" sz="1500" dirty="0"/>
              <a:t>1</a:t>
            </a:r>
            <a:r>
              <a:rPr kumimoji="0" lang="en-US" altLang="zh-TW" sz="1500" dirty="0" smtClean="0"/>
              <a:t>],[2]</a:t>
            </a:r>
            <a:endParaRPr kumimoji="0" lang="en-US" altLang="zh-TW" sz="1000" dirty="0"/>
          </a:p>
        </p:txBody>
      </p:sp>
      <p:sp>
        <p:nvSpPr>
          <p:cNvPr id="20" name="Rectangle 5"/>
          <p:cNvSpPr>
            <a:spLocks noChangeArrowheads="1"/>
          </p:cNvSpPr>
          <p:nvPr/>
        </p:nvSpPr>
        <p:spPr bwMode="auto">
          <a:xfrm>
            <a:off x="6400800" y="5638800"/>
            <a:ext cx="45207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en-US" altLang="zh-TW" sz="1500" dirty="0" smtClean="0"/>
              <a:t>[3]</a:t>
            </a:r>
            <a:endParaRPr kumimoji="0" lang="en-US" altLang="zh-TW" sz="1000" dirty="0"/>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238375"/>
            <a:ext cx="31813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4631742"/>
            <a:ext cx="33337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5028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dirty="0">
                  <a:ea typeface="Arial Unicode MS" pitchFamily="34" charset="-128"/>
                  <a:cs typeface="Arial Unicode MS" pitchFamily="34" charset="-128"/>
                </a:rPr>
                <a:t>University of Michigan</a:t>
              </a:r>
            </a:p>
            <a:p>
              <a:pPr algn="ctr"/>
              <a:r>
                <a:rPr lang="en-US" altLang="ko-KR" i="0" dirty="0">
                  <a:ea typeface="Arial Unicode MS" pitchFamily="34" charset="-128"/>
                  <a:cs typeface="Arial Unicode MS" pitchFamily="34" charset="-128"/>
                </a:rPr>
                <a:t>Institute for Plasma Science &amp; Engr.</a:t>
              </a:r>
            </a:p>
          </p:txBody>
        </p:sp>
      </p:grpSp>
      <p:sp>
        <p:nvSpPr>
          <p:cNvPr id="2518020"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sp>
        <p:nvSpPr>
          <p:cNvPr id="7" name="Line 2"/>
          <p:cNvSpPr>
            <a:spLocks noChangeShapeType="1"/>
          </p:cNvSpPr>
          <p:nvPr/>
        </p:nvSpPr>
        <p:spPr bwMode="auto">
          <a:xfrm>
            <a:off x="838200" y="762000"/>
            <a:ext cx="7467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Text Box 5"/>
          <p:cNvSpPr txBox="1">
            <a:spLocks noChangeArrowheads="1"/>
          </p:cNvSpPr>
          <p:nvPr/>
        </p:nvSpPr>
        <p:spPr bwMode="auto">
          <a:xfrm>
            <a:off x="386195" y="227491"/>
            <a:ext cx="85145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sz="2800" i="0" dirty="0" smtClean="0">
                <a:ea typeface="SimSun" pitchFamily="2" charset="-122"/>
              </a:rPr>
              <a:t>MICROPLASMAS AT INTERMEDIATE PRESSURE</a:t>
            </a:r>
            <a:endParaRPr lang="en-US" altLang="zh-CN" sz="2800" i="0" dirty="0">
              <a:latin typeface="Times New Roman" pitchFamily="18" charset="0"/>
              <a:ea typeface="SimSun" pitchFamily="2" charset="-122"/>
            </a:endParaRPr>
          </a:p>
        </p:txBody>
      </p:sp>
      <p:sp>
        <p:nvSpPr>
          <p:cNvPr id="11" name="Rectangle 10"/>
          <p:cNvSpPr/>
          <p:nvPr/>
        </p:nvSpPr>
        <p:spPr>
          <a:xfrm>
            <a:off x="491079" y="861157"/>
            <a:ext cx="2052293" cy="461665"/>
          </a:xfrm>
          <a:prstGeom prst="rect">
            <a:avLst/>
          </a:prstGeom>
        </p:spPr>
        <p:txBody>
          <a:bodyPr wrap="none">
            <a:spAutoFit/>
          </a:bodyPr>
          <a:lstStyle/>
          <a:p>
            <a:pPr eaLnBrk="0" hangingPunct="0"/>
            <a:r>
              <a:rPr lang="en-US" sz="2400" b="1" dirty="0" smtClean="0"/>
              <a:t>Pressure (</a:t>
            </a:r>
            <a:r>
              <a:rPr lang="en-US" sz="2400" b="1" dirty="0" err="1" smtClean="0"/>
              <a:t>Torr</a:t>
            </a:r>
            <a:r>
              <a:rPr lang="en-US" sz="2400" b="1" dirty="0" smtClean="0"/>
              <a:t>)</a:t>
            </a:r>
            <a:endParaRPr lang="en-US" sz="2400" b="1" dirty="0"/>
          </a:p>
        </p:txBody>
      </p:sp>
      <p:grpSp>
        <p:nvGrpSpPr>
          <p:cNvPr id="19" name="Group 18"/>
          <p:cNvGrpSpPr/>
          <p:nvPr/>
        </p:nvGrpSpPr>
        <p:grpSpPr>
          <a:xfrm>
            <a:off x="526627" y="1373188"/>
            <a:ext cx="990599" cy="4800600"/>
            <a:chOff x="533400" y="1373188"/>
            <a:chExt cx="990599" cy="4800600"/>
          </a:xfrm>
        </p:grpSpPr>
        <p:cxnSp>
          <p:nvCxnSpPr>
            <p:cNvPr id="3" name="Straight Arrow Connector 2"/>
            <p:cNvCxnSpPr/>
            <p:nvPr/>
          </p:nvCxnSpPr>
          <p:spPr>
            <a:xfrm flipV="1">
              <a:off x="1523999" y="1373188"/>
              <a:ext cx="0" cy="4800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23936" y="2647890"/>
              <a:ext cx="774571" cy="461665"/>
            </a:xfrm>
            <a:prstGeom prst="rect">
              <a:avLst/>
            </a:prstGeom>
          </p:spPr>
          <p:txBody>
            <a:bodyPr wrap="none">
              <a:spAutoFit/>
            </a:bodyPr>
            <a:lstStyle/>
            <a:p>
              <a:pPr eaLnBrk="0" hangingPunct="0"/>
              <a:r>
                <a:rPr lang="en-US" sz="2400" b="1" dirty="0" smtClean="0"/>
                <a:t>100s</a:t>
              </a:r>
              <a:endParaRPr lang="en-US" sz="2400" b="1" dirty="0"/>
            </a:p>
          </p:txBody>
        </p:sp>
        <p:sp>
          <p:nvSpPr>
            <p:cNvPr id="21" name="Rectangle 20"/>
            <p:cNvSpPr/>
            <p:nvPr/>
          </p:nvSpPr>
          <p:spPr>
            <a:xfrm>
              <a:off x="748455" y="3790890"/>
              <a:ext cx="619080" cy="461665"/>
            </a:xfrm>
            <a:prstGeom prst="rect">
              <a:avLst/>
            </a:prstGeom>
          </p:spPr>
          <p:txBody>
            <a:bodyPr wrap="none">
              <a:spAutoFit/>
            </a:bodyPr>
            <a:lstStyle/>
            <a:p>
              <a:pPr eaLnBrk="0" hangingPunct="0"/>
              <a:r>
                <a:rPr lang="en-US" sz="2400" b="1" dirty="0" smtClean="0"/>
                <a:t>10s</a:t>
              </a:r>
              <a:endParaRPr lang="en-US" sz="2400" b="1" dirty="0"/>
            </a:p>
          </p:txBody>
        </p:sp>
        <p:sp>
          <p:nvSpPr>
            <p:cNvPr id="22" name="Rectangle 21"/>
            <p:cNvSpPr/>
            <p:nvPr/>
          </p:nvSpPr>
          <p:spPr>
            <a:xfrm>
              <a:off x="914400" y="5010090"/>
              <a:ext cx="463588" cy="461665"/>
            </a:xfrm>
            <a:prstGeom prst="rect">
              <a:avLst/>
            </a:prstGeom>
          </p:spPr>
          <p:txBody>
            <a:bodyPr wrap="none">
              <a:spAutoFit/>
            </a:bodyPr>
            <a:lstStyle/>
            <a:p>
              <a:pPr eaLnBrk="0" hangingPunct="0"/>
              <a:r>
                <a:rPr lang="en-US" sz="2400" b="1" dirty="0" smtClean="0"/>
                <a:t>1s</a:t>
              </a:r>
              <a:endParaRPr lang="en-US" sz="2400" b="1" dirty="0"/>
            </a:p>
          </p:txBody>
        </p:sp>
        <p:sp>
          <p:nvSpPr>
            <p:cNvPr id="23" name="Rectangle 22"/>
            <p:cNvSpPr/>
            <p:nvPr/>
          </p:nvSpPr>
          <p:spPr>
            <a:xfrm>
              <a:off x="533400" y="1676400"/>
              <a:ext cx="915956" cy="461665"/>
            </a:xfrm>
            <a:prstGeom prst="rect">
              <a:avLst/>
            </a:prstGeom>
          </p:spPr>
          <p:txBody>
            <a:bodyPr wrap="none">
              <a:spAutoFit/>
            </a:bodyPr>
            <a:lstStyle/>
            <a:p>
              <a:pPr eaLnBrk="0" hangingPunct="0"/>
              <a:r>
                <a:rPr lang="en-US" sz="2400" b="1" dirty="0" smtClean="0"/>
                <a:t>1 </a:t>
              </a:r>
              <a:r>
                <a:rPr lang="en-US" sz="2400" b="1" dirty="0" err="1" smtClean="0"/>
                <a:t>atm</a:t>
              </a:r>
              <a:endParaRPr lang="en-US" sz="2400" b="1" dirty="0"/>
            </a:p>
          </p:txBody>
        </p:sp>
      </p:grpSp>
      <p:grpSp>
        <p:nvGrpSpPr>
          <p:cNvPr id="18" name="Group 17"/>
          <p:cNvGrpSpPr/>
          <p:nvPr/>
        </p:nvGrpSpPr>
        <p:grpSpPr>
          <a:xfrm>
            <a:off x="1729464" y="1295903"/>
            <a:ext cx="2716261" cy="1624012"/>
            <a:chOff x="1729464" y="1423988"/>
            <a:chExt cx="2716261" cy="1624012"/>
          </a:xfrm>
        </p:grpSpPr>
        <p:sp>
          <p:nvSpPr>
            <p:cNvPr id="12" name="Cloud 11"/>
            <p:cNvSpPr/>
            <p:nvPr/>
          </p:nvSpPr>
          <p:spPr>
            <a:xfrm>
              <a:off x="1729464" y="1423988"/>
              <a:ext cx="2716261" cy="1624012"/>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25"/>
            <p:cNvSpPr/>
            <p:nvPr/>
          </p:nvSpPr>
          <p:spPr>
            <a:xfrm>
              <a:off x="1946042" y="1707444"/>
              <a:ext cx="2423484" cy="400110"/>
            </a:xfrm>
            <a:prstGeom prst="rect">
              <a:avLst/>
            </a:prstGeom>
          </p:spPr>
          <p:txBody>
            <a:bodyPr wrap="none">
              <a:spAutoFit/>
            </a:bodyPr>
            <a:lstStyle/>
            <a:p>
              <a:pPr eaLnBrk="0" hangingPunct="0"/>
              <a:r>
                <a:rPr lang="en-US" sz="2000" b="1" dirty="0" smtClean="0">
                  <a:solidFill>
                    <a:schemeClr val="tx2">
                      <a:lumMod val="50000"/>
                    </a:schemeClr>
                  </a:solidFill>
                </a:rPr>
                <a:t>Short Response Time</a:t>
              </a:r>
              <a:endParaRPr lang="en-US" sz="2000" b="1" dirty="0">
                <a:solidFill>
                  <a:schemeClr val="tx2">
                    <a:lumMod val="50000"/>
                  </a:schemeClr>
                </a:solidFill>
              </a:endParaRPr>
            </a:p>
          </p:txBody>
        </p:sp>
        <p:sp>
          <p:nvSpPr>
            <p:cNvPr id="27" name="Rectangle 26"/>
            <p:cNvSpPr/>
            <p:nvPr/>
          </p:nvSpPr>
          <p:spPr>
            <a:xfrm>
              <a:off x="1855738" y="2107909"/>
              <a:ext cx="2272610" cy="400110"/>
            </a:xfrm>
            <a:prstGeom prst="rect">
              <a:avLst/>
            </a:prstGeom>
          </p:spPr>
          <p:txBody>
            <a:bodyPr wrap="none">
              <a:spAutoFit/>
            </a:bodyPr>
            <a:lstStyle/>
            <a:p>
              <a:pPr eaLnBrk="0" hangingPunct="0"/>
              <a:r>
                <a:rPr lang="en-US" sz="2000" b="1" dirty="0" smtClean="0">
                  <a:solidFill>
                    <a:schemeClr val="tx2">
                      <a:lumMod val="50000"/>
                    </a:schemeClr>
                  </a:solidFill>
                </a:rPr>
                <a:t>Maximizing Density</a:t>
              </a:r>
              <a:endParaRPr lang="en-US" sz="2000" b="1" dirty="0">
                <a:solidFill>
                  <a:schemeClr val="tx2">
                    <a:lumMod val="50000"/>
                  </a:schemeClr>
                </a:solidFill>
              </a:endParaRPr>
            </a:p>
          </p:txBody>
        </p:sp>
      </p:grpSp>
      <p:grpSp>
        <p:nvGrpSpPr>
          <p:cNvPr id="13" name="Group 12"/>
          <p:cNvGrpSpPr/>
          <p:nvPr/>
        </p:nvGrpSpPr>
        <p:grpSpPr>
          <a:xfrm>
            <a:off x="1653823" y="5010090"/>
            <a:ext cx="2769324" cy="1373189"/>
            <a:chOff x="1653823" y="5010090"/>
            <a:chExt cx="2769324" cy="1373189"/>
          </a:xfrm>
        </p:grpSpPr>
        <p:sp>
          <p:nvSpPr>
            <p:cNvPr id="25" name="Cloud 24"/>
            <p:cNvSpPr/>
            <p:nvPr/>
          </p:nvSpPr>
          <p:spPr>
            <a:xfrm>
              <a:off x="1653823" y="5010090"/>
              <a:ext cx="2769324" cy="137318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27"/>
            <p:cNvSpPr/>
            <p:nvPr/>
          </p:nvSpPr>
          <p:spPr>
            <a:xfrm>
              <a:off x="1780301" y="5496629"/>
              <a:ext cx="2439386" cy="400110"/>
            </a:xfrm>
            <a:prstGeom prst="rect">
              <a:avLst/>
            </a:prstGeom>
          </p:spPr>
          <p:txBody>
            <a:bodyPr wrap="none">
              <a:spAutoFit/>
            </a:bodyPr>
            <a:lstStyle/>
            <a:p>
              <a:pPr eaLnBrk="0" hangingPunct="0"/>
              <a:r>
                <a:rPr lang="en-US" sz="2000" b="1" dirty="0" smtClean="0">
                  <a:solidFill>
                    <a:schemeClr val="tx2">
                      <a:lumMod val="50000"/>
                    </a:schemeClr>
                  </a:solidFill>
                </a:rPr>
                <a:t>Uniformity of plasma</a:t>
              </a:r>
              <a:endParaRPr lang="en-US" sz="2000" b="1" dirty="0">
                <a:solidFill>
                  <a:schemeClr val="tx2">
                    <a:lumMod val="50000"/>
                  </a:schemeClr>
                </a:solidFill>
              </a:endParaRPr>
            </a:p>
          </p:txBody>
        </p:sp>
      </p:grpSp>
      <p:sp>
        <p:nvSpPr>
          <p:cNvPr id="32" name="Text Box 7"/>
          <p:cNvSpPr txBox="1">
            <a:spLocks noChangeArrowheads="1"/>
          </p:cNvSpPr>
          <p:nvPr/>
        </p:nvSpPr>
        <p:spPr bwMode="auto">
          <a:xfrm>
            <a:off x="4876800" y="1524000"/>
            <a:ext cx="4038600"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Bef>
                <a:spcPts val="600"/>
              </a:spcBef>
              <a:spcAft>
                <a:spcPts val="600"/>
              </a:spcAft>
              <a:buFont typeface="Symbol" pitchFamily="18" charset="2"/>
              <a:buChar char="·"/>
            </a:pPr>
            <a:r>
              <a:rPr lang="en-US" altLang="ko-KR" sz="2000" i="0" dirty="0" smtClean="0">
                <a:ea typeface="SimSun" pitchFamily="2" charset="-122"/>
              </a:rPr>
              <a:t>Tradeoff: </a:t>
            </a:r>
          </a:p>
          <a:p>
            <a:pPr lvl="1">
              <a:spcAft>
                <a:spcPts val="600"/>
              </a:spcAft>
              <a:buFont typeface="Symbol" pitchFamily="18" charset="2"/>
              <a:buChar char="·"/>
            </a:pPr>
            <a:r>
              <a:rPr lang="en-US" altLang="ko-KR" sz="2000" i="0" dirty="0" smtClean="0">
                <a:ea typeface="SimSun" pitchFamily="2" charset="-122"/>
              </a:rPr>
              <a:t>Response time, Density vs. Uniformity</a:t>
            </a:r>
          </a:p>
          <a:p>
            <a:pPr>
              <a:spcBef>
                <a:spcPts val="600"/>
              </a:spcBef>
              <a:spcAft>
                <a:spcPts val="600"/>
              </a:spcAft>
              <a:buFont typeface="Symbol" pitchFamily="18" charset="2"/>
              <a:buChar char="·"/>
            </a:pPr>
            <a:r>
              <a:rPr lang="en-US" altLang="ko-KR" sz="2000" i="0" dirty="0" smtClean="0">
                <a:ea typeface="SimSun" pitchFamily="2" charset="-122"/>
              </a:rPr>
              <a:t>Operating at 10s-100 </a:t>
            </a:r>
            <a:r>
              <a:rPr lang="en-US" altLang="ko-KR" sz="2000" i="0" dirty="0" err="1" smtClean="0">
                <a:ea typeface="SimSun" pitchFamily="2" charset="-122"/>
              </a:rPr>
              <a:t>Torr</a:t>
            </a:r>
            <a:r>
              <a:rPr lang="en-US" altLang="ko-KR" sz="2000" i="0" dirty="0" smtClean="0">
                <a:ea typeface="SimSun" pitchFamily="2" charset="-122"/>
              </a:rPr>
              <a:t>, corresponds to cavity of 100’s </a:t>
            </a:r>
            <a:r>
              <a:rPr lang="en-US" altLang="ko-KR" sz="2000" i="0" dirty="0" smtClean="0">
                <a:ea typeface="SimSun" pitchFamily="2" charset="-122"/>
                <a:sym typeface="Symbol"/>
              </a:rPr>
              <a:t>m. </a:t>
            </a:r>
            <a:endParaRPr lang="en-US" altLang="ko-KR" sz="2000" i="0" dirty="0" smtClean="0">
              <a:ea typeface="SimSun" pitchFamily="2" charset="-122"/>
            </a:endParaRPr>
          </a:p>
          <a:p>
            <a:pPr>
              <a:spcBef>
                <a:spcPts val="600"/>
              </a:spcBef>
              <a:spcAft>
                <a:spcPts val="600"/>
              </a:spcAft>
              <a:buFont typeface="Symbol" pitchFamily="18" charset="2"/>
              <a:buChar char="·"/>
            </a:pPr>
            <a:r>
              <a:rPr lang="en-US" altLang="ko-KR" sz="2000" i="0" dirty="0" smtClean="0">
                <a:ea typeface="SimSun" pitchFamily="2" charset="-122"/>
              </a:rPr>
              <a:t>Goal is to maximize the time averaged electron density with good uniformity </a:t>
            </a:r>
          </a:p>
          <a:p>
            <a:pPr>
              <a:spcBef>
                <a:spcPts val="600"/>
              </a:spcBef>
              <a:spcAft>
                <a:spcPts val="600"/>
              </a:spcAft>
              <a:buFont typeface="Symbol" pitchFamily="18" charset="2"/>
              <a:buChar char="·"/>
            </a:pPr>
            <a:r>
              <a:rPr lang="en-US" altLang="ko-KR" sz="2000" i="0" dirty="0" smtClean="0">
                <a:ea typeface="SimSun" pitchFamily="2" charset="-122"/>
              </a:rPr>
              <a:t>Excitation by high frequency, DC-bipolar short pulses (~10s ns) at several kV.</a:t>
            </a:r>
          </a:p>
        </p:txBody>
      </p:sp>
      <p:sp>
        <p:nvSpPr>
          <p:cNvPr id="33" name="Rectangle 32"/>
          <p:cNvSpPr/>
          <p:nvPr/>
        </p:nvSpPr>
        <p:spPr>
          <a:xfrm>
            <a:off x="2528569" y="3554162"/>
            <a:ext cx="1019831" cy="400110"/>
          </a:xfrm>
          <a:prstGeom prst="rect">
            <a:avLst/>
          </a:prstGeom>
        </p:spPr>
        <p:txBody>
          <a:bodyPr wrap="none">
            <a:spAutoFit/>
          </a:bodyPr>
          <a:lstStyle/>
          <a:p>
            <a:pPr eaLnBrk="0" hangingPunct="0"/>
            <a:r>
              <a:rPr lang="en-US" sz="2000" b="1" dirty="0" smtClean="0">
                <a:solidFill>
                  <a:schemeClr val="tx2">
                    <a:lumMod val="50000"/>
                  </a:schemeClr>
                </a:solidFill>
              </a:rPr>
              <a:t>Balance</a:t>
            </a:r>
            <a:endParaRPr lang="en-US" sz="2000" b="1" dirty="0">
              <a:solidFill>
                <a:schemeClr val="tx2">
                  <a:lumMod val="50000"/>
                </a:schemeClr>
              </a:solidFill>
            </a:endParaRPr>
          </a:p>
        </p:txBody>
      </p:sp>
    </p:spTree>
    <p:extLst>
      <p:ext uri="{BB962C8B-B14F-4D97-AF65-F5344CB8AC3E}">
        <p14:creationId xmlns:p14="http://schemas.microsoft.com/office/powerpoint/2010/main" val="3992999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Line 2"/>
          <p:cNvSpPr>
            <a:spLocks noChangeShapeType="1"/>
          </p:cNvSpPr>
          <p:nvPr/>
        </p:nvSpPr>
        <p:spPr bwMode="auto">
          <a:xfrm>
            <a:off x="838200" y="762000"/>
            <a:ext cx="7467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499" name="Text Box 5"/>
          <p:cNvSpPr txBox="1">
            <a:spLocks noChangeArrowheads="1"/>
          </p:cNvSpPr>
          <p:nvPr/>
        </p:nvSpPr>
        <p:spPr bwMode="auto">
          <a:xfrm>
            <a:off x="1016000" y="76200"/>
            <a:ext cx="7254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sz="2800" i="0" dirty="0">
                <a:ea typeface="SimSun" pitchFamily="2" charset="-122"/>
              </a:rPr>
              <a:t>MODELING OF PULSED MICROPLASMAS</a:t>
            </a:r>
            <a:endParaRPr lang="en-US" altLang="zh-CN" sz="2800" i="0" dirty="0">
              <a:latin typeface="Times New Roman" pitchFamily="18" charset="0"/>
              <a:ea typeface="SimSun" pitchFamily="2" charset="-122"/>
            </a:endParaRPr>
          </a:p>
        </p:txBody>
      </p:sp>
      <p:sp>
        <p:nvSpPr>
          <p:cNvPr id="106500" name="Text Box 7"/>
          <p:cNvSpPr txBox="1">
            <a:spLocks noChangeArrowheads="1"/>
          </p:cNvSpPr>
          <p:nvPr/>
        </p:nvSpPr>
        <p:spPr bwMode="auto">
          <a:xfrm>
            <a:off x="377824" y="841446"/>
            <a:ext cx="85312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marL="233363" indent="-233363">
              <a:spcAft>
                <a:spcPct val="50000"/>
              </a:spcAft>
              <a:buFont typeface="Symbol" pitchFamily="18" charset="2"/>
              <a:buChar char="·"/>
            </a:pPr>
            <a:r>
              <a:rPr lang="en-US" altLang="zh-CN" sz="2000" i="0" dirty="0" smtClean="0"/>
              <a:t>The </a:t>
            </a:r>
            <a:r>
              <a:rPr lang="en-US" altLang="zh-CN" sz="2000" i="0" dirty="0"/>
              <a:t>Hybrid Plasma Equipment Model (HPEM) is a modular simulator that combines fluid and kinetic approaches.</a:t>
            </a:r>
          </a:p>
          <a:p>
            <a:pPr marL="233363" indent="-233363">
              <a:spcAft>
                <a:spcPct val="50000"/>
              </a:spcAft>
              <a:buFont typeface="Symbol" pitchFamily="18" charset="2"/>
              <a:buChar char="·"/>
            </a:pPr>
            <a:r>
              <a:rPr lang="en-US" altLang="zh-CN" sz="2000" i="0" dirty="0"/>
              <a:t>Radiation transport is addressed using a spectrally resolved Monte Carlo simulation. </a:t>
            </a:r>
          </a:p>
        </p:txBody>
      </p:sp>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a:ea typeface="Arial Unicode MS" pitchFamily="34" charset="-128"/>
                  <a:cs typeface="Arial Unicode MS" pitchFamily="34" charset="-128"/>
                </a:rPr>
                <a:t>University of Michigan</a:t>
              </a:r>
            </a:p>
            <a:p>
              <a:pPr algn="ctr"/>
              <a:r>
                <a:rPr lang="en-US" altLang="ko-KR" i="0">
                  <a:ea typeface="Arial Unicode MS" pitchFamily="34" charset="-128"/>
                  <a:cs typeface="Arial Unicode MS" pitchFamily="34" charset="-128"/>
                </a:rPr>
                <a:t>Institute for Plasma Science &amp; Engr.</a:t>
              </a:r>
            </a:p>
          </p:txBody>
        </p:sp>
      </p:grpSp>
      <p:grpSp>
        <p:nvGrpSpPr>
          <p:cNvPr id="106505" name="Group 9"/>
          <p:cNvGrpSpPr>
            <a:grpSpLocks/>
          </p:cNvGrpSpPr>
          <p:nvPr/>
        </p:nvGrpSpPr>
        <p:grpSpPr bwMode="auto">
          <a:xfrm>
            <a:off x="212725" y="2808288"/>
            <a:ext cx="7413625" cy="2632075"/>
            <a:chOff x="129" y="1027"/>
            <a:chExt cx="4670" cy="1658"/>
          </a:xfrm>
        </p:grpSpPr>
        <p:pic>
          <p:nvPicPr>
            <p:cNvPr id="106506" name="Picture 10" descr="hpem_graphic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 y="1027"/>
              <a:ext cx="4670" cy="16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6507" name="Object 11"/>
            <p:cNvGraphicFramePr>
              <a:graphicFrameLocks noChangeAspect="1"/>
            </p:cNvGraphicFramePr>
            <p:nvPr/>
          </p:nvGraphicFramePr>
          <p:xfrm>
            <a:off x="1233" y="1387"/>
            <a:ext cx="432" cy="338"/>
          </p:xfrm>
          <a:graphic>
            <a:graphicData uri="http://schemas.openxmlformats.org/presentationml/2006/ole">
              <mc:AlternateContent xmlns:mc="http://schemas.openxmlformats.org/markup-compatibility/2006">
                <mc:Choice xmlns:v="urn:schemas-microsoft-com:vml" Requires="v">
                  <p:oleObj spid="_x0000_s1964" name="Equation" r:id="rId5" imgW="583947" imgH="457002" progId="Equation.3">
                    <p:embed/>
                  </p:oleObj>
                </mc:Choice>
                <mc:Fallback>
                  <p:oleObj name="Equation" r:id="rId5" imgW="583947" imgH="457002" progId="Equation.3">
                    <p:embed/>
                    <p:pic>
                      <p:nvPicPr>
                        <p:cNvPr id="0" name="Picture 8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 y="1387"/>
                          <a:ext cx="432" cy="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508" name="Object 12"/>
            <p:cNvGraphicFramePr>
              <a:graphicFrameLocks noChangeAspect="1"/>
            </p:cNvGraphicFramePr>
            <p:nvPr/>
          </p:nvGraphicFramePr>
          <p:xfrm>
            <a:off x="2857" y="1406"/>
            <a:ext cx="488" cy="319"/>
          </p:xfrm>
          <a:graphic>
            <a:graphicData uri="http://schemas.openxmlformats.org/presentationml/2006/ole">
              <mc:AlternateContent xmlns:mc="http://schemas.openxmlformats.org/markup-compatibility/2006">
                <mc:Choice xmlns:v="urn:schemas-microsoft-com:vml" Requires="v">
                  <p:oleObj spid="_x0000_s1965" name="Equation" r:id="rId7" imgW="660113" imgH="431613" progId="Equation.3">
                    <p:embed/>
                  </p:oleObj>
                </mc:Choice>
                <mc:Fallback>
                  <p:oleObj name="Equation" r:id="rId7" imgW="660113" imgH="431613" progId="Equation.3">
                    <p:embed/>
                    <p:pic>
                      <p:nvPicPr>
                        <p:cNvPr id="0" name="Picture 8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7" y="1406"/>
                          <a:ext cx="488" cy="3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509" name="Object 13"/>
            <p:cNvGraphicFramePr>
              <a:graphicFrameLocks noChangeAspect="1"/>
            </p:cNvGraphicFramePr>
            <p:nvPr/>
          </p:nvGraphicFramePr>
          <p:xfrm>
            <a:off x="1185" y="2276"/>
            <a:ext cx="357" cy="169"/>
          </p:xfrm>
          <a:graphic>
            <a:graphicData uri="http://schemas.openxmlformats.org/presentationml/2006/ole">
              <mc:AlternateContent xmlns:mc="http://schemas.openxmlformats.org/markup-compatibility/2006">
                <mc:Choice xmlns:v="urn:schemas-microsoft-com:vml" Requires="v">
                  <p:oleObj spid="_x0000_s1966" name="Equation" r:id="rId9" imgW="482391" imgH="228501" progId="Equation.3">
                    <p:embed/>
                  </p:oleObj>
                </mc:Choice>
                <mc:Fallback>
                  <p:oleObj name="Equation" r:id="rId9" imgW="482391" imgH="228501" progId="Equation.3">
                    <p:embed/>
                    <p:pic>
                      <p:nvPicPr>
                        <p:cNvPr id="0" name="Picture 85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5" y="2276"/>
                          <a:ext cx="357" cy="1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510" name="Object 14"/>
            <p:cNvGraphicFramePr>
              <a:graphicFrameLocks noChangeAspect="1"/>
            </p:cNvGraphicFramePr>
            <p:nvPr/>
          </p:nvGraphicFramePr>
          <p:xfrm>
            <a:off x="2913" y="2061"/>
            <a:ext cx="657" cy="338"/>
          </p:xfrm>
          <a:graphic>
            <a:graphicData uri="http://schemas.openxmlformats.org/presentationml/2006/ole">
              <mc:AlternateContent xmlns:mc="http://schemas.openxmlformats.org/markup-compatibility/2006">
                <mc:Choice xmlns:v="urn:schemas-microsoft-com:vml" Requires="v">
                  <p:oleObj spid="_x0000_s1967" name="Equation" r:id="rId11" imgW="889000" imgH="457200" progId="Equation.3">
                    <p:embed/>
                  </p:oleObj>
                </mc:Choice>
                <mc:Fallback>
                  <p:oleObj name="Equation" r:id="rId11" imgW="889000" imgH="457200" progId="Equation.3">
                    <p:embed/>
                    <p:pic>
                      <p:nvPicPr>
                        <p:cNvPr id="0" name="Picture 8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13" y="2061"/>
                          <a:ext cx="657" cy="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511" name="Object 15"/>
            <p:cNvGraphicFramePr>
              <a:graphicFrameLocks noChangeAspect="1"/>
            </p:cNvGraphicFramePr>
            <p:nvPr/>
          </p:nvGraphicFramePr>
          <p:xfrm>
            <a:off x="2145" y="1082"/>
            <a:ext cx="240" cy="163"/>
          </p:xfrm>
          <a:graphic>
            <a:graphicData uri="http://schemas.openxmlformats.org/presentationml/2006/ole">
              <mc:AlternateContent xmlns:mc="http://schemas.openxmlformats.org/markup-compatibility/2006">
                <mc:Choice xmlns:v="urn:schemas-microsoft-com:vml" Requires="v">
                  <p:oleObj spid="_x0000_s1968" name="Equation" r:id="rId13" imgW="317087" imgH="215619" progId="Equation.3">
                    <p:embed/>
                  </p:oleObj>
                </mc:Choice>
                <mc:Fallback>
                  <p:oleObj name="Equation" r:id="rId13" imgW="317087" imgH="215619" progId="Equation.3">
                    <p:embed/>
                    <p:pic>
                      <p:nvPicPr>
                        <p:cNvPr id="0" name="Picture 8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5" y="1082"/>
                          <a:ext cx="240" cy="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512" name="Object 16"/>
            <p:cNvGraphicFramePr>
              <a:graphicFrameLocks noChangeAspect="1"/>
            </p:cNvGraphicFramePr>
            <p:nvPr/>
          </p:nvGraphicFramePr>
          <p:xfrm>
            <a:off x="3969" y="2036"/>
            <a:ext cx="309" cy="169"/>
          </p:xfrm>
          <a:graphic>
            <a:graphicData uri="http://schemas.openxmlformats.org/presentationml/2006/ole">
              <mc:AlternateContent xmlns:mc="http://schemas.openxmlformats.org/markup-compatibility/2006">
                <mc:Choice xmlns:v="urn:schemas-microsoft-com:vml" Requires="v">
                  <p:oleObj spid="_x0000_s1969" name="Equation" r:id="rId15" imgW="419100" imgH="228600" progId="Equation.3">
                    <p:embed/>
                  </p:oleObj>
                </mc:Choice>
                <mc:Fallback>
                  <p:oleObj name="Equation" r:id="rId15" imgW="419100" imgH="228600" progId="Equation.3">
                    <p:embed/>
                    <p:pic>
                      <p:nvPicPr>
                        <p:cNvPr id="0" name="Picture 85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69" y="2036"/>
                          <a:ext cx="309" cy="1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513" name="Object 17"/>
            <p:cNvGraphicFramePr>
              <a:graphicFrameLocks noChangeAspect="1"/>
            </p:cNvGraphicFramePr>
            <p:nvPr/>
          </p:nvGraphicFramePr>
          <p:xfrm>
            <a:off x="4435" y="2042"/>
            <a:ext cx="319" cy="178"/>
          </p:xfrm>
          <a:graphic>
            <a:graphicData uri="http://schemas.openxmlformats.org/presentationml/2006/ole">
              <mc:AlternateContent xmlns:mc="http://schemas.openxmlformats.org/markup-compatibility/2006">
                <mc:Choice xmlns:v="urn:schemas-microsoft-com:vml" Requires="v">
                  <p:oleObj spid="_x0000_s1970" name="Equation" r:id="rId17" imgW="431613" imgH="241195" progId="Equation.3">
                    <p:embed/>
                  </p:oleObj>
                </mc:Choice>
                <mc:Fallback>
                  <p:oleObj name="Equation" r:id="rId17" imgW="431613" imgH="241195" progId="Equation.3">
                    <p:embed/>
                    <p:pic>
                      <p:nvPicPr>
                        <p:cNvPr id="0" name="Picture 85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35" y="2042"/>
                          <a:ext cx="319" cy="1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6514" name="Text Box 18"/>
          <p:cNvSpPr txBox="1">
            <a:spLocks noChangeArrowheads="1"/>
          </p:cNvSpPr>
          <p:nvPr/>
        </p:nvSpPr>
        <p:spPr bwMode="auto">
          <a:xfrm>
            <a:off x="7534275" y="3525838"/>
            <a:ext cx="1320800" cy="857250"/>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i="0">
                <a:ea typeface="新細明體" pitchFamily="18" charset="-120"/>
              </a:rPr>
              <a:t>Surface</a:t>
            </a:r>
          </a:p>
          <a:p>
            <a:pPr algn="ctr"/>
            <a:r>
              <a:rPr lang="en-US" i="0">
                <a:ea typeface="新細明體" pitchFamily="18" charset="-120"/>
              </a:rPr>
              <a:t>Chemistry</a:t>
            </a:r>
          </a:p>
          <a:p>
            <a:pPr algn="ctr"/>
            <a:r>
              <a:rPr lang="en-US" i="0">
                <a:ea typeface="新細明體" pitchFamily="18" charset="-120"/>
              </a:rPr>
              <a:t>Module</a:t>
            </a:r>
          </a:p>
        </p:txBody>
      </p:sp>
      <p:sp>
        <p:nvSpPr>
          <p:cNvPr id="106515" name="Line 19"/>
          <p:cNvSpPr>
            <a:spLocks noChangeShapeType="1"/>
          </p:cNvSpPr>
          <p:nvPr/>
        </p:nvSpPr>
        <p:spPr bwMode="auto">
          <a:xfrm rot="5400000">
            <a:off x="7277894" y="3659982"/>
            <a:ext cx="0" cy="430212"/>
          </a:xfrm>
          <a:prstGeom prst="line">
            <a:avLst/>
          </a:prstGeom>
          <a:noFill/>
          <a:ln w="317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16" name="Line 20"/>
          <p:cNvSpPr>
            <a:spLocks noChangeShapeType="1"/>
          </p:cNvSpPr>
          <p:nvPr/>
        </p:nvSpPr>
        <p:spPr bwMode="auto">
          <a:xfrm rot="5400000" flipV="1">
            <a:off x="7304882" y="3834606"/>
            <a:ext cx="0" cy="430213"/>
          </a:xfrm>
          <a:prstGeom prst="line">
            <a:avLst/>
          </a:prstGeom>
          <a:noFill/>
          <a:ln w="317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17" name="Text Box 21"/>
          <p:cNvSpPr txBox="1">
            <a:spLocks noChangeArrowheads="1"/>
          </p:cNvSpPr>
          <p:nvPr/>
        </p:nvSpPr>
        <p:spPr bwMode="auto">
          <a:xfrm>
            <a:off x="6346825" y="4800600"/>
            <a:ext cx="1471613" cy="857250"/>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i="0">
                <a:ea typeface="新細明體" pitchFamily="18" charset="-120"/>
              </a:rPr>
              <a:t>Monte Carlo Radiation Transport</a:t>
            </a:r>
          </a:p>
        </p:txBody>
      </p:sp>
      <p:sp>
        <p:nvSpPr>
          <p:cNvPr id="106518" name="Text Box 22"/>
          <p:cNvSpPr txBox="1">
            <a:spLocks noChangeArrowheads="1"/>
          </p:cNvSpPr>
          <p:nvPr/>
        </p:nvSpPr>
        <p:spPr bwMode="auto">
          <a:xfrm>
            <a:off x="6373813" y="2311400"/>
            <a:ext cx="1471612" cy="857250"/>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i="0">
                <a:ea typeface="新細明體" pitchFamily="18" charset="-120"/>
              </a:rPr>
              <a:t>Monte Carlo Ion/Neutral Transport</a:t>
            </a:r>
          </a:p>
        </p:txBody>
      </p:sp>
      <p:sp>
        <p:nvSpPr>
          <p:cNvPr id="106519" name="Line 23"/>
          <p:cNvSpPr>
            <a:spLocks noChangeShapeType="1"/>
          </p:cNvSpPr>
          <p:nvPr/>
        </p:nvSpPr>
        <p:spPr bwMode="auto">
          <a:xfrm flipV="1">
            <a:off x="6708775" y="3181350"/>
            <a:ext cx="0" cy="430213"/>
          </a:xfrm>
          <a:prstGeom prst="line">
            <a:avLst/>
          </a:prstGeom>
          <a:noFill/>
          <a:ln w="317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0" name="Line 24"/>
          <p:cNvSpPr>
            <a:spLocks noChangeShapeType="1"/>
          </p:cNvSpPr>
          <p:nvPr/>
        </p:nvSpPr>
        <p:spPr bwMode="auto">
          <a:xfrm>
            <a:off x="6932613" y="3176588"/>
            <a:ext cx="0" cy="430212"/>
          </a:xfrm>
          <a:prstGeom prst="line">
            <a:avLst/>
          </a:prstGeom>
          <a:noFill/>
          <a:ln w="317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spTree>
    <p:extLst>
      <p:ext uri="{BB962C8B-B14F-4D97-AF65-F5344CB8AC3E}">
        <p14:creationId xmlns:p14="http://schemas.microsoft.com/office/powerpoint/2010/main" val="2331973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Line 2"/>
          <p:cNvSpPr>
            <a:spLocks noChangeShapeType="1"/>
          </p:cNvSpPr>
          <p:nvPr/>
        </p:nvSpPr>
        <p:spPr bwMode="auto">
          <a:xfrm>
            <a:off x="838200" y="685800"/>
            <a:ext cx="7467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499" name="Text Box 5"/>
          <p:cNvSpPr txBox="1">
            <a:spLocks noChangeArrowheads="1"/>
          </p:cNvSpPr>
          <p:nvPr/>
        </p:nvSpPr>
        <p:spPr bwMode="auto">
          <a:xfrm>
            <a:off x="2459996" y="152400"/>
            <a:ext cx="4366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zh-CN" sz="2800" i="0" dirty="0" smtClean="0">
                <a:ea typeface="SimSun" pitchFamily="2" charset="-122"/>
              </a:rPr>
              <a:t>MICROPLASMA CAVITY</a:t>
            </a:r>
            <a:endParaRPr lang="en-US" altLang="zh-CN" sz="2800" i="0" dirty="0">
              <a:latin typeface="Times New Roman" pitchFamily="18" charset="0"/>
              <a:ea typeface="SimSun" pitchFamily="2" charset="-122"/>
            </a:endParaRPr>
          </a:p>
        </p:txBody>
      </p:sp>
      <p:sp>
        <p:nvSpPr>
          <p:cNvPr id="106500" name="Text Box 7"/>
          <p:cNvSpPr txBox="1">
            <a:spLocks noChangeArrowheads="1"/>
          </p:cNvSpPr>
          <p:nvPr/>
        </p:nvSpPr>
        <p:spPr bwMode="auto">
          <a:xfrm>
            <a:off x="5562600" y="1083707"/>
            <a:ext cx="3409951"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Sealed plasma cavity (no net gas flow).</a:t>
            </a:r>
          </a:p>
          <a:p>
            <a:pPr>
              <a:spcAft>
                <a:spcPct val="50000"/>
              </a:spcAft>
              <a:buFont typeface="Symbol" pitchFamily="18" charset="2"/>
              <a:buChar char="·"/>
            </a:pPr>
            <a:r>
              <a:rPr lang="en-US" altLang="ko-KR" sz="2000" i="0" dirty="0" smtClean="0">
                <a:ea typeface="SimSun" pitchFamily="2" charset="-122"/>
              </a:rPr>
              <a:t>Bottom powered electrode and top grounded electrode. </a:t>
            </a:r>
          </a:p>
          <a:p>
            <a:pPr>
              <a:spcAft>
                <a:spcPct val="50000"/>
              </a:spcAft>
              <a:buFont typeface="Symbol" pitchFamily="18" charset="2"/>
              <a:buChar char="·"/>
            </a:pPr>
            <a:r>
              <a:rPr lang="en-US" altLang="ko-KR" sz="2000" i="0" dirty="0" smtClean="0">
                <a:ea typeface="SimSun" pitchFamily="2" charset="-122"/>
              </a:rPr>
              <a:t>In floating configuration, electrodes are covered by dielectric – essentially a DBD. </a:t>
            </a:r>
          </a:p>
          <a:p>
            <a:pPr>
              <a:spcAft>
                <a:spcPct val="50000"/>
              </a:spcAft>
              <a:buFont typeface="Symbol" pitchFamily="18" charset="2"/>
              <a:buChar char="·"/>
            </a:pPr>
            <a:r>
              <a:rPr lang="en-US" altLang="ko-KR" sz="2000" i="0" dirty="0" smtClean="0">
                <a:ea typeface="SimSun" pitchFamily="2" charset="-122"/>
              </a:rPr>
              <a:t>In non-floating configuration, a small area of powered electrode is exposed. </a:t>
            </a:r>
            <a:endParaRPr lang="en-US" altLang="ko-KR" sz="2000" i="0" dirty="0">
              <a:ea typeface="SimSun" pitchFamily="2" charset="-122"/>
            </a:endParaRPr>
          </a:p>
        </p:txBody>
      </p:sp>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a:ea typeface="Arial Unicode MS" pitchFamily="34" charset="-128"/>
                  <a:cs typeface="Arial Unicode MS" pitchFamily="34" charset="-128"/>
                </a:rPr>
                <a:t>University of Michigan</a:t>
              </a:r>
            </a:p>
            <a:p>
              <a:pPr algn="ctr"/>
              <a:r>
                <a:rPr lang="en-US" altLang="ko-KR" i="0">
                  <a:ea typeface="Arial Unicode MS" pitchFamily="34" charset="-128"/>
                  <a:cs typeface="Arial Unicode MS" pitchFamily="34" charset="-128"/>
                </a:rPr>
                <a:t>Institute for Plasma Science &amp; Engr.</a:t>
              </a:r>
            </a:p>
          </p:txBody>
        </p:sp>
      </p:grpSp>
      <p:sp>
        <p:nvSpPr>
          <p:cNvPr id="13" name="Text Box 7"/>
          <p:cNvSpPr txBox="1">
            <a:spLocks noChangeArrowheads="1"/>
          </p:cNvSpPr>
          <p:nvPr/>
        </p:nvSpPr>
        <p:spPr bwMode="auto">
          <a:xfrm>
            <a:off x="3200400" y="1066799"/>
            <a:ext cx="15819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Floating</a:t>
            </a:r>
          </a:p>
        </p:txBody>
      </p:sp>
      <p:sp>
        <p:nvSpPr>
          <p:cNvPr id="14" name="Text Box 7"/>
          <p:cNvSpPr txBox="1">
            <a:spLocks noChangeArrowheads="1"/>
          </p:cNvSpPr>
          <p:nvPr/>
        </p:nvSpPr>
        <p:spPr bwMode="auto">
          <a:xfrm>
            <a:off x="654138" y="1066799"/>
            <a:ext cx="20439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Non-Floating</a:t>
            </a:r>
          </a:p>
        </p:txBody>
      </p:sp>
      <p:sp>
        <p:nvSpPr>
          <p:cNvPr id="12"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pic>
        <p:nvPicPr>
          <p:cNvPr id="3075" name="Picture 3" descr="D:\tianpeng_UIGEL5_D\PT_WorkInProgress\LM\NEXE\ICOPS_2013\Figures\2D_Ge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89" y="1565791"/>
            <a:ext cx="5334311" cy="4025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28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Line 2"/>
          <p:cNvSpPr>
            <a:spLocks noChangeShapeType="1"/>
          </p:cNvSpPr>
          <p:nvPr/>
        </p:nvSpPr>
        <p:spPr bwMode="auto">
          <a:xfrm>
            <a:off x="838200" y="762000"/>
            <a:ext cx="7467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499" name="Text Box 5"/>
          <p:cNvSpPr txBox="1">
            <a:spLocks noChangeArrowheads="1"/>
          </p:cNvSpPr>
          <p:nvPr/>
        </p:nvSpPr>
        <p:spPr bwMode="auto">
          <a:xfrm>
            <a:off x="2576208" y="162580"/>
            <a:ext cx="41344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sz="2800" i="0" dirty="0" smtClean="0">
                <a:ea typeface="SimSun" pitchFamily="2" charset="-122"/>
              </a:rPr>
              <a:t>BIPOLAR DC-PULSING</a:t>
            </a:r>
            <a:endParaRPr lang="en-US" altLang="zh-CN" sz="2800" i="0" dirty="0">
              <a:latin typeface="Times New Roman" pitchFamily="18" charset="0"/>
              <a:ea typeface="SimSun" pitchFamily="2" charset="-122"/>
            </a:endParaRPr>
          </a:p>
        </p:txBody>
      </p:sp>
      <p:sp>
        <p:nvSpPr>
          <p:cNvPr id="106500" name="Text Box 7"/>
          <p:cNvSpPr txBox="1">
            <a:spLocks noChangeArrowheads="1"/>
          </p:cNvSpPr>
          <p:nvPr/>
        </p:nvSpPr>
        <p:spPr bwMode="auto">
          <a:xfrm>
            <a:off x="306387" y="916018"/>
            <a:ext cx="46466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DC bipolar Gaussian Waveform: </a:t>
            </a:r>
            <a:endParaRPr lang="en-US" altLang="ko-KR" sz="2000" i="0" dirty="0">
              <a:ea typeface="SimSun" pitchFamily="2" charset="-122"/>
            </a:endParaRPr>
          </a:p>
        </p:txBody>
      </p:sp>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a:ea typeface="Arial Unicode MS" pitchFamily="34" charset="-128"/>
                  <a:cs typeface="Arial Unicode MS" pitchFamily="34" charset="-128"/>
                </a:rPr>
                <a:t>University of Michigan</a:t>
              </a:r>
            </a:p>
            <a:p>
              <a:pPr algn="ctr"/>
              <a:r>
                <a:rPr lang="en-US" altLang="ko-KR" i="0">
                  <a:ea typeface="Arial Unicode MS" pitchFamily="34" charset="-128"/>
                  <a:cs typeface="Arial Unicode MS" pitchFamily="34" charset="-128"/>
                </a:rPr>
                <a:t>Institute for Plasma Science &amp; Engr.</a:t>
              </a:r>
            </a:p>
          </p:txBody>
        </p:sp>
      </p:grpSp>
      <p:sp>
        <p:nvSpPr>
          <p:cNvPr id="32" name="Text Box 7"/>
          <p:cNvSpPr txBox="1">
            <a:spLocks noChangeArrowheads="1"/>
          </p:cNvSpPr>
          <p:nvPr/>
        </p:nvSpPr>
        <p:spPr bwMode="auto">
          <a:xfrm>
            <a:off x="5486400" y="1782901"/>
            <a:ext cx="341573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Short pulses (~ 10s ns) heat electrons rapidly at leading edges. </a:t>
            </a:r>
          </a:p>
          <a:p>
            <a:pPr>
              <a:spcAft>
                <a:spcPct val="50000"/>
              </a:spcAft>
              <a:buFont typeface="Symbol" pitchFamily="18" charset="2"/>
              <a:buChar char="·"/>
            </a:pPr>
            <a:r>
              <a:rPr lang="en-US" altLang="ko-KR" sz="2000" i="0" dirty="0" smtClean="0">
                <a:ea typeface="SimSun" pitchFamily="2" charset="-122"/>
              </a:rPr>
              <a:t>Dielectric cavities function as DBDs.</a:t>
            </a:r>
          </a:p>
          <a:p>
            <a:pPr>
              <a:spcAft>
                <a:spcPct val="50000"/>
              </a:spcAft>
              <a:buFont typeface="Symbol" pitchFamily="18" charset="2"/>
              <a:buChar char="·"/>
            </a:pPr>
            <a:r>
              <a:rPr lang="en-US" altLang="ko-KR" sz="2000" i="0" dirty="0" smtClean="0">
                <a:ea typeface="SimSun" pitchFamily="2" charset="-122"/>
              </a:rPr>
              <a:t>Bipolar pulses help remove accumulated charge on dielectric walls.</a:t>
            </a:r>
          </a:p>
        </p:txBody>
      </p:sp>
      <p:sp>
        <p:nvSpPr>
          <p:cNvPr id="14"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pic>
        <p:nvPicPr>
          <p:cNvPr id="2052" name="Picture 4" descr="D:\tianpeng_UIGEL5_D\PT_WorkInProgress\LM\NEXE\ICOPS_2013\Figures\Gaussian.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609" y="1524000"/>
            <a:ext cx="5105400" cy="378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28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dirty="0">
                  <a:ea typeface="Arial Unicode MS" pitchFamily="34" charset="-128"/>
                  <a:cs typeface="Arial Unicode MS" pitchFamily="34" charset="-128"/>
                </a:rPr>
                <a:t>University of Michigan</a:t>
              </a:r>
            </a:p>
            <a:p>
              <a:pPr algn="ctr"/>
              <a:r>
                <a:rPr lang="en-US" altLang="ko-KR" i="0" dirty="0">
                  <a:ea typeface="Arial Unicode MS" pitchFamily="34" charset="-128"/>
                  <a:cs typeface="Arial Unicode MS" pitchFamily="34" charset="-128"/>
                </a:rPr>
                <a:t>Institute for Plasma Science &amp; Engr.</a:t>
              </a:r>
            </a:p>
          </p:txBody>
        </p:sp>
      </p:grpSp>
      <p:sp>
        <p:nvSpPr>
          <p:cNvPr id="2518020"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sp>
        <p:nvSpPr>
          <p:cNvPr id="7" name="Line 2"/>
          <p:cNvSpPr>
            <a:spLocks noChangeShapeType="1"/>
          </p:cNvSpPr>
          <p:nvPr/>
        </p:nvSpPr>
        <p:spPr bwMode="auto">
          <a:xfrm>
            <a:off x="838200" y="685800"/>
            <a:ext cx="7467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Text Box 5"/>
          <p:cNvSpPr txBox="1">
            <a:spLocks noChangeArrowheads="1"/>
          </p:cNvSpPr>
          <p:nvPr/>
        </p:nvSpPr>
        <p:spPr bwMode="auto">
          <a:xfrm>
            <a:off x="1045066" y="176213"/>
            <a:ext cx="7196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zh-CN" sz="2800" i="0" dirty="0" smtClean="0">
                <a:ea typeface="SimSun" pitchFamily="2" charset="-122"/>
              </a:rPr>
              <a:t>GAS MIXITURE, OPERATING CONDITION</a:t>
            </a:r>
            <a:endParaRPr lang="en-US" altLang="zh-CN" sz="2800" i="0" dirty="0">
              <a:latin typeface="Times New Roman" pitchFamily="18" charset="0"/>
              <a:ea typeface="SimSun" pitchFamily="2" charset="-122"/>
            </a:endParaRPr>
          </a:p>
        </p:txBody>
      </p:sp>
      <p:sp>
        <p:nvSpPr>
          <p:cNvPr id="9" name="Text Box 11"/>
          <p:cNvSpPr txBox="1">
            <a:spLocks noChangeArrowheads="1"/>
          </p:cNvSpPr>
          <p:nvPr/>
        </p:nvSpPr>
        <p:spPr bwMode="auto">
          <a:xfrm>
            <a:off x="210785" y="685800"/>
            <a:ext cx="5157787" cy="588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Aft>
                <a:spcPct val="35000"/>
              </a:spcAft>
              <a:buFont typeface="Symbol" pitchFamily="18" charset="2"/>
              <a:buNone/>
            </a:pPr>
            <a:r>
              <a:rPr lang="en-US" altLang="en-US" sz="2000" b="1" dirty="0" smtClean="0">
                <a:latin typeface="Arial" pitchFamily="34" charset="0"/>
                <a:sym typeface="Symbol" pitchFamily="18" charset="2"/>
              </a:rPr>
              <a:t>Reaction Mechanism: (‘M’ is Ne or </a:t>
            </a:r>
            <a:r>
              <a:rPr lang="en-US" altLang="en-US" sz="2000" b="1" dirty="0" err="1" smtClean="0">
                <a:latin typeface="Arial" pitchFamily="34" charset="0"/>
                <a:sym typeface="Symbol" pitchFamily="18" charset="2"/>
              </a:rPr>
              <a:t>Xe</a:t>
            </a:r>
            <a:r>
              <a:rPr lang="en-US" altLang="en-US" sz="2000" b="1" dirty="0" smtClean="0">
                <a:latin typeface="Arial" pitchFamily="34" charset="0"/>
                <a:sym typeface="Symbol" pitchFamily="18" charset="2"/>
              </a:rPr>
              <a:t>)</a:t>
            </a:r>
          </a:p>
          <a:p>
            <a:pPr eaLnBrk="1" hangingPunct="1">
              <a:spcAft>
                <a:spcPct val="35000"/>
              </a:spcAft>
              <a:buFont typeface="Symbol" pitchFamily="18" charset="2"/>
              <a:buNone/>
            </a:pPr>
            <a:r>
              <a:rPr lang="en-US" altLang="en-US" sz="2000" b="1" u="sng" dirty="0" smtClean="0">
                <a:latin typeface="Arial" pitchFamily="34" charset="0"/>
                <a:sym typeface="Symbol" pitchFamily="18" charset="2"/>
              </a:rPr>
              <a:t>E-Impact and Recombination </a:t>
            </a:r>
          </a:p>
          <a:p>
            <a:pPr eaLnBrk="1" hangingPunct="1">
              <a:spcAft>
                <a:spcPct val="35000"/>
              </a:spcAft>
              <a:buFont typeface="Symbol" pitchFamily="18" charset="2"/>
              <a:buNone/>
            </a:pPr>
            <a:r>
              <a:rPr lang="en-US" altLang="en-US" sz="1800" b="1" dirty="0" smtClean="0">
                <a:latin typeface="Arial" pitchFamily="34" charset="0"/>
                <a:sym typeface="Symbol" pitchFamily="18" charset="2"/>
              </a:rPr>
              <a:t>e + M  </a:t>
            </a:r>
            <a:r>
              <a:rPr lang="en-US" altLang="en-US" sz="1800" b="1" dirty="0" smtClean="0">
                <a:latin typeface="Arial" pitchFamily="34" charset="0"/>
                <a:sym typeface="Wingdings" pitchFamily="2" charset="2"/>
              </a:rPr>
              <a:t></a:t>
            </a:r>
            <a:r>
              <a:rPr lang="en-US" altLang="en-US" sz="1800" b="1" dirty="0" smtClean="0">
                <a:latin typeface="Arial" pitchFamily="34" charset="0"/>
                <a:sym typeface="Symbol" pitchFamily="18" charset="2"/>
              </a:rPr>
              <a:t> M* + e, 	   e + M  </a:t>
            </a:r>
            <a:r>
              <a:rPr lang="en-US" altLang="en-US" sz="1800" b="1" dirty="0" smtClean="0">
                <a:latin typeface="Arial" pitchFamily="34" charset="0"/>
                <a:sym typeface="Wingdings" pitchFamily="2" charset="2"/>
              </a:rPr>
              <a:t></a:t>
            </a:r>
            <a:r>
              <a:rPr lang="en-US" altLang="en-US" sz="1800" b="1" dirty="0" smtClean="0">
                <a:latin typeface="Arial" pitchFamily="34" charset="0"/>
                <a:sym typeface="Symbol" pitchFamily="18" charset="2"/>
              </a:rPr>
              <a:t> M</a:t>
            </a:r>
            <a:r>
              <a:rPr lang="en-US" altLang="en-US" sz="1800" b="1" baseline="30000" dirty="0" smtClean="0">
                <a:latin typeface="Arial" pitchFamily="34" charset="0"/>
                <a:sym typeface="Symbol" pitchFamily="18" charset="2"/>
              </a:rPr>
              <a:t>+</a:t>
            </a:r>
            <a:r>
              <a:rPr lang="en-US" altLang="en-US" sz="1800" b="1" dirty="0" smtClean="0">
                <a:latin typeface="Arial" pitchFamily="34" charset="0"/>
                <a:sym typeface="Symbol" pitchFamily="18" charset="2"/>
              </a:rPr>
              <a:t> + </a:t>
            </a:r>
            <a:r>
              <a:rPr lang="en-US" altLang="en-US" sz="1800" b="1" dirty="0">
                <a:latin typeface="Arial" pitchFamily="34" charset="0"/>
                <a:sym typeface="Symbol" pitchFamily="18" charset="2"/>
              </a:rPr>
              <a:t>2</a:t>
            </a:r>
            <a:r>
              <a:rPr lang="en-US" altLang="en-US" sz="1800" b="1" dirty="0" smtClean="0">
                <a:latin typeface="Arial" pitchFamily="34" charset="0"/>
                <a:sym typeface="Symbol" pitchFamily="18" charset="2"/>
              </a:rPr>
              <a:t>e</a:t>
            </a:r>
          </a:p>
          <a:p>
            <a:pPr eaLnBrk="1" hangingPunct="1">
              <a:spcAft>
                <a:spcPct val="35000"/>
              </a:spcAft>
              <a:buFont typeface="Symbol" pitchFamily="18" charset="2"/>
              <a:buNone/>
            </a:pPr>
            <a:r>
              <a:rPr lang="en-US" altLang="en-US" sz="1800" b="1" dirty="0" smtClean="0">
                <a:latin typeface="Arial" pitchFamily="34" charset="0"/>
                <a:sym typeface="Symbol" pitchFamily="18" charset="2"/>
              </a:rPr>
              <a:t>e + M* </a:t>
            </a:r>
            <a:r>
              <a:rPr lang="en-US" altLang="en-US" sz="1800" b="1" dirty="0">
                <a:latin typeface="Arial" pitchFamily="34" charset="0"/>
                <a:sym typeface="Wingdings" pitchFamily="2" charset="2"/>
              </a:rPr>
              <a:t></a:t>
            </a:r>
            <a:r>
              <a:rPr lang="en-US" altLang="en-US" sz="1800" b="1" dirty="0" smtClean="0">
                <a:latin typeface="Arial" pitchFamily="34" charset="0"/>
                <a:sym typeface="Symbol" pitchFamily="18" charset="2"/>
              </a:rPr>
              <a:t> M</a:t>
            </a:r>
            <a:r>
              <a:rPr lang="en-US" altLang="en-US" sz="1800" b="1" baseline="30000" dirty="0" smtClean="0">
                <a:latin typeface="Arial" pitchFamily="34" charset="0"/>
                <a:sym typeface="Symbol" pitchFamily="18" charset="2"/>
              </a:rPr>
              <a:t>+</a:t>
            </a:r>
            <a:r>
              <a:rPr lang="en-US" altLang="en-US" sz="1800" b="1" dirty="0" smtClean="0">
                <a:latin typeface="Arial" pitchFamily="34" charset="0"/>
                <a:sym typeface="Symbol" pitchFamily="18" charset="2"/>
              </a:rPr>
              <a:t> + 2e,  e </a:t>
            </a:r>
            <a:r>
              <a:rPr lang="en-US" altLang="en-US" sz="1800" b="1" dirty="0">
                <a:latin typeface="Arial" pitchFamily="34" charset="0"/>
                <a:sym typeface="Symbol" pitchFamily="18" charset="2"/>
              </a:rPr>
              <a:t>+ </a:t>
            </a:r>
            <a:r>
              <a:rPr lang="en-US" altLang="en-US" sz="1800" b="1" dirty="0" smtClean="0">
                <a:latin typeface="Arial" pitchFamily="34" charset="0"/>
                <a:sym typeface="Symbol" pitchFamily="18" charset="2"/>
              </a:rPr>
              <a:t>M</a:t>
            </a:r>
            <a:r>
              <a:rPr lang="en-US" altLang="en-US" sz="1800" b="1" baseline="30000" dirty="0" smtClean="0">
                <a:latin typeface="Arial" pitchFamily="34" charset="0"/>
                <a:sym typeface="Symbol" pitchFamily="18" charset="2"/>
              </a:rPr>
              <a:t>+</a:t>
            </a:r>
            <a:r>
              <a:rPr lang="en-US" altLang="en-US" sz="1800" b="1" dirty="0" smtClean="0">
                <a:latin typeface="Arial" pitchFamily="34" charset="0"/>
                <a:sym typeface="Symbol" pitchFamily="18" charset="2"/>
              </a:rPr>
              <a:t> </a:t>
            </a:r>
            <a:r>
              <a:rPr lang="en-US" altLang="en-US" sz="1800" b="1" dirty="0">
                <a:latin typeface="Arial" pitchFamily="34" charset="0"/>
                <a:sym typeface="Wingdings" pitchFamily="2" charset="2"/>
              </a:rPr>
              <a:t></a:t>
            </a:r>
            <a:r>
              <a:rPr lang="en-US" altLang="en-US" sz="1800" b="1" dirty="0" smtClean="0">
                <a:latin typeface="Arial" pitchFamily="34" charset="0"/>
                <a:sym typeface="Symbol" pitchFamily="18" charset="2"/>
              </a:rPr>
              <a:t> M</a:t>
            </a:r>
            <a:r>
              <a:rPr lang="en-US" altLang="en-US" sz="1800" b="1" dirty="0">
                <a:latin typeface="Arial" pitchFamily="34" charset="0"/>
                <a:sym typeface="Symbol" pitchFamily="18" charset="2"/>
              </a:rPr>
              <a:t>*</a:t>
            </a:r>
            <a:r>
              <a:rPr lang="en-US" altLang="en-US" sz="1800" b="1" dirty="0" smtClean="0">
                <a:latin typeface="Arial" pitchFamily="34" charset="0"/>
                <a:sym typeface="Symbol" pitchFamily="18" charset="2"/>
              </a:rPr>
              <a:t> </a:t>
            </a:r>
            <a:endParaRPr lang="en-US" altLang="en-US" sz="1800" b="1" dirty="0">
              <a:latin typeface="Arial" pitchFamily="34" charset="0"/>
              <a:sym typeface="Symbol" pitchFamily="18" charset="2"/>
            </a:endParaRPr>
          </a:p>
          <a:p>
            <a:pPr eaLnBrk="1" hangingPunct="1">
              <a:spcAft>
                <a:spcPct val="35000"/>
              </a:spcAft>
              <a:buFont typeface="Symbol" pitchFamily="18" charset="2"/>
              <a:buNone/>
            </a:pPr>
            <a:r>
              <a:rPr lang="en-US" altLang="en-US" sz="2000" b="1" u="sng" dirty="0" smtClean="0">
                <a:latin typeface="Arial" pitchFamily="34" charset="0"/>
                <a:sym typeface="Symbol" pitchFamily="18" charset="2"/>
              </a:rPr>
              <a:t>Spontaneous Emission</a:t>
            </a:r>
            <a:endParaRPr lang="en-US" altLang="en-US" sz="2000" b="1" u="sng" dirty="0">
              <a:latin typeface="Arial" pitchFamily="34" charset="0"/>
              <a:sym typeface="Symbol" pitchFamily="18" charset="2"/>
            </a:endParaRPr>
          </a:p>
          <a:p>
            <a:pPr eaLnBrk="1" hangingPunct="1">
              <a:spcAft>
                <a:spcPct val="35000"/>
              </a:spcAft>
              <a:buFont typeface="Symbol" pitchFamily="18" charset="2"/>
              <a:buNone/>
            </a:pPr>
            <a:r>
              <a:rPr lang="en-US" altLang="en-US" sz="1800" b="1" dirty="0" smtClean="0">
                <a:latin typeface="Arial" pitchFamily="34" charset="0"/>
                <a:sym typeface="Symbol" pitchFamily="18" charset="2"/>
              </a:rPr>
              <a:t>M* </a:t>
            </a:r>
            <a:r>
              <a:rPr lang="en-US" altLang="en-US" sz="1800" b="1" dirty="0" smtClean="0">
                <a:latin typeface="Arial" pitchFamily="34" charset="0"/>
                <a:sym typeface="Wingdings" pitchFamily="2" charset="2"/>
              </a:rPr>
              <a:t> M + </a:t>
            </a:r>
            <a:r>
              <a:rPr lang="en-US" altLang="en-US" sz="1800" b="1" i="1" dirty="0" err="1" smtClean="0">
                <a:latin typeface="Arial" pitchFamily="34" charset="0"/>
                <a:sym typeface="Wingdings" pitchFamily="2" charset="2"/>
              </a:rPr>
              <a:t>hv</a:t>
            </a:r>
            <a:endParaRPr lang="zh-CN" altLang="en-US" sz="1800" b="1" i="1" baseline="-25000" dirty="0" smtClean="0">
              <a:latin typeface="Arial" pitchFamily="34" charset="0"/>
              <a:ea typeface="SimSun" pitchFamily="2" charset="-122"/>
              <a:sym typeface="Wingdings" pitchFamily="2" charset="2"/>
            </a:endParaRPr>
          </a:p>
          <a:p>
            <a:pPr eaLnBrk="1" hangingPunct="1">
              <a:spcAft>
                <a:spcPct val="35000"/>
              </a:spcAft>
              <a:buFont typeface="Symbol" pitchFamily="18" charset="2"/>
              <a:buNone/>
            </a:pPr>
            <a:r>
              <a:rPr lang="en-US" altLang="en-US" sz="2000" b="1" u="sng" dirty="0" smtClean="0">
                <a:latin typeface="Arial" pitchFamily="34" charset="0"/>
                <a:sym typeface="Symbol" pitchFamily="18" charset="2"/>
              </a:rPr>
              <a:t>Penning Ionization, Charge exchange</a:t>
            </a:r>
            <a:endParaRPr lang="en-US" altLang="en-US" sz="2000" b="1" u="sng" dirty="0">
              <a:latin typeface="Arial" pitchFamily="34" charset="0"/>
              <a:sym typeface="Symbol" pitchFamily="18" charset="2"/>
            </a:endParaRPr>
          </a:p>
          <a:p>
            <a:pPr eaLnBrk="1" hangingPunct="1">
              <a:spcAft>
                <a:spcPct val="35000"/>
              </a:spcAft>
            </a:pPr>
            <a:r>
              <a:rPr lang="en-US" altLang="en-US" sz="1800" b="1" dirty="0" smtClean="0">
                <a:latin typeface="Arial" pitchFamily="34" charset="0"/>
                <a:sym typeface="Symbol" pitchFamily="18" charset="2"/>
              </a:rPr>
              <a:t>Ne* + </a:t>
            </a:r>
            <a:r>
              <a:rPr lang="en-US" altLang="en-US" sz="1800" b="1" dirty="0" err="1" smtClean="0">
                <a:latin typeface="Arial" pitchFamily="34" charset="0"/>
                <a:sym typeface="Symbol" pitchFamily="18" charset="2"/>
              </a:rPr>
              <a:t>Xe</a:t>
            </a:r>
            <a:r>
              <a:rPr lang="en-US" altLang="en-US" sz="1800" b="1" dirty="0" smtClean="0">
                <a:latin typeface="Arial" pitchFamily="34" charset="0"/>
                <a:sym typeface="Symbol" pitchFamily="18" charset="2"/>
              </a:rPr>
              <a:t> </a:t>
            </a:r>
            <a:r>
              <a:rPr lang="en-US" altLang="en-US" sz="1800" b="1" dirty="0" smtClean="0">
                <a:latin typeface="Arial" pitchFamily="34" charset="0"/>
                <a:sym typeface="Wingdings" pitchFamily="2" charset="2"/>
              </a:rPr>
              <a:t> Ne + </a:t>
            </a:r>
            <a:r>
              <a:rPr lang="en-US" altLang="en-US" sz="1800" b="1" dirty="0" err="1" smtClean="0">
                <a:latin typeface="Arial" pitchFamily="34" charset="0"/>
                <a:sym typeface="Wingdings" pitchFamily="2" charset="2"/>
              </a:rPr>
              <a:t>Xe</a:t>
            </a:r>
            <a:r>
              <a:rPr lang="en-US" altLang="en-US" sz="1800" b="1" baseline="30000" dirty="0" smtClean="0">
                <a:latin typeface="Arial" pitchFamily="34" charset="0"/>
                <a:sym typeface="Wingdings" pitchFamily="2" charset="2"/>
              </a:rPr>
              <a:t>+</a:t>
            </a:r>
            <a:r>
              <a:rPr lang="en-US" altLang="en-US" sz="1800" b="1" dirty="0" smtClean="0">
                <a:latin typeface="Arial" pitchFamily="34" charset="0"/>
                <a:sym typeface="Wingdings" pitchFamily="2" charset="2"/>
              </a:rPr>
              <a:t> + e,  </a:t>
            </a:r>
          </a:p>
          <a:p>
            <a:pPr eaLnBrk="1" hangingPunct="1">
              <a:spcAft>
                <a:spcPct val="35000"/>
              </a:spcAft>
            </a:pPr>
            <a:r>
              <a:rPr lang="en-US" altLang="en-US" sz="1800" b="1" dirty="0" smtClean="0">
                <a:latin typeface="Arial" pitchFamily="34" charset="0"/>
                <a:sym typeface="Symbol" pitchFamily="18" charset="2"/>
              </a:rPr>
              <a:t>Ne</a:t>
            </a:r>
            <a:r>
              <a:rPr lang="en-US" altLang="en-US" sz="1800" b="1" baseline="30000" dirty="0" smtClean="0">
                <a:latin typeface="Arial" pitchFamily="34" charset="0"/>
                <a:sym typeface="Symbol" pitchFamily="18" charset="2"/>
              </a:rPr>
              <a:t>+</a:t>
            </a:r>
            <a:r>
              <a:rPr lang="en-US" altLang="en-US" sz="1800" b="1" dirty="0" smtClean="0">
                <a:latin typeface="Arial" pitchFamily="34" charset="0"/>
                <a:sym typeface="Symbol" pitchFamily="18" charset="2"/>
              </a:rPr>
              <a:t> </a:t>
            </a:r>
            <a:r>
              <a:rPr lang="en-US" altLang="en-US" sz="1800" b="1" dirty="0">
                <a:latin typeface="Arial" pitchFamily="34" charset="0"/>
                <a:sym typeface="Symbol" pitchFamily="18" charset="2"/>
              </a:rPr>
              <a:t>+ </a:t>
            </a:r>
            <a:r>
              <a:rPr lang="en-US" altLang="en-US" sz="1800" b="1" dirty="0" err="1">
                <a:latin typeface="Arial" pitchFamily="34" charset="0"/>
                <a:sym typeface="Symbol" pitchFamily="18" charset="2"/>
              </a:rPr>
              <a:t>Xe</a:t>
            </a:r>
            <a:r>
              <a:rPr lang="en-US" altLang="en-US" sz="1800" b="1" dirty="0">
                <a:latin typeface="Arial" pitchFamily="34" charset="0"/>
                <a:sym typeface="Symbol" pitchFamily="18" charset="2"/>
              </a:rPr>
              <a:t> </a:t>
            </a:r>
            <a:r>
              <a:rPr lang="en-US" altLang="en-US" sz="1800" b="1" dirty="0">
                <a:latin typeface="Arial" pitchFamily="34" charset="0"/>
                <a:sym typeface="Wingdings" pitchFamily="2" charset="2"/>
              </a:rPr>
              <a:t> Ne + </a:t>
            </a:r>
            <a:r>
              <a:rPr lang="en-US" altLang="en-US" sz="1800" b="1" dirty="0" err="1" smtClean="0">
                <a:latin typeface="Arial" pitchFamily="34" charset="0"/>
                <a:sym typeface="Wingdings" pitchFamily="2" charset="2"/>
              </a:rPr>
              <a:t>Xe</a:t>
            </a:r>
            <a:r>
              <a:rPr lang="en-US" altLang="en-US" sz="1800" b="1" baseline="30000" dirty="0" smtClean="0">
                <a:latin typeface="Arial" pitchFamily="34" charset="0"/>
                <a:sym typeface="Wingdings" pitchFamily="2" charset="2"/>
              </a:rPr>
              <a:t>+</a:t>
            </a:r>
            <a:r>
              <a:rPr lang="en-US" altLang="en-US" sz="1800" b="1" dirty="0">
                <a:latin typeface="Arial" pitchFamily="34" charset="0"/>
                <a:sym typeface="Wingdings" pitchFamily="2" charset="2"/>
              </a:rPr>
              <a:t> </a:t>
            </a:r>
            <a:r>
              <a:rPr lang="en-US" altLang="en-US" sz="1800" b="1" dirty="0" smtClean="0">
                <a:latin typeface="Arial" pitchFamily="34" charset="0"/>
                <a:sym typeface="Wingdings" pitchFamily="2" charset="2"/>
              </a:rPr>
              <a:t>+ e,  M* + M*  M</a:t>
            </a:r>
            <a:r>
              <a:rPr lang="en-US" altLang="en-US" sz="1800" b="1" baseline="30000" dirty="0" smtClean="0">
                <a:latin typeface="Arial" pitchFamily="34" charset="0"/>
                <a:sym typeface="Wingdings" pitchFamily="2" charset="2"/>
              </a:rPr>
              <a:t>+</a:t>
            </a:r>
            <a:r>
              <a:rPr lang="en-US" altLang="en-US" sz="1800" b="1" dirty="0" smtClean="0">
                <a:latin typeface="Arial" pitchFamily="34" charset="0"/>
                <a:sym typeface="Wingdings" pitchFamily="2" charset="2"/>
              </a:rPr>
              <a:t> + M</a:t>
            </a:r>
            <a:endParaRPr lang="zh-CN" altLang="en-US" sz="1800" b="1" baseline="-25000" dirty="0" smtClean="0">
              <a:latin typeface="Arial" pitchFamily="34" charset="0"/>
              <a:ea typeface="SimSun" pitchFamily="2" charset="-122"/>
              <a:sym typeface="Wingdings" pitchFamily="2" charset="2"/>
            </a:endParaRPr>
          </a:p>
          <a:p>
            <a:pPr eaLnBrk="1" hangingPunct="1">
              <a:spcAft>
                <a:spcPct val="70000"/>
              </a:spcAft>
              <a:buFont typeface="Symbol" pitchFamily="18" charset="2"/>
              <a:buNone/>
            </a:pPr>
            <a:r>
              <a:rPr lang="en-US" altLang="en-US" sz="2000" b="1" u="sng" dirty="0" smtClean="0">
                <a:latin typeface="Arial" pitchFamily="34" charset="0"/>
                <a:sym typeface="Symbol" pitchFamily="18" charset="2"/>
              </a:rPr>
              <a:t>Photo-Ionization </a:t>
            </a:r>
          </a:p>
          <a:p>
            <a:pPr eaLnBrk="1" hangingPunct="1">
              <a:spcAft>
                <a:spcPct val="70000"/>
              </a:spcAft>
              <a:buFont typeface="Symbol" pitchFamily="18" charset="2"/>
              <a:buNone/>
            </a:pPr>
            <a:r>
              <a:rPr lang="en-US" altLang="en-US" sz="1800" b="1" i="1" dirty="0" err="1" smtClean="0">
                <a:latin typeface="Arial" pitchFamily="34" charset="0"/>
                <a:sym typeface="Symbol" pitchFamily="18" charset="2"/>
              </a:rPr>
              <a:t>hv</a:t>
            </a:r>
            <a:r>
              <a:rPr lang="en-US" altLang="en-US" sz="1800" b="1" dirty="0" smtClean="0">
                <a:latin typeface="Arial" pitchFamily="34" charset="0"/>
                <a:sym typeface="Symbol" pitchFamily="18" charset="2"/>
              </a:rPr>
              <a:t> </a:t>
            </a:r>
            <a:r>
              <a:rPr lang="en-US" altLang="en-US" sz="1800" b="1" dirty="0">
                <a:latin typeface="Arial" pitchFamily="34" charset="0"/>
                <a:sym typeface="Symbol" pitchFamily="18" charset="2"/>
              </a:rPr>
              <a:t>+ </a:t>
            </a:r>
            <a:r>
              <a:rPr lang="en-US" altLang="en-US" sz="1800" b="1" dirty="0" smtClean="0">
                <a:latin typeface="Arial" pitchFamily="34" charset="0"/>
                <a:sym typeface="Symbol" pitchFamily="18" charset="2"/>
              </a:rPr>
              <a:t>M </a:t>
            </a:r>
            <a:r>
              <a:rPr lang="en-US" altLang="en-US" sz="1800" b="1" dirty="0" smtClean="0">
                <a:latin typeface="Arial" pitchFamily="34" charset="0"/>
                <a:sym typeface="Wingdings" pitchFamily="2" charset="2"/>
              </a:rPr>
              <a:t> M</a:t>
            </a:r>
            <a:r>
              <a:rPr lang="en-US" altLang="en-US" sz="1800" b="1" baseline="30000" dirty="0" smtClean="0">
                <a:latin typeface="Arial" pitchFamily="34" charset="0"/>
                <a:sym typeface="Wingdings" pitchFamily="2" charset="2"/>
              </a:rPr>
              <a:t>+</a:t>
            </a:r>
            <a:r>
              <a:rPr lang="en-US" altLang="en-US" sz="1800" b="1" dirty="0" smtClean="0">
                <a:latin typeface="Arial" pitchFamily="34" charset="0"/>
                <a:sym typeface="Wingdings" pitchFamily="2" charset="2"/>
              </a:rPr>
              <a:t> + e,  </a:t>
            </a:r>
            <a:r>
              <a:rPr lang="en-US" altLang="en-US" sz="1800" b="1" i="1" dirty="0" err="1" smtClean="0">
                <a:latin typeface="Arial" pitchFamily="34" charset="0"/>
                <a:sym typeface="Wingdings" pitchFamily="2" charset="2"/>
              </a:rPr>
              <a:t>hv</a:t>
            </a:r>
            <a:r>
              <a:rPr lang="en-US" altLang="en-US" sz="1800" b="1" i="1" dirty="0" smtClean="0">
                <a:latin typeface="Arial" pitchFamily="34" charset="0"/>
                <a:sym typeface="Wingdings" pitchFamily="2" charset="2"/>
              </a:rPr>
              <a:t> </a:t>
            </a:r>
            <a:r>
              <a:rPr lang="en-US" altLang="en-US" sz="1800" b="1" dirty="0" smtClean="0">
                <a:latin typeface="Arial" pitchFamily="34" charset="0"/>
                <a:sym typeface="Wingdings" pitchFamily="2" charset="2"/>
              </a:rPr>
              <a:t>+ M*  M</a:t>
            </a:r>
            <a:r>
              <a:rPr lang="en-US" altLang="en-US" sz="1800" b="1" baseline="30000" dirty="0" smtClean="0">
                <a:latin typeface="Arial" pitchFamily="34" charset="0"/>
                <a:sym typeface="Wingdings" pitchFamily="2" charset="2"/>
              </a:rPr>
              <a:t>+</a:t>
            </a:r>
            <a:r>
              <a:rPr lang="en-US" altLang="en-US" sz="1800" b="1" dirty="0" smtClean="0">
                <a:latin typeface="Arial" pitchFamily="34" charset="0"/>
                <a:sym typeface="Wingdings" pitchFamily="2" charset="2"/>
              </a:rPr>
              <a:t> + e</a:t>
            </a:r>
          </a:p>
          <a:p>
            <a:pPr eaLnBrk="1" hangingPunct="1">
              <a:spcAft>
                <a:spcPct val="70000"/>
              </a:spcAft>
              <a:buFont typeface="Symbol" pitchFamily="18" charset="2"/>
              <a:buNone/>
            </a:pPr>
            <a:r>
              <a:rPr lang="en-US" altLang="en-US" sz="2000" b="1" u="sng" dirty="0" smtClean="0">
                <a:latin typeface="Arial" pitchFamily="34" charset="0"/>
                <a:sym typeface="Symbol" pitchFamily="18" charset="2"/>
              </a:rPr>
              <a:t>Dimer Reaction</a:t>
            </a:r>
          </a:p>
          <a:p>
            <a:pPr eaLnBrk="1" hangingPunct="1">
              <a:spcAft>
                <a:spcPct val="70000"/>
              </a:spcAft>
            </a:pPr>
            <a:r>
              <a:rPr lang="en-US" altLang="en-US" sz="1800" b="1" i="1" dirty="0" smtClean="0">
                <a:latin typeface="Arial" pitchFamily="34" charset="0"/>
                <a:sym typeface="Symbol" pitchFamily="18" charset="2"/>
              </a:rPr>
              <a:t>M* + M +M </a:t>
            </a:r>
            <a:r>
              <a:rPr lang="en-US" altLang="en-US" sz="1800" b="1" dirty="0" smtClean="0">
                <a:latin typeface="Arial" pitchFamily="34" charset="0"/>
                <a:sym typeface="Wingdings" pitchFamily="2" charset="2"/>
              </a:rPr>
              <a:t> M</a:t>
            </a:r>
            <a:r>
              <a:rPr lang="en-US" altLang="en-US" sz="1800" b="1" baseline="-25000" dirty="0" smtClean="0">
                <a:latin typeface="Arial" pitchFamily="34" charset="0"/>
                <a:sym typeface="Wingdings" pitchFamily="2" charset="2"/>
              </a:rPr>
              <a:t>2</a:t>
            </a:r>
            <a:r>
              <a:rPr lang="en-US" altLang="en-US" sz="1800" b="1" dirty="0">
                <a:latin typeface="Arial" pitchFamily="34" charset="0"/>
                <a:sym typeface="Wingdings" pitchFamily="2" charset="2"/>
              </a:rPr>
              <a:t>*</a:t>
            </a:r>
            <a:r>
              <a:rPr lang="en-US" altLang="en-US" sz="1800" b="1" dirty="0" smtClean="0">
                <a:latin typeface="Arial" pitchFamily="34" charset="0"/>
                <a:sym typeface="Wingdings" pitchFamily="2" charset="2"/>
              </a:rPr>
              <a:t> + M,  </a:t>
            </a:r>
            <a:r>
              <a:rPr lang="en-US" altLang="en-US" sz="1800" b="1" i="1" dirty="0" smtClean="0">
                <a:latin typeface="Arial" pitchFamily="34" charset="0"/>
                <a:sym typeface="Wingdings" pitchFamily="2" charset="2"/>
              </a:rPr>
              <a:t>e + </a:t>
            </a:r>
            <a:r>
              <a:rPr lang="en-US" altLang="en-US" sz="1800" b="1" dirty="0">
                <a:latin typeface="Arial" pitchFamily="34" charset="0"/>
                <a:sym typeface="Wingdings" pitchFamily="2" charset="2"/>
              </a:rPr>
              <a:t>M</a:t>
            </a:r>
            <a:r>
              <a:rPr lang="en-US" altLang="en-US" sz="1800" b="1" baseline="-25000" dirty="0">
                <a:latin typeface="Arial" pitchFamily="34" charset="0"/>
                <a:sym typeface="Wingdings" pitchFamily="2" charset="2"/>
              </a:rPr>
              <a:t>2</a:t>
            </a:r>
            <a:r>
              <a:rPr lang="en-US" altLang="en-US" sz="1800" b="1" dirty="0">
                <a:latin typeface="Arial" pitchFamily="34" charset="0"/>
                <a:sym typeface="Wingdings" pitchFamily="2" charset="2"/>
              </a:rPr>
              <a:t>* </a:t>
            </a:r>
            <a:r>
              <a:rPr lang="en-US" altLang="en-US" sz="1800" b="1" dirty="0" smtClean="0">
                <a:latin typeface="Arial" pitchFamily="34" charset="0"/>
                <a:sym typeface="Wingdings" pitchFamily="2" charset="2"/>
              </a:rPr>
              <a:t> M</a:t>
            </a:r>
            <a:r>
              <a:rPr lang="en-US" altLang="en-US" sz="1800" b="1" baseline="-25000" dirty="0" smtClean="0">
                <a:latin typeface="Arial" pitchFamily="34" charset="0"/>
                <a:sym typeface="Wingdings" pitchFamily="2" charset="2"/>
              </a:rPr>
              <a:t>2</a:t>
            </a:r>
            <a:r>
              <a:rPr lang="en-US" altLang="en-US" sz="1800" b="1" baseline="30000" dirty="0" smtClean="0">
                <a:latin typeface="Arial" pitchFamily="34" charset="0"/>
                <a:sym typeface="Wingdings" pitchFamily="2" charset="2"/>
              </a:rPr>
              <a:t>+</a:t>
            </a:r>
            <a:r>
              <a:rPr lang="en-US" altLang="en-US" sz="1800" b="1" dirty="0" smtClean="0">
                <a:latin typeface="Arial" pitchFamily="34" charset="0"/>
                <a:sym typeface="Wingdings" pitchFamily="2" charset="2"/>
              </a:rPr>
              <a:t> + 2e</a:t>
            </a:r>
          </a:p>
          <a:p>
            <a:pPr eaLnBrk="1" hangingPunct="1">
              <a:spcAft>
                <a:spcPct val="70000"/>
              </a:spcAft>
            </a:pPr>
            <a:r>
              <a:rPr lang="en-US" altLang="en-US" sz="1800" b="1" dirty="0" smtClean="0">
                <a:latin typeface="Arial" pitchFamily="34" charset="0"/>
                <a:sym typeface="Wingdings" pitchFamily="2" charset="2"/>
              </a:rPr>
              <a:t>e + M</a:t>
            </a:r>
            <a:r>
              <a:rPr lang="en-US" altLang="en-US" sz="1800" b="1" baseline="-25000" dirty="0" smtClean="0">
                <a:latin typeface="Arial" pitchFamily="34" charset="0"/>
                <a:sym typeface="Wingdings" pitchFamily="2" charset="2"/>
              </a:rPr>
              <a:t>2</a:t>
            </a:r>
            <a:r>
              <a:rPr lang="en-US" altLang="en-US" sz="1800" b="1" baseline="30000" dirty="0" smtClean="0">
                <a:latin typeface="Arial" pitchFamily="34" charset="0"/>
                <a:sym typeface="Wingdings" pitchFamily="2" charset="2"/>
              </a:rPr>
              <a:t>+</a:t>
            </a:r>
            <a:r>
              <a:rPr lang="en-US" altLang="en-US" sz="1800" b="1" dirty="0">
                <a:latin typeface="Arial" pitchFamily="34" charset="0"/>
                <a:sym typeface="Wingdings" pitchFamily="2" charset="2"/>
              </a:rPr>
              <a:t> </a:t>
            </a:r>
            <a:r>
              <a:rPr lang="en-US" altLang="en-US" sz="1800" b="1" dirty="0" smtClean="0">
                <a:latin typeface="Arial" pitchFamily="34" charset="0"/>
                <a:sym typeface="Wingdings" pitchFamily="2" charset="2"/>
              </a:rPr>
              <a:t> M* + M,  M</a:t>
            </a:r>
            <a:r>
              <a:rPr lang="en-US" altLang="en-US" sz="1800" b="1" baseline="-25000" dirty="0" smtClean="0">
                <a:latin typeface="Arial" pitchFamily="34" charset="0"/>
                <a:sym typeface="Wingdings" pitchFamily="2" charset="2"/>
              </a:rPr>
              <a:t>2</a:t>
            </a:r>
            <a:r>
              <a:rPr lang="en-US" altLang="en-US" sz="1800" b="1" baseline="30000" dirty="0" smtClean="0">
                <a:latin typeface="Arial" pitchFamily="34" charset="0"/>
                <a:sym typeface="Wingdings" pitchFamily="2" charset="2"/>
              </a:rPr>
              <a:t>+</a:t>
            </a:r>
            <a:r>
              <a:rPr lang="en-US" altLang="en-US" sz="1800" b="1" dirty="0" smtClean="0">
                <a:latin typeface="Arial" pitchFamily="34" charset="0"/>
                <a:sym typeface="Wingdings" pitchFamily="2" charset="2"/>
              </a:rPr>
              <a:t> + M  M</a:t>
            </a:r>
            <a:r>
              <a:rPr lang="en-US" altLang="en-US" sz="1800" b="1" baseline="30000" dirty="0" smtClean="0">
                <a:latin typeface="Arial" pitchFamily="34" charset="0"/>
                <a:sym typeface="Wingdings" pitchFamily="2" charset="2"/>
              </a:rPr>
              <a:t>+</a:t>
            </a:r>
            <a:r>
              <a:rPr lang="en-US" altLang="en-US" sz="1800" b="1" dirty="0" smtClean="0">
                <a:latin typeface="Arial" pitchFamily="34" charset="0"/>
                <a:sym typeface="Wingdings" pitchFamily="2" charset="2"/>
              </a:rPr>
              <a:t> + 2M</a:t>
            </a:r>
            <a:endParaRPr lang="en-US" altLang="en-US" sz="1800" b="1" dirty="0">
              <a:latin typeface="Arial" pitchFamily="34" charset="0"/>
              <a:sym typeface="Wingdings" pitchFamily="2" charset="2"/>
            </a:endParaRPr>
          </a:p>
        </p:txBody>
      </p:sp>
      <p:sp>
        <p:nvSpPr>
          <p:cNvPr id="10" name="Text Box 7"/>
          <p:cNvSpPr txBox="1">
            <a:spLocks noChangeArrowheads="1"/>
          </p:cNvSpPr>
          <p:nvPr/>
        </p:nvSpPr>
        <p:spPr bwMode="auto">
          <a:xfrm>
            <a:off x="5314949" y="1600200"/>
            <a:ext cx="3409951"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Penning mixture of Ne/</a:t>
            </a:r>
            <a:r>
              <a:rPr lang="en-US" altLang="ko-KR" sz="2000" i="0" dirty="0" err="1" smtClean="0">
                <a:ea typeface="SimSun" pitchFamily="2" charset="-122"/>
              </a:rPr>
              <a:t>Xe</a:t>
            </a:r>
            <a:r>
              <a:rPr lang="en-US" altLang="ko-KR" sz="2000" i="0" dirty="0" smtClean="0">
                <a:ea typeface="SimSun" pitchFamily="2" charset="-122"/>
              </a:rPr>
              <a:t>=80/20, 60 </a:t>
            </a:r>
            <a:r>
              <a:rPr lang="en-US" altLang="ko-KR" sz="2000" i="0" dirty="0" err="1" smtClean="0">
                <a:ea typeface="SimSun" pitchFamily="2" charset="-122"/>
              </a:rPr>
              <a:t>Torr</a:t>
            </a:r>
            <a:endParaRPr lang="en-US" altLang="ko-KR" sz="2000" i="0" dirty="0" smtClean="0">
              <a:ea typeface="SimSun" pitchFamily="2" charset="-122"/>
            </a:endParaRPr>
          </a:p>
          <a:p>
            <a:pPr>
              <a:spcAft>
                <a:spcPct val="50000"/>
              </a:spcAft>
              <a:buFont typeface="Symbol" pitchFamily="18" charset="2"/>
              <a:buChar char="·"/>
            </a:pPr>
            <a:r>
              <a:rPr lang="en-US" altLang="ko-KR" sz="2000" i="0" dirty="0" smtClean="0">
                <a:ea typeface="SimSun" pitchFamily="2" charset="-122"/>
              </a:rPr>
              <a:t>DC-Bipolar pulsing, peak voltage 1.0-2.5 kV</a:t>
            </a:r>
          </a:p>
          <a:p>
            <a:pPr>
              <a:spcAft>
                <a:spcPct val="50000"/>
              </a:spcAft>
              <a:buFont typeface="Symbol" pitchFamily="18" charset="2"/>
              <a:buChar char="·"/>
            </a:pPr>
            <a:r>
              <a:rPr lang="en-US" altLang="ko-KR" sz="2000" i="0" dirty="0" smtClean="0">
                <a:ea typeface="SimSun" pitchFamily="2" charset="-122"/>
              </a:rPr>
              <a:t>Pulse Period 25-200 ns</a:t>
            </a:r>
          </a:p>
          <a:p>
            <a:pPr>
              <a:spcAft>
                <a:spcPct val="50000"/>
              </a:spcAft>
              <a:buFont typeface="Symbol" pitchFamily="18" charset="2"/>
              <a:buChar char="·"/>
            </a:pPr>
            <a:r>
              <a:rPr lang="en-US" altLang="ko-KR" sz="2000" i="0" dirty="0" smtClean="0">
                <a:ea typeface="SimSun" pitchFamily="2" charset="-122"/>
              </a:rPr>
              <a:t>Power density is on the order of 10</a:t>
            </a:r>
            <a:r>
              <a:rPr lang="en-US" altLang="ko-KR" sz="2000" i="0" baseline="30000" dirty="0" smtClean="0">
                <a:ea typeface="SimSun" pitchFamily="2" charset="-122"/>
              </a:rPr>
              <a:t>3</a:t>
            </a:r>
            <a:r>
              <a:rPr lang="en-US" altLang="ko-KR" sz="2000" i="0" dirty="0" smtClean="0">
                <a:ea typeface="SimSun" pitchFamily="2" charset="-122"/>
              </a:rPr>
              <a:t>-10</a:t>
            </a:r>
            <a:r>
              <a:rPr lang="en-US" altLang="ko-KR" sz="2000" i="0" baseline="30000" dirty="0" smtClean="0">
                <a:ea typeface="SimSun" pitchFamily="2" charset="-122"/>
              </a:rPr>
              <a:t>4</a:t>
            </a:r>
            <a:r>
              <a:rPr lang="en-US" altLang="ko-KR" sz="2000" i="0" dirty="0" smtClean="0">
                <a:ea typeface="SimSun" pitchFamily="2" charset="-122"/>
              </a:rPr>
              <a:t> W/cm</a:t>
            </a:r>
            <a:r>
              <a:rPr lang="en-US" altLang="ko-KR" sz="2000" i="0" baseline="30000" dirty="0" smtClean="0">
                <a:ea typeface="SimSun" pitchFamily="2" charset="-122"/>
              </a:rPr>
              <a:t>3</a:t>
            </a:r>
            <a:r>
              <a:rPr lang="en-US" altLang="ko-KR" sz="2000" i="0" dirty="0" smtClean="0">
                <a:ea typeface="SimSun" pitchFamily="2" charset="-122"/>
              </a:rPr>
              <a:t>, with energy deposition of several </a:t>
            </a:r>
            <a:r>
              <a:rPr lang="en-US" altLang="ko-KR" sz="2000" i="0" dirty="0" smtClean="0">
                <a:ea typeface="SimSun" pitchFamily="2" charset="-122"/>
                <a:sym typeface="Symbol"/>
              </a:rPr>
              <a:t>J per pulse</a:t>
            </a:r>
            <a:endParaRPr lang="en-US" altLang="ko-KR" sz="2000" i="0" dirty="0">
              <a:ea typeface="SimSun" pitchFamily="2" charset="-122"/>
            </a:endParaRPr>
          </a:p>
        </p:txBody>
      </p:sp>
    </p:spTree>
    <p:extLst>
      <p:ext uri="{BB962C8B-B14F-4D97-AF65-F5344CB8AC3E}">
        <p14:creationId xmlns:p14="http://schemas.microsoft.com/office/powerpoint/2010/main" val="1499543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Line 2"/>
          <p:cNvSpPr>
            <a:spLocks noChangeShapeType="1"/>
          </p:cNvSpPr>
          <p:nvPr/>
        </p:nvSpPr>
        <p:spPr bwMode="auto">
          <a:xfrm>
            <a:off x="6019801" y="762000"/>
            <a:ext cx="289559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499" name="Text Box 5"/>
          <p:cNvSpPr txBox="1">
            <a:spLocks noChangeArrowheads="1"/>
          </p:cNvSpPr>
          <p:nvPr/>
        </p:nvSpPr>
        <p:spPr bwMode="auto">
          <a:xfrm>
            <a:off x="5878910" y="171556"/>
            <a:ext cx="28376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zh-CN" sz="2800" i="0" dirty="0" smtClean="0">
                <a:ea typeface="SimSun" pitchFamily="2" charset="-122"/>
              </a:rPr>
              <a:t>POTENTIAL, n</a:t>
            </a:r>
            <a:r>
              <a:rPr lang="en-US" altLang="zh-CN" sz="2800" i="0" baseline="-25000" dirty="0" smtClean="0">
                <a:ea typeface="SimSun" pitchFamily="2" charset="-122"/>
              </a:rPr>
              <a:t>e</a:t>
            </a:r>
            <a:endParaRPr lang="en-US" altLang="zh-CN" sz="2800" i="0" baseline="-25000" dirty="0">
              <a:latin typeface="Times New Roman" pitchFamily="18" charset="0"/>
              <a:ea typeface="SimSun" pitchFamily="2" charset="-122"/>
            </a:endParaRPr>
          </a:p>
        </p:txBody>
      </p:sp>
      <p:sp>
        <p:nvSpPr>
          <p:cNvPr id="106500" name="Text Box 7"/>
          <p:cNvSpPr txBox="1">
            <a:spLocks noChangeArrowheads="1"/>
          </p:cNvSpPr>
          <p:nvPr/>
        </p:nvSpPr>
        <p:spPr bwMode="auto">
          <a:xfrm>
            <a:off x="5670709" y="985101"/>
            <a:ext cx="335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V</a:t>
            </a:r>
            <a:r>
              <a:rPr lang="en-US" altLang="ko-KR" sz="2000" i="0" baseline="-25000" dirty="0" smtClean="0">
                <a:ea typeface="SimSun" pitchFamily="2" charset="-122"/>
              </a:rPr>
              <a:t>P</a:t>
            </a:r>
            <a:r>
              <a:rPr lang="en-US" altLang="ko-KR" sz="2000" i="0" dirty="0" smtClean="0">
                <a:ea typeface="SimSun" pitchFamily="2" charset="-122"/>
              </a:rPr>
              <a:t> is held above -100 V during negative pulse.</a:t>
            </a:r>
            <a:endParaRPr lang="en-US" altLang="ko-KR" sz="2000" i="0" baseline="-25000" dirty="0">
              <a:ea typeface="SimSun" pitchFamily="2" charset="-122"/>
            </a:endParaRPr>
          </a:p>
          <a:p>
            <a:pPr>
              <a:spcAft>
                <a:spcPct val="50000"/>
              </a:spcAft>
              <a:buFont typeface="Symbol" pitchFamily="18" charset="2"/>
              <a:buChar char="·"/>
            </a:pPr>
            <a:r>
              <a:rPr lang="en-US" altLang="ko-KR" sz="2000" i="0" dirty="0" smtClean="0">
                <a:ea typeface="SimSun" pitchFamily="2" charset="-122"/>
              </a:rPr>
              <a:t>Charging of dielectric on top of electrodes shields voltage from plasmas.</a:t>
            </a:r>
          </a:p>
          <a:p>
            <a:pPr>
              <a:spcAft>
                <a:spcPct val="50000"/>
              </a:spcAft>
              <a:buFont typeface="Symbol" pitchFamily="18" charset="2"/>
              <a:buChar char="·"/>
            </a:pPr>
            <a:r>
              <a:rPr lang="en-US" altLang="ko-KR" sz="2000" i="0" dirty="0" smtClean="0">
                <a:ea typeface="SimSun" pitchFamily="2" charset="-122"/>
              </a:rPr>
              <a:t>Non-floating conditions produces higher peak electron density. </a:t>
            </a:r>
          </a:p>
          <a:p>
            <a:pPr>
              <a:spcAft>
                <a:spcPct val="50000"/>
              </a:spcAft>
              <a:buFont typeface="Symbol" pitchFamily="18" charset="2"/>
              <a:buChar char="·"/>
            </a:pPr>
            <a:r>
              <a:rPr lang="en-US" altLang="ko-KR" sz="1800" i="0" dirty="0">
                <a:ea typeface="SimSun" pitchFamily="2" charset="-122"/>
              </a:rPr>
              <a:t>Ne/</a:t>
            </a:r>
            <a:r>
              <a:rPr lang="en-US" altLang="ko-KR" sz="1800" i="0" dirty="0" err="1">
                <a:ea typeface="SimSun" pitchFamily="2" charset="-122"/>
              </a:rPr>
              <a:t>Xe</a:t>
            </a:r>
            <a:r>
              <a:rPr lang="en-US" altLang="ko-KR" sz="1800" i="0" dirty="0">
                <a:ea typeface="SimSun" pitchFamily="2" charset="-122"/>
              </a:rPr>
              <a:t>=80/20, 60 </a:t>
            </a:r>
            <a:r>
              <a:rPr lang="en-US" altLang="ko-KR" sz="1800" i="0" dirty="0" err="1" smtClean="0">
                <a:ea typeface="SimSun" pitchFamily="2" charset="-122"/>
              </a:rPr>
              <a:t>Torr</a:t>
            </a:r>
            <a:r>
              <a:rPr lang="en-US" altLang="ko-KR" sz="1800" i="0" dirty="0" smtClean="0">
                <a:ea typeface="SimSun" pitchFamily="2" charset="-122"/>
              </a:rPr>
              <a:t>, PRF=40 </a:t>
            </a:r>
            <a:r>
              <a:rPr lang="en-US" altLang="ko-KR" sz="1800" i="0" dirty="0">
                <a:ea typeface="SimSun" pitchFamily="2" charset="-122"/>
              </a:rPr>
              <a:t>MHz, </a:t>
            </a:r>
            <a:r>
              <a:rPr lang="en-US" altLang="ko-KR" sz="1800" i="0" dirty="0" smtClean="0">
                <a:ea typeface="SimSun" pitchFamily="2" charset="-122"/>
              </a:rPr>
              <a:t>DC=0.3, Pulsing </a:t>
            </a:r>
            <a:r>
              <a:rPr lang="en-US" altLang="ko-KR" sz="1800" i="0" dirty="0">
                <a:ea typeface="SimSun" pitchFamily="2" charset="-122"/>
              </a:rPr>
              <a:t>Voltage= -/+2 kV</a:t>
            </a:r>
            <a:endParaRPr lang="en-US" altLang="ko-KR" sz="1800" i="0" dirty="0" smtClean="0">
              <a:ea typeface="SimSun" pitchFamily="2" charset="-122"/>
            </a:endParaRPr>
          </a:p>
          <a:p>
            <a:pPr>
              <a:spcAft>
                <a:spcPct val="50000"/>
              </a:spcAft>
              <a:buFont typeface="Symbol" pitchFamily="18" charset="2"/>
              <a:buChar char="·"/>
            </a:pPr>
            <a:endParaRPr lang="en-US" altLang="ko-KR" sz="2000" i="0" dirty="0">
              <a:ea typeface="SimSun" pitchFamily="2" charset="-122"/>
            </a:endParaRPr>
          </a:p>
        </p:txBody>
      </p:sp>
      <p:grpSp>
        <p:nvGrpSpPr>
          <p:cNvPr id="106501" name="Group 8"/>
          <p:cNvGrpSpPr>
            <a:grpSpLocks/>
          </p:cNvGrpSpPr>
          <p:nvPr/>
        </p:nvGrpSpPr>
        <p:grpSpPr bwMode="auto">
          <a:xfrm>
            <a:off x="5257800" y="6172200"/>
            <a:ext cx="3770313" cy="582613"/>
            <a:chOff x="2953" y="3839"/>
            <a:chExt cx="2375" cy="367"/>
          </a:xfrm>
        </p:grpSpPr>
        <p:sp>
          <p:nvSpPr>
            <p:cNvPr id="106502" name="Line 9"/>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0"/>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lgn="ctr"/>
              <a:r>
                <a:rPr lang="en-US" altLang="ko-KR" i="0">
                  <a:ea typeface="Arial Unicode MS" pitchFamily="34" charset="-128"/>
                  <a:cs typeface="Arial Unicode MS" pitchFamily="34" charset="-128"/>
                </a:rPr>
                <a:t>University of Michigan</a:t>
              </a:r>
            </a:p>
            <a:p>
              <a:pPr algn="ctr"/>
              <a:r>
                <a:rPr lang="en-US" altLang="ko-KR" i="0">
                  <a:ea typeface="Arial Unicode MS" pitchFamily="34" charset="-128"/>
                  <a:cs typeface="Arial Unicode MS" pitchFamily="34" charset="-128"/>
                </a:rPr>
                <a:t>Institute for Plasma Science &amp; Engr.</a:t>
              </a:r>
            </a:p>
          </p:txBody>
        </p:sp>
      </p:grpSp>
      <p:sp>
        <p:nvSpPr>
          <p:cNvPr id="23" name="Text Box 7"/>
          <p:cNvSpPr txBox="1">
            <a:spLocks noChangeArrowheads="1"/>
          </p:cNvSpPr>
          <p:nvPr/>
        </p:nvSpPr>
        <p:spPr bwMode="auto">
          <a:xfrm rot="16200000">
            <a:off x="-440895" y="4755324"/>
            <a:ext cx="20439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Non-Floating</a:t>
            </a:r>
          </a:p>
        </p:txBody>
      </p:sp>
      <p:sp>
        <p:nvSpPr>
          <p:cNvPr id="24" name="Text Box 7"/>
          <p:cNvSpPr txBox="1">
            <a:spLocks noChangeArrowheads="1"/>
          </p:cNvSpPr>
          <p:nvPr/>
        </p:nvSpPr>
        <p:spPr bwMode="auto">
          <a:xfrm rot="16200000">
            <a:off x="-214451" y="1743046"/>
            <a:ext cx="15819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Floating</a:t>
            </a:r>
          </a:p>
        </p:txBody>
      </p:sp>
      <p:grpSp>
        <p:nvGrpSpPr>
          <p:cNvPr id="13" name="Group 24"/>
          <p:cNvGrpSpPr>
            <a:grpSpLocks noChangeAspect="1"/>
          </p:cNvGrpSpPr>
          <p:nvPr/>
        </p:nvGrpSpPr>
        <p:grpSpPr bwMode="auto">
          <a:xfrm>
            <a:off x="5386387" y="5589141"/>
            <a:ext cx="3529013" cy="304800"/>
            <a:chOff x="432" y="3984"/>
            <a:chExt cx="2448" cy="212"/>
          </a:xfrm>
        </p:grpSpPr>
        <p:pic>
          <p:nvPicPr>
            <p:cNvPr id="14" name="Picture 25" descr="colorb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 y="4032"/>
              <a:ext cx="141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6"/>
            <p:cNvSpPr>
              <a:spLocks noChangeAspect="1" noChangeArrowheads="1"/>
            </p:cNvSpPr>
            <p:nvPr/>
          </p:nvSpPr>
          <p:spPr bwMode="auto">
            <a:xfrm>
              <a:off x="432" y="3984"/>
              <a:ext cx="24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kumimoji="0" lang="en-US" altLang="zh-CN" sz="1600" dirty="0">
                  <a:solidFill>
                    <a:srgbClr val="000000"/>
                  </a:solidFill>
                </a:rPr>
                <a:t>MIN</a:t>
              </a:r>
              <a:r>
                <a:rPr kumimoji="0" lang="en-US" altLang="zh-CN" sz="1600" baseline="30000" dirty="0">
                  <a:solidFill>
                    <a:srgbClr val="000000"/>
                  </a:solidFill>
                </a:rPr>
                <a:t>                                                           </a:t>
              </a:r>
              <a:r>
                <a:rPr kumimoji="0" lang="en-US" altLang="zh-CN" sz="1600" dirty="0">
                  <a:solidFill>
                    <a:srgbClr val="000000"/>
                  </a:solidFill>
                </a:rPr>
                <a:t>MAX </a:t>
              </a:r>
              <a:r>
                <a:rPr kumimoji="0" lang="en-US" altLang="zh-CN" sz="2000" dirty="0">
                  <a:solidFill>
                    <a:srgbClr val="000000"/>
                  </a:solidFill>
                </a:rPr>
                <a:t> </a:t>
              </a:r>
            </a:p>
          </p:txBody>
        </p:sp>
      </p:grpSp>
      <p:sp>
        <p:nvSpPr>
          <p:cNvPr id="16" name="Text Box 7"/>
          <p:cNvSpPr txBox="1">
            <a:spLocks noChangeArrowheads="1"/>
          </p:cNvSpPr>
          <p:nvPr/>
        </p:nvSpPr>
        <p:spPr bwMode="auto">
          <a:xfrm>
            <a:off x="6408737" y="5216344"/>
            <a:ext cx="1468438" cy="3238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indent="6350" eaLnBrk="0" hangingPunct="0">
              <a:defRPr kumimoji="1" b="1">
                <a:solidFill>
                  <a:schemeClr val="tx1"/>
                </a:solidFill>
                <a:latin typeface="Arial" charset="0"/>
                <a:ea typeface="PMingLiU" pitchFamily="18" charset="-120"/>
              </a:defRPr>
            </a:lvl1pPr>
            <a:lvl2pPr marL="742950" indent="-285750" eaLnBrk="0" hangingPunct="0">
              <a:defRPr kumimoji="1" b="1">
                <a:solidFill>
                  <a:schemeClr val="tx1"/>
                </a:solidFill>
                <a:latin typeface="Arial" charset="0"/>
                <a:ea typeface="PMingLiU" pitchFamily="18" charset="-120"/>
              </a:defRPr>
            </a:lvl2pPr>
            <a:lvl3pPr marL="1143000" indent="-228600" eaLnBrk="0" hangingPunct="0">
              <a:defRPr kumimoji="1" b="1">
                <a:solidFill>
                  <a:schemeClr val="tx1"/>
                </a:solidFill>
                <a:latin typeface="Arial" charset="0"/>
                <a:ea typeface="PMingLiU" pitchFamily="18" charset="-120"/>
              </a:defRPr>
            </a:lvl3pPr>
            <a:lvl4pPr marL="1600200" indent="-228600" eaLnBrk="0" hangingPunct="0">
              <a:defRPr kumimoji="1" b="1">
                <a:solidFill>
                  <a:schemeClr val="tx1"/>
                </a:solidFill>
                <a:latin typeface="Arial" charset="0"/>
                <a:ea typeface="PMingLiU" pitchFamily="18" charset="-120"/>
              </a:defRPr>
            </a:lvl4pPr>
            <a:lvl5pPr marL="2057400" indent="-228600" eaLnBrk="0" hangingPunct="0">
              <a:defRPr kumimoji="1" b="1">
                <a:solidFill>
                  <a:schemeClr val="tx1"/>
                </a:solidFill>
                <a:latin typeface="Arial" charset="0"/>
                <a:ea typeface="PMingLiU" pitchFamily="18" charset="-120"/>
              </a:defRPr>
            </a:lvl5pPr>
            <a:lvl6pPr marL="2514600" indent="-228600" eaLnBrk="0" fontAlgn="base" hangingPunct="0">
              <a:spcBef>
                <a:spcPct val="0"/>
              </a:spcBef>
              <a:spcAft>
                <a:spcPct val="0"/>
              </a:spcAft>
              <a:defRPr kumimoji="1" b="1">
                <a:solidFill>
                  <a:schemeClr val="tx1"/>
                </a:solidFill>
                <a:latin typeface="Arial" charset="0"/>
                <a:ea typeface="PMingLiU" pitchFamily="18" charset="-120"/>
              </a:defRPr>
            </a:lvl6pPr>
            <a:lvl7pPr marL="2971800" indent="-228600" eaLnBrk="0" fontAlgn="base" hangingPunct="0">
              <a:spcBef>
                <a:spcPct val="0"/>
              </a:spcBef>
              <a:spcAft>
                <a:spcPct val="0"/>
              </a:spcAft>
              <a:defRPr kumimoji="1" b="1">
                <a:solidFill>
                  <a:schemeClr val="tx1"/>
                </a:solidFill>
                <a:latin typeface="Arial" charset="0"/>
                <a:ea typeface="PMingLiU" pitchFamily="18" charset="-120"/>
              </a:defRPr>
            </a:lvl7pPr>
            <a:lvl8pPr marL="3429000" indent="-228600" eaLnBrk="0" fontAlgn="base" hangingPunct="0">
              <a:spcBef>
                <a:spcPct val="0"/>
              </a:spcBef>
              <a:spcAft>
                <a:spcPct val="0"/>
              </a:spcAft>
              <a:defRPr kumimoji="1" b="1">
                <a:solidFill>
                  <a:schemeClr val="tx1"/>
                </a:solidFill>
                <a:latin typeface="Arial" charset="0"/>
                <a:ea typeface="PMingLiU" pitchFamily="18" charset="-120"/>
              </a:defRPr>
            </a:lvl8pPr>
            <a:lvl9pPr marL="3886200" indent="-228600" eaLnBrk="0" fontAlgn="base" hangingPunct="0">
              <a:spcBef>
                <a:spcPct val="0"/>
              </a:spcBef>
              <a:spcAft>
                <a:spcPct val="0"/>
              </a:spcAft>
              <a:defRPr kumimoji="1" b="1">
                <a:solidFill>
                  <a:schemeClr val="tx1"/>
                </a:solidFill>
                <a:latin typeface="Arial" charset="0"/>
                <a:ea typeface="PMingLiU" pitchFamily="18" charset="-120"/>
              </a:defRPr>
            </a:lvl9pPr>
          </a:lstStyle>
          <a:p>
            <a:pPr>
              <a:spcAft>
                <a:spcPct val="50000"/>
              </a:spcAft>
              <a:buFont typeface="Symbol" pitchFamily="18" charset="2"/>
              <a:buNone/>
            </a:pPr>
            <a:r>
              <a:rPr kumimoji="0" lang="en-US" altLang="zh-CN" sz="1400" b="0" dirty="0">
                <a:ea typeface="SimSun" pitchFamily="2" charset="-122"/>
              </a:rPr>
              <a:t>Animation Slide</a:t>
            </a:r>
          </a:p>
        </p:txBody>
      </p:sp>
      <p:sp>
        <p:nvSpPr>
          <p:cNvPr id="18" name="Text Box 14"/>
          <p:cNvSpPr txBox="1">
            <a:spLocks noChangeArrowheads="1"/>
          </p:cNvSpPr>
          <p:nvPr/>
        </p:nvSpPr>
        <p:spPr bwMode="auto">
          <a:xfrm>
            <a:off x="98425" y="6505575"/>
            <a:ext cx="1150938" cy="228600"/>
          </a:xfrm>
          <a:prstGeom prst="rect">
            <a:avLst/>
          </a:prstGeom>
          <a:noFill/>
          <a:ln w="9525">
            <a:noFill/>
            <a:miter lim="800000"/>
            <a:headEnd/>
            <a:tailEnd/>
          </a:ln>
        </p:spPr>
        <p:txBody>
          <a:bodyPr>
            <a:spAutoFit/>
          </a:bodyPr>
          <a:lstStyle>
            <a:lvl1pPr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r>
              <a:rPr lang="en-US" altLang="ko-KR" sz="900" b="0" i="0" dirty="0" smtClean="0">
                <a:solidFill>
                  <a:srgbClr val="000000"/>
                </a:solidFill>
                <a:ea typeface="MS PGothic" pitchFamily="34" charset="-128"/>
              </a:rPr>
              <a:t>ICOPS_2013</a:t>
            </a:r>
            <a:endParaRPr lang="en-US" altLang="ko-KR" sz="900" b="0" i="0" dirty="0">
              <a:solidFill>
                <a:srgbClr val="000000"/>
              </a:solidFill>
              <a:ea typeface="MS PGothic" pitchFamily="34" charset="-128"/>
            </a:endParaRPr>
          </a:p>
        </p:txBody>
      </p:sp>
      <p:sp>
        <p:nvSpPr>
          <p:cNvPr id="19" name="Text Box 7"/>
          <p:cNvSpPr txBox="1">
            <a:spLocks noChangeArrowheads="1"/>
          </p:cNvSpPr>
          <p:nvPr/>
        </p:nvSpPr>
        <p:spPr bwMode="auto">
          <a:xfrm>
            <a:off x="1249363" y="69145"/>
            <a:ext cx="16805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Potential</a:t>
            </a:r>
            <a:endParaRPr lang="en-US" altLang="ko-KR" sz="2000" i="0" baseline="30000" dirty="0" smtClean="0">
              <a:ea typeface="SimSun" pitchFamily="2" charset="-122"/>
            </a:endParaRPr>
          </a:p>
        </p:txBody>
      </p:sp>
      <p:sp>
        <p:nvSpPr>
          <p:cNvPr id="20" name="Text Box 7"/>
          <p:cNvSpPr txBox="1">
            <a:spLocks noChangeArrowheads="1"/>
          </p:cNvSpPr>
          <p:nvPr/>
        </p:nvSpPr>
        <p:spPr bwMode="auto">
          <a:xfrm>
            <a:off x="3500505" y="69145"/>
            <a:ext cx="16278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a:spcAft>
                <a:spcPct val="50000"/>
              </a:spcAft>
              <a:buFont typeface="Symbol" pitchFamily="18" charset="2"/>
              <a:buChar char="·"/>
            </a:pPr>
            <a:r>
              <a:rPr lang="en-US" altLang="ko-KR" sz="2000" i="0" dirty="0" smtClean="0">
                <a:ea typeface="SimSun" pitchFamily="2" charset="-122"/>
              </a:rPr>
              <a:t>[e]</a:t>
            </a:r>
            <a:endParaRPr lang="en-US" altLang="ko-KR" sz="2000" i="0" baseline="-25000" dirty="0" smtClean="0">
              <a:ea typeface="SimSun" pitchFamily="2" charset="-122"/>
            </a:endParaRPr>
          </a:p>
        </p:txBody>
      </p:sp>
      <p:pic>
        <p:nvPicPr>
          <p:cNvPr id="2050" name="Picture 2" descr="D:\tianpeng_UIGEL5_D\PT_WorkInProgress\LM\NEXE\ICOPS_2013\Figures\2D_Float_2_e_Pot.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060" y="381000"/>
            <a:ext cx="4142232" cy="31272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tianpeng_UIGEL5_D\PT_WorkInProgress\LM\NEXE\ICOPS_2013\Figures\2D_Non_2_e_Pot.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061" y="3465431"/>
            <a:ext cx="4142233" cy="3127248"/>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7"/>
          <p:cNvSpPr txBox="1">
            <a:spLocks noChangeArrowheads="1"/>
          </p:cNvSpPr>
          <p:nvPr/>
        </p:nvSpPr>
        <p:spPr bwMode="auto">
          <a:xfrm>
            <a:off x="6506028" y="5818970"/>
            <a:ext cx="1767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b="1" i="1">
                <a:solidFill>
                  <a:schemeClr val="tx1"/>
                </a:solidFill>
                <a:latin typeface="Arial" pitchFamily="34" charset="0"/>
              </a:defRPr>
            </a:lvl1pPr>
            <a:lvl2pPr marL="742950" indent="-285750" eaLnBrk="0" hangingPunct="0">
              <a:defRPr sz="1600" b="1" i="1">
                <a:solidFill>
                  <a:schemeClr val="tx1"/>
                </a:solidFill>
                <a:latin typeface="Arial" pitchFamily="34" charset="0"/>
              </a:defRPr>
            </a:lvl2pPr>
            <a:lvl3pPr marL="1143000" indent="-228600" eaLnBrk="0" hangingPunct="0">
              <a:defRPr sz="1600" b="1" i="1">
                <a:solidFill>
                  <a:schemeClr val="tx1"/>
                </a:solidFill>
                <a:latin typeface="Arial" pitchFamily="34" charset="0"/>
              </a:defRPr>
            </a:lvl3pPr>
            <a:lvl4pPr marL="1600200" indent="-228600" eaLnBrk="0" hangingPunct="0">
              <a:defRPr sz="1600" b="1" i="1">
                <a:solidFill>
                  <a:schemeClr val="tx1"/>
                </a:solidFill>
                <a:latin typeface="Arial" pitchFamily="34" charset="0"/>
              </a:defRPr>
            </a:lvl4pPr>
            <a:lvl5pPr marL="2057400" indent="-228600" eaLnBrk="0" hangingPunct="0">
              <a:defRPr sz="1600" b="1" i="1">
                <a:solidFill>
                  <a:schemeClr val="tx1"/>
                </a:solidFill>
                <a:latin typeface="Arial" pitchFamily="34" charset="0"/>
              </a:defRPr>
            </a:lvl5pPr>
            <a:lvl6pPr marL="2514600" indent="-228600" eaLnBrk="0" fontAlgn="base" hangingPunct="0">
              <a:spcBef>
                <a:spcPct val="0"/>
              </a:spcBef>
              <a:spcAft>
                <a:spcPct val="0"/>
              </a:spcAft>
              <a:defRPr sz="1600" b="1" i="1">
                <a:solidFill>
                  <a:schemeClr val="tx1"/>
                </a:solidFill>
                <a:latin typeface="Arial" pitchFamily="34" charset="0"/>
              </a:defRPr>
            </a:lvl6pPr>
            <a:lvl7pPr marL="2971800" indent="-228600" eaLnBrk="0" fontAlgn="base" hangingPunct="0">
              <a:spcBef>
                <a:spcPct val="0"/>
              </a:spcBef>
              <a:spcAft>
                <a:spcPct val="0"/>
              </a:spcAft>
              <a:defRPr sz="1600" b="1" i="1">
                <a:solidFill>
                  <a:schemeClr val="tx1"/>
                </a:solidFill>
                <a:latin typeface="Arial" pitchFamily="34" charset="0"/>
              </a:defRPr>
            </a:lvl7pPr>
            <a:lvl8pPr marL="3429000" indent="-228600" eaLnBrk="0" fontAlgn="base" hangingPunct="0">
              <a:spcBef>
                <a:spcPct val="0"/>
              </a:spcBef>
              <a:spcAft>
                <a:spcPct val="0"/>
              </a:spcAft>
              <a:defRPr sz="1600" b="1" i="1">
                <a:solidFill>
                  <a:schemeClr val="tx1"/>
                </a:solidFill>
                <a:latin typeface="Arial" pitchFamily="34" charset="0"/>
              </a:defRPr>
            </a:lvl8pPr>
            <a:lvl9pPr marL="3886200" indent="-228600" eaLnBrk="0" fontAlgn="base" hangingPunct="0">
              <a:spcBef>
                <a:spcPct val="0"/>
              </a:spcBef>
              <a:spcAft>
                <a:spcPct val="0"/>
              </a:spcAft>
              <a:defRPr sz="1600" b="1" i="1">
                <a:solidFill>
                  <a:schemeClr val="tx1"/>
                </a:solidFill>
                <a:latin typeface="Arial" pitchFamily="34" charset="0"/>
              </a:defRPr>
            </a:lvl9pPr>
          </a:lstStyle>
          <a:p>
            <a:pPr marL="0" indent="0">
              <a:spcAft>
                <a:spcPct val="50000"/>
              </a:spcAft>
            </a:pPr>
            <a:r>
              <a:rPr lang="en-US" altLang="ko-KR" sz="1800" i="0" dirty="0" smtClean="0">
                <a:ea typeface="SimSun" pitchFamily="2" charset="-122"/>
              </a:rPr>
              <a:t>Log Scale</a:t>
            </a:r>
          </a:p>
        </p:txBody>
      </p:sp>
    </p:spTree>
    <p:extLst>
      <p:ext uri="{BB962C8B-B14F-4D97-AF65-F5344CB8AC3E}">
        <p14:creationId xmlns:p14="http://schemas.microsoft.com/office/powerpoint/2010/main" val="1645149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20827</TotalTime>
  <Words>2305</Words>
  <Application>Microsoft Office PowerPoint</Application>
  <PresentationFormat>On-screen Show (4:3)</PresentationFormat>
  <Paragraphs>286</Paragraphs>
  <Slides>19</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Peng Tian</dc:creator>
  <cp:lastModifiedBy>Peng Tian</cp:lastModifiedBy>
  <cp:revision>230</cp:revision>
  <cp:lastPrinted>2013-06-15T16:31:07Z</cp:lastPrinted>
  <dcterms:created xsi:type="dcterms:W3CDTF">2013-04-26T16:12:02Z</dcterms:created>
  <dcterms:modified xsi:type="dcterms:W3CDTF">2013-06-15T16:32:59Z</dcterms:modified>
</cp:coreProperties>
</file>