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1" r:id="rId4"/>
    <p:sldId id="262" r:id="rId5"/>
    <p:sldId id="266" r:id="rId6"/>
    <p:sldId id="280" r:id="rId7"/>
    <p:sldId id="273" r:id="rId8"/>
    <p:sldId id="284" r:id="rId9"/>
    <p:sldId id="274" r:id="rId10"/>
    <p:sldId id="275" r:id="rId11"/>
    <p:sldId id="283" r:id="rId12"/>
    <p:sldId id="268" r:id="rId13"/>
    <p:sldId id="269" r:id="rId14"/>
    <p:sldId id="286" r:id="rId15"/>
    <p:sldId id="271" r:id="rId16"/>
    <p:sldId id="277" r:id="rId17"/>
    <p:sldId id="279" r:id="rId18"/>
    <p:sldId id="272" r:id="rId19"/>
    <p:sldId id="276" r:id="rId20"/>
    <p:sldId id="285" r:id="rId2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6B34A3B-FD70-42F1-9862-86728B657472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22A5CB4-556B-4297-B82E-F4F1342B3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0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64BC6-4DD4-4C51-A532-07DE926ACF1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2026C-A169-4B53-B953-EA4CC95862A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7388"/>
            <a:ext cx="4675187" cy="35067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90" y="4423547"/>
            <a:ext cx="5186945" cy="419574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8694000" indent="-38227611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663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32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9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6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33B9F3-3F0F-4DE6-9D64-C5C67FD8D1A1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68209" y="8848707"/>
            <a:ext cx="3051717" cy="45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5" rIns="91467" bIns="45735" anchor="b"/>
          <a:lstStyle>
            <a:lvl1pPr defTabSz="8937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FEB3A6E4-B6B0-41FD-8D4B-B3923FAE6FC2}" type="slidenum">
              <a:rPr lang="zh-TW" altLang="en-US" sz="1200" b="1">
                <a:latin typeface="Times New Roman" pitchFamily="18" charset="0"/>
                <a:ea typeface="新細明體" pitchFamily="18" charset="-120"/>
              </a:rPr>
              <a:pPr algn="r"/>
              <a:t>3</a:t>
            </a:fld>
            <a:endParaRPr lang="en-US" altLang="zh-TW" sz="12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76775" cy="3508375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67" y="4423547"/>
            <a:ext cx="5190195" cy="41957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5" rIns="91467" bIns="45735"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8694000" indent="-38227611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663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327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9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6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0330644-89DA-4CC7-AA53-63BD7D65F201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76775" cy="35083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67" y="4423547"/>
            <a:ext cx="5190195" cy="41957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0EC97-FBE7-4927-AF4A-DE4482B8A37F}" type="slidenum">
              <a:rPr lang="zh-CN" altLang="en-US"/>
              <a:pPr/>
              <a:t>5</a:t>
            </a:fld>
            <a:endParaRPr lang="en-US" altLang="zh-CN" dirty="0"/>
          </a:p>
        </p:txBody>
      </p:sp>
      <p:sp>
        <p:nvSpPr>
          <p:cNvPr id="2059266" name="Rectangle 7"/>
          <p:cNvSpPr txBox="1">
            <a:spLocks noGrp="1" noChangeArrowheads="1"/>
          </p:cNvSpPr>
          <p:nvPr/>
        </p:nvSpPr>
        <p:spPr bwMode="auto">
          <a:xfrm>
            <a:off x="3968513" y="8848940"/>
            <a:ext cx="3051412" cy="4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8" rIns="91456" bIns="45728" anchor="b"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31775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654F0884-0C37-4ACC-8DD7-C33FE99A260F}" type="slidenum">
              <a:rPr lang="zh-TW" altLang="en-US" sz="1100" b="1"/>
              <a:pPr algn="r" eaLnBrk="0" hangingPunct="0"/>
              <a:t>5</a:t>
            </a:fld>
            <a:endParaRPr lang="en-US" altLang="zh-TW" sz="1100" b="1" dirty="0"/>
          </a:p>
        </p:txBody>
      </p:sp>
      <p:sp>
        <p:nvSpPr>
          <p:cNvPr id="205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76775" cy="3508375"/>
          </a:xfrm>
          <a:ln/>
        </p:spPr>
      </p:sp>
      <p:sp>
        <p:nvSpPr>
          <p:cNvPr id="205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77" y="4423700"/>
            <a:ext cx="5188773" cy="4195975"/>
          </a:xfrm>
        </p:spPr>
        <p:txBody>
          <a:bodyPr lIns="91456" tIns="45728" rIns="91456" bIns="45728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FFE9D-1C1D-4F8A-A7B7-EDDEC821914C}" type="slidenum">
              <a:rPr lang="zh-CN" altLang="en-US"/>
              <a:pPr/>
              <a:t>6</a:t>
            </a:fld>
            <a:endParaRPr lang="en-US" altLang="zh-CN" dirty="0"/>
          </a:p>
        </p:txBody>
      </p:sp>
      <p:sp>
        <p:nvSpPr>
          <p:cNvPr id="2004994" name="Rectangle 7"/>
          <p:cNvSpPr txBox="1">
            <a:spLocks noGrp="1" noChangeArrowheads="1"/>
          </p:cNvSpPr>
          <p:nvPr/>
        </p:nvSpPr>
        <p:spPr bwMode="auto">
          <a:xfrm>
            <a:off x="3968513" y="8848940"/>
            <a:ext cx="3051412" cy="4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8" rIns="91456" bIns="45728" anchor="b"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31775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31775" defTabSz="944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067FAD57-DCA4-41CA-80E4-AB27EC779E40}" type="slidenum">
              <a:rPr lang="zh-TW" altLang="en-US" sz="1100" b="1"/>
              <a:pPr algn="r" eaLnBrk="0" hangingPunct="0"/>
              <a:t>6</a:t>
            </a:fld>
            <a:endParaRPr lang="en-US" altLang="zh-TW" sz="1100" b="1" dirty="0"/>
          </a:p>
        </p:txBody>
      </p:sp>
      <p:sp>
        <p:nvSpPr>
          <p:cNvPr id="200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76775" cy="3508375"/>
          </a:xfrm>
          <a:ln/>
        </p:spPr>
      </p:sp>
      <p:sp>
        <p:nvSpPr>
          <p:cNvPr id="200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77" y="4423700"/>
            <a:ext cx="5188773" cy="4195975"/>
          </a:xfrm>
        </p:spPr>
        <p:txBody>
          <a:bodyPr lIns="91456" tIns="45728" rIns="91456" bIns="45728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7A27A-0667-43C1-85C1-8F6BC51107A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1375" cy="34893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3" y="4420316"/>
            <a:ext cx="5615940" cy="418605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5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5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3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8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1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4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6EFE-7E6D-4365-8161-EDE5FA6084D5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585B-8FAF-4E51-B673-DF06A6A2D9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2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28.tiff"/><Relationship Id="rId7" Type="http://schemas.openxmlformats.org/officeDocument/2006/relationships/image" Target="../media/image32.gi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11" Type="http://schemas.openxmlformats.org/officeDocument/2006/relationships/image" Target="../media/image36.tiff"/><Relationship Id="rId5" Type="http://schemas.openxmlformats.org/officeDocument/2006/relationships/image" Target="../media/image30.tiff"/><Relationship Id="rId10" Type="http://schemas.openxmlformats.org/officeDocument/2006/relationships/image" Target="../media/image35.tiff"/><Relationship Id="rId4" Type="http://schemas.openxmlformats.org/officeDocument/2006/relationships/image" Target="../media/image29.tiff"/><Relationship Id="rId9" Type="http://schemas.openxmlformats.org/officeDocument/2006/relationships/image" Target="../media/image3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tiff"/><Relationship Id="rId5" Type="http://schemas.openxmlformats.org/officeDocument/2006/relationships/image" Target="../media/image38.tiff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3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image" Target="../media/image17.tiff"/><Relationship Id="rId7" Type="http://schemas.openxmlformats.org/officeDocument/2006/relationships/image" Target="../media/image55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9154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3600" b="1" dirty="0" smtClean="0"/>
              <a:t>CONTROL OF ELECTRON ENERGY DISTRIBUTIONS IN INDUCTIVELY COUPLED PLASMAS USING TANDEM SOURCES*</a:t>
            </a:r>
            <a:endParaRPr lang="en-US" sz="3600" b="1" dirty="0"/>
          </a:p>
          <a:p>
            <a:pPr algn="ctr"/>
            <a:endParaRPr lang="en-US" sz="2200" dirty="0"/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Michael D. Logue </a:t>
            </a:r>
            <a:r>
              <a:rPr lang="en-US" sz="2400" b="1" baseline="30000" dirty="0" smtClean="0"/>
              <a:t>(</a:t>
            </a:r>
            <a:r>
              <a:rPr lang="en-US" sz="2400" b="1" baseline="30000" dirty="0"/>
              <a:t>a)</a:t>
            </a:r>
            <a:r>
              <a:rPr lang="en-US" sz="2400" b="1" dirty="0"/>
              <a:t>, </a:t>
            </a:r>
            <a:r>
              <a:rPr lang="en-US" sz="2400" b="1" dirty="0" smtClean="0"/>
              <a:t>Mark </a:t>
            </a:r>
            <a:r>
              <a:rPr lang="en-US" sz="2400" b="1" dirty="0"/>
              <a:t>J. Kushner</a:t>
            </a:r>
            <a:r>
              <a:rPr lang="en-US" sz="2400" b="1" baseline="30000" dirty="0"/>
              <a:t>(a</a:t>
            </a:r>
            <a:r>
              <a:rPr lang="en-US" sz="2400" b="1" baseline="30000" dirty="0" smtClean="0"/>
              <a:t>)</a:t>
            </a:r>
            <a:r>
              <a:rPr lang="en-US" sz="2400" b="1" dirty="0"/>
              <a:t>, </a:t>
            </a:r>
            <a:r>
              <a:rPr lang="en-US" sz="2400" b="1" dirty="0" smtClean="0"/>
              <a:t>Weiye Zhu</a:t>
            </a:r>
            <a:r>
              <a:rPr lang="en-US" sz="2400" b="1" baseline="30000" dirty="0" smtClean="0"/>
              <a:t>(b</a:t>
            </a:r>
            <a:r>
              <a:rPr lang="en-US" sz="2400" b="1" baseline="30000" dirty="0"/>
              <a:t>)</a:t>
            </a:r>
            <a:r>
              <a:rPr lang="en-US" sz="2400" b="1" dirty="0"/>
              <a:t>, </a:t>
            </a:r>
            <a:r>
              <a:rPr lang="en-US" sz="2400" b="1" dirty="0" smtClean="0"/>
              <a:t>Hyungjoo Shin</a:t>
            </a:r>
            <a:r>
              <a:rPr lang="en-US" sz="2400" b="1" baseline="30000" dirty="0" smtClean="0"/>
              <a:t>(c)</a:t>
            </a:r>
            <a:r>
              <a:rPr lang="en-US" sz="2400" b="1" dirty="0" smtClean="0"/>
              <a:t>, </a:t>
            </a:r>
            <a:r>
              <a:rPr lang="en-US" sz="2400" b="1" dirty="0"/>
              <a:t>Lei Liu</a:t>
            </a:r>
            <a:r>
              <a:rPr lang="en-US" sz="2400" b="1" baseline="30000" dirty="0"/>
              <a:t>(b)</a:t>
            </a:r>
            <a:r>
              <a:rPr lang="en-US" sz="2400" b="1" dirty="0"/>
              <a:t>, Shyam Sridhar</a:t>
            </a:r>
            <a:r>
              <a:rPr lang="en-US" sz="2400" b="1" baseline="30000" dirty="0"/>
              <a:t>(b)</a:t>
            </a:r>
            <a:r>
              <a:rPr lang="en-US" sz="2400" b="1" dirty="0"/>
              <a:t>, Vincent </a:t>
            </a:r>
            <a:r>
              <a:rPr lang="en-US" sz="2400" b="1" dirty="0" smtClean="0"/>
              <a:t>M. Donnelly</a:t>
            </a:r>
            <a:r>
              <a:rPr lang="en-US" sz="2400" b="1" baseline="30000" dirty="0" smtClean="0"/>
              <a:t>(b</a:t>
            </a:r>
            <a:r>
              <a:rPr lang="en-US" sz="2400" b="1" baseline="30000" dirty="0"/>
              <a:t>)</a:t>
            </a:r>
            <a:r>
              <a:rPr lang="en-US" sz="2400" b="1" dirty="0"/>
              <a:t>, Demetre Economou</a:t>
            </a:r>
            <a:r>
              <a:rPr lang="en-US" sz="2400" b="1" baseline="30000" dirty="0"/>
              <a:t>(b)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algn="ctr"/>
            <a:r>
              <a:rPr lang="en-US" sz="2200" b="1" baseline="30000" dirty="0" smtClean="0"/>
              <a:t>(a) </a:t>
            </a:r>
            <a:r>
              <a:rPr lang="en-US" sz="2000" b="1" dirty="0" smtClean="0"/>
              <a:t>University </a:t>
            </a:r>
            <a:r>
              <a:rPr lang="en-US" sz="2000" b="1" dirty="0"/>
              <a:t>of </a:t>
            </a:r>
            <a:r>
              <a:rPr lang="en-US" sz="2000" b="1" dirty="0" smtClean="0"/>
              <a:t>Michigan, Ann </a:t>
            </a:r>
            <a:r>
              <a:rPr lang="en-US" sz="2000" b="1" dirty="0"/>
              <a:t>Arbor, MI </a:t>
            </a:r>
            <a:r>
              <a:rPr lang="en-US" sz="2000" b="1" dirty="0" smtClean="0"/>
              <a:t>48109</a:t>
            </a:r>
          </a:p>
          <a:p>
            <a:pPr algn="ctr"/>
            <a:r>
              <a:rPr lang="en-US" sz="2000" b="1" dirty="0" smtClean="0"/>
              <a:t>mdlogue@umich.edu</a:t>
            </a:r>
            <a:r>
              <a:rPr lang="en-US" sz="2000" b="1" dirty="0"/>
              <a:t>, </a:t>
            </a:r>
            <a:r>
              <a:rPr lang="en-US" sz="2000" b="1" dirty="0" smtClean="0"/>
              <a:t>mjkush@umich.edu</a:t>
            </a:r>
            <a:endParaRPr lang="en-US" sz="2000" b="1" dirty="0"/>
          </a:p>
          <a:p>
            <a:pPr algn="ctr"/>
            <a:r>
              <a:rPr lang="en-US" sz="2000" b="1" baseline="30000" dirty="0"/>
              <a:t>(b) </a:t>
            </a:r>
            <a:r>
              <a:rPr lang="en-US" sz="2000" b="1" dirty="0"/>
              <a:t>University of </a:t>
            </a:r>
            <a:r>
              <a:rPr lang="en-US" sz="2000" b="1" dirty="0" smtClean="0"/>
              <a:t>Houston, Houston, TX 77204</a:t>
            </a:r>
          </a:p>
          <a:p>
            <a:pPr algn="ctr">
              <a:spcAft>
                <a:spcPts val="600"/>
              </a:spcAft>
            </a:pPr>
            <a:r>
              <a:rPr lang="en-US" sz="2000" b="1" baseline="30000" dirty="0" smtClean="0"/>
              <a:t>(c) </a:t>
            </a:r>
            <a:r>
              <a:rPr lang="en-US" sz="2000" b="1" dirty="0" smtClean="0"/>
              <a:t>Lam Research Corporation Fremont, CA 94538</a:t>
            </a:r>
            <a:endParaRPr lang="en-US" sz="2000" b="1" dirty="0"/>
          </a:p>
          <a:p>
            <a:pPr algn="ctr" eaLnBrk="1" hangingPunct="1"/>
            <a:r>
              <a:rPr kumimoji="1" lang="en-US" altLang="ko-KR" sz="2200" b="1" dirty="0" smtClean="0">
                <a:ea typeface="굴림" charset="-127"/>
              </a:rPr>
              <a:t>June 2013</a:t>
            </a:r>
          </a:p>
          <a:p>
            <a:pPr algn="ctr" eaLnBrk="1" hangingPunct="1"/>
            <a:endParaRPr lang="en-US" b="1" dirty="0"/>
          </a:p>
          <a:p>
            <a:r>
              <a:rPr lang="en-US" sz="2200" b="1" dirty="0"/>
              <a:t>* </a:t>
            </a:r>
            <a:r>
              <a:rPr lang="en-US" sz="1600" b="1" dirty="0"/>
              <a:t>Work supported by the DOE Office of Fusion Energy </a:t>
            </a:r>
            <a:r>
              <a:rPr lang="en-US" sz="1600" b="1" dirty="0" smtClean="0"/>
              <a:t>Science, SRC and NSF.</a:t>
            </a:r>
            <a:endParaRPr lang="en-US" sz="16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1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533400" y="583186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12762"/>
          </a:xfrm>
        </p:spPr>
        <p:txBody>
          <a:bodyPr/>
          <a:lstStyle/>
          <a:p>
            <a:r>
              <a:rPr lang="en-US" altLang="zh-CN" sz="2400" b="1" i="1" dirty="0">
                <a:ea typeface="SimSun" pitchFamily="2" charset="-122"/>
              </a:rPr>
              <a:t>f</a:t>
            </a:r>
            <a:r>
              <a:rPr lang="en-US" altLang="zh-CN" sz="2400" b="1" baseline="-25000" dirty="0">
                <a:ea typeface="SimSun" pitchFamily="2" charset="-122"/>
              </a:rPr>
              <a:t>e</a:t>
            </a:r>
            <a:r>
              <a:rPr lang="en-US" altLang="zh-CN" sz="2400" b="1" i="1" dirty="0">
                <a:ea typeface="SimSun" pitchFamily="2" charset="-122"/>
              </a:rPr>
              <a:t>(</a:t>
            </a:r>
            <a:r>
              <a:rPr lang="en-US" altLang="zh-CN" sz="24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4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(TOP </a:t>
            </a:r>
            <a:r>
              <a:rPr lang="en-US" altLang="zh-TW" sz="2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500 W, CW;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BOTTOM 90 </a:t>
            </a:r>
            <a:r>
              <a:rPr lang="en-US" altLang="zh-TW" sz="2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W,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CW): H=14.8 cm</a:t>
            </a: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824"/>
            <a:ext cx="686372" cy="3429000"/>
          </a:xfrm>
          <a:prstGeom prst="rect">
            <a:avLst/>
          </a:prstGeom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128016" y="3346704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0513" y="4818084"/>
            <a:ext cx="911917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ea typeface="SimSun" pitchFamily="2" charset="-122"/>
              </a:rPr>
              <a:t>As height increases</a:t>
            </a:r>
            <a:r>
              <a:rPr lang="en-US" altLang="zh-CN" sz="2000" b="1" i="1" dirty="0" smtClean="0">
                <a:ea typeface="SimSun" pitchFamily="2" charset="-122"/>
              </a:rPr>
              <a:t>, </a:t>
            </a:r>
            <a:r>
              <a:rPr lang="en-US" altLang="zh-CN" sz="2000" b="1" dirty="0" smtClean="0">
                <a:ea typeface="SimSun" pitchFamily="2" charset="-122"/>
              </a:rPr>
              <a:t>tail of </a:t>
            </a:r>
            <a:r>
              <a:rPr lang="en-US" altLang="zh-CN" sz="2000" b="1" i="1" dirty="0" smtClean="0">
                <a:ea typeface="SimSun" pitchFamily="2" charset="-122"/>
              </a:rPr>
              <a:t>f</a:t>
            </a:r>
            <a:r>
              <a:rPr lang="en-US" altLang="zh-CN" sz="2000" b="1" baseline="-25000" dirty="0" smtClean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rises as flux of high energy electrons from top source is larger.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Spacing: 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3.12 mm </a:t>
            </a:r>
            <a:endParaRPr lang="en-US" altLang="zh-CN" sz="2000" b="1" dirty="0" smtClean="0">
              <a:ea typeface="SimSun" pitchFamily="2" charset="-122"/>
              <a:sym typeface="Symbol" pitchFamily="18" charset="2"/>
            </a:endParaRP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Ar, 10 mTorr</a:t>
            </a:r>
            <a:endParaRPr lang="en-US" sz="2000" b="1" dirty="0"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8" y="1032730"/>
            <a:ext cx="4082577" cy="3628957"/>
          </a:xfrm>
          <a:prstGeom prst="rect">
            <a:avLst/>
          </a:prstGeom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362908" y="694944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/>
              <a:t>Model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05283"/>
              </p:ext>
            </p:extLst>
          </p:nvPr>
        </p:nvGraphicFramePr>
        <p:xfrm>
          <a:off x="4465638" y="1003300"/>
          <a:ext cx="506730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Graph" r:id="rId5" imgW="3901440" imgH="2987040" progId="Origin50.Graph">
                  <p:embed/>
                </p:oleObj>
              </mc:Choice>
              <mc:Fallback>
                <p:oleObj name="Graph" r:id="rId5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1003300"/>
                        <a:ext cx="5067300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595367" y="694944"/>
            <a:ext cx="17398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/>
              <a:t>Experiment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28946" y="1478942"/>
            <a:ext cx="817468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ICP (Bottom)</a:t>
            </a:r>
          </a:p>
          <a:p>
            <a:r>
              <a:rPr lang="en-US" sz="1200" b="1" dirty="0" smtClean="0"/>
              <a:t>ICP (Top)</a:t>
            </a:r>
          </a:p>
          <a:p>
            <a:r>
              <a:rPr lang="en-US" sz="1200" b="1" dirty="0" smtClean="0"/>
              <a:t>ICP (Both)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492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mdlogue\Desktop\color_ba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88037"/>
            <a:ext cx="19573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48640" y="5559698"/>
            <a:ext cx="8472793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8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increases slightly in main ICP area late in the afterglow period</a:t>
            </a:r>
          </a:p>
          <a:p>
            <a:pPr marL="285750" indent="-285750">
              <a:spcAft>
                <a:spcPts val="480"/>
              </a:spcAft>
              <a:buFont typeface="Symbol" pitchFamily="18" charset="2"/>
              <a:buChar char="·"/>
            </a:pPr>
            <a:r>
              <a:rPr lang="en-US" altLang="zh-CN" sz="2000" b="1" dirty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Grid Spacing: 3.12 mm </a:t>
            </a:r>
            <a:endParaRPr lang="en-US" sz="2000" b="1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" y="457200"/>
            <a:ext cx="981054" cy="4901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" y="457200"/>
            <a:ext cx="981054" cy="4901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04" y="457200"/>
            <a:ext cx="981054" cy="4901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12" y="457200"/>
            <a:ext cx="981054" cy="4901184"/>
          </a:xfrm>
          <a:prstGeom prst="rect">
            <a:avLst/>
          </a:prstGeom>
        </p:spPr>
      </p:pic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48640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20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941960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24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1887749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dirty="0">
                <a:latin typeface="Arial" pitchFamily="34" charset="0"/>
              </a:rPr>
              <a:t>5</a:t>
            </a:r>
            <a:r>
              <a:rPr lang="en-US" sz="2200" b="1" i="0" dirty="0" smtClean="0">
                <a:latin typeface="Arial" pitchFamily="34" charset="0"/>
              </a:rPr>
              <a:t>0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2878349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98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61" y="457200"/>
            <a:ext cx="980237" cy="49011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88" y="457200"/>
            <a:ext cx="981054" cy="49011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68" y="457200"/>
            <a:ext cx="981054" cy="49011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12" y="457200"/>
            <a:ext cx="981054" cy="490118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12" y="457200"/>
            <a:ext cx="981054" cy="4901184"/>
          </a:xfrm>
          <a:prstGeom prst="rect">
            <a:avLst/>
          </a:prstGeom>
        </p:spPr>
      </p:pic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5181616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20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6172216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24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7118005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dirty="0">
                <a:latin typeface="Arial" pitchFamily="34" charset="0"/>
              </a:rPr>
              <a:t>5</a:t>
            </a:r>
            <a:r>
              <a:rPr lang="en-US" sz="2200" b="1" i="0" dirty="0" smtClean="0">
                <a:latin typeface="Arial" pitchFamily="34" charset="0"/>
              </a:rPr>
              <a:t>0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8108605" y="5196840"/>
            <a:ext cx="111161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98</a:t>
            </a:r>
            <a:r>
              <a:rPr lang="el-GR" sz="2200" b="1" i="0" dirty="0" smtClean="0">
                <a:latin typeface="Arial" pitchFamily="34" charset="0"/>
              </a:rPr>
              <a:t>μ</a:t>
            </a:r>
            <a:r>
              <a:rPr lang="en-US" sz="2200" b="1" i="0" dirty="0" smtClean="0">
                <a:latin typeface="Arial" pitchFamily="34" charset="0"/>
              </a:rPr>
              <a:t>s</a:t>
            </a:r>
            <a:endParaRPr lang="en-US" sz="2200" b="1" i="0" baseline="-25000" dirty="0">
              <a:latin typeface="Arial" pitchFamily="34" charset="0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0" y="0"/>
            <a:ext cx="9144000" cy="512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T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n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(TOP 500 W, CW;  BOTTOM 100 W, PULSED)</a:t>
            </a:r>
            <a:endParaRPr lang="en-US" altLang="zh-TW" sz="28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322263" y="533400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2946400" y="6443663"/>
            <a:ext cx="19050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ko-KR" sz="12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ANIMATION SLIDE-GIF</a:t>
            </a:r>
          </a:p>
        </p:txBody>
      </p:sp>
    </p:spTree>
    <p:extLst>
      <p:ext uri="{BB962C8B-B14F-4D97-AF65-F5344CB8AC3E}">
        <p14:creationId xmlns:p14="http://schemas.microsoft.com/office/powerpoint/2010/main" val="27453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12762"/>
          </a:xfrm>
        </p:spPr>
        <p:txBody>
          <a:bodyPr>
            <a:normAutofit fontScale="90000"/>
          </a:bodyPr>
          <a:lstStyle/>
          <a:p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T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8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TOP 500 </a:t>
            </a:r>
            <a:r>
              <a:rPr lang="en-US" altLang="zh-TW" sz="28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W, CW; 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BOTTOM 100 </a:t>
            </a:r>
            <a:r>
              <a:rPr lang="en-US" altLang="zh-TW" sz="28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W, PULSED)</a:t>
            </a:r>
            <a:endParaRPr lang="en-US" altLang="zh-TW" sz="2800" b="1" dirty="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2714" name="Text Box 17"/>
          <p:cNvSpPr txBox="1">
            <a:spLocks noChangeArrowheads="1"/>
          </p:cNvSpPr>
          <p:nvPr/>
        </p:nvSpPr>
        <p:spPr bwMode="auto">
          <a:xfrm>
            <a:off x="81368" y="4188571"/>
            <a:ext cx="906263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With top ICP, T</a:t>
            </a:r>
            <a:r>
              <a:rPr lang="en-US" sz="2000" b="1" baseline="-25000" dirty="0" smtClean="0">
                <a:sym typeface="Symbol" pitchFamily="18" charset="2"/>
              </a:rPr>
              <a:t>e</a:t>
            </a:r>
            <a:r>
              <a:rPr lang="en-US" sz="2000" b="1" dirty="0" smtClean="0">
                <a:sym typeface="Symbol" pitchFamily="18" charset="2"/>
              </a:rPr>
              <a:t> increases in late afterglow.  As plasma decays in bottom ICP, the constant flux of high energy electrons from top ICP has more influence. 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Result is sensitive to presence of grid, which would affect the transport of high energy electrons.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Spacing: 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3.12 mm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; 5.46 mm</a:t>
            </a:r>
            <a:r>
              <a:rPr lang="en-US" sz="2000" b="1" dirty="0" smtClean="0">
                <a:sym typeface="Symbol" pitchFamily="18" charset="2"/>
              </a:rPr>
              <a:t>  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Ar, 10 mTorr, H = 10.8 </a:t>
            </a:r>
            <a:r>
              <a:rPr lang="en-US" sz="2000" b="1" dirty="0">
                <a:sym typeface="Symbol" pitchFamily="18" charset="2"/>
              </a:rPr>
              <a:t>cm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08322"/>
            <a:ext cx="4895850" cy="374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533400" y="550889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638800" y="631320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Experiment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5644" y="1942570"/>
            <a:ext cx="1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ICP (Bottom)</a:t>
            </a:r>
          </a:p>
          <a:p>
            <a:r>
              <a:rPr lang="en-US" sz="1200" b="1" dirty="0" smtClean="0"/>
              <a:t>ICP (Both)</a:t>
            </a: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613032"/>
            <a:ext cx="686372" cy="3429000"/>
          </a:xfrm>
          <a:prstGeom prst="rect">
            <a:avLst/>
          </a:prstGeom>
        </p:spPr>
      </p:pic>
      <p:sp>
        <p:nvSpPr>
          <p:cNvPr id="30" name="Oval 29"/>
          <p:cNvSpPr>
            <a:spLocks noChangeAspect="1"/>
          </p:cNvSpPr>
          <p:nvPr/>
        </p:nvSpPr>
        <p:spPr>
          <a:xfrm>
            <a:off x="210312" y="3209928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585216"/>
            <a:ext cx="4114800" cy="3657600"/>
          </a:xfrm>
          <a:prstGeom prst="rect">
            <a:avLst/>
          </a:prstGeom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22655" y="630936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9386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17"/>
          <p:cNvSpPr txBox="1">
            <a:spLocks noChangeArrowheads="1"/>
          </p:cNvSpPr>
          <p:nvPr/>
        </p:nvSpPr>
        <p:spPr bwMode="auto">
          <a:xfrm>
            <a:off x="210312" y="4442460"/>
            <a:ext cx="881780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In model n</a:t>
            </a:r>
            <a:r>
              <a:rPr lang="en-US" sz="2000" b="1" baseline="-25000" dirty="0" smtClean="0">
                <a:sym typeface="Symbol" pitchFamily="18" charset="2"/>
              </a:rPr>
              <a:t>e</a:t>
            </a:r>
            <a:r>
              <a:rPr lang="en-US" sz="2000" b="1" dirty="0" smtClean="0">
                <a:sym typeface="Symbol" pitchFamily="18" charset="2"/>
              </a:rPr>
              <a:t> = n</a:t>
            </a:r>
            <a:r>
              <a:rPr lang="en-US" sz="2000" b="1" baseline="-25000" dirty="0" smtClean="0">
                <a:sym typeface="Symbol" pitchFamily="18" charset="2"/>
              </a:rPr>
              <a:t>i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n</a:t>
            </a:r>
            <a:r>
              <a:rPr lang="en-US" sz="2000" b="1" baseline="-25000" dirty="0" smtClean="0">
                <a:sym typeface="Symbol" pitchFamily="18" charset="2"/>
              </a:rPr>
              <a:t>e</a:t>
            </a:r>
            <a:r>
              <a:rPr lang="en-US" sz="2000" b="1" dirty="0" smtClean="0">
                <a:sym typeface="Symbol" pitchFamily="18" charset="2"/>
              </a:rPr>
              <a:t> is little affected by presence of top ICP – changes occur dominantly in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</a:t>
            </a:r>
            <a:r>
              <a:rPr lang="en-US" altLang="zh-CN" sz="2000" b="1" i="1" dirty="0" smtClean="0">
                <a:ea typeface="SimSun" pitchFamily="2" charset="-122"/>
                <a:sym typeface="Symbol" pitchFamily="18" charset="2"/>
              </a:rPr>
              <a:t>)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Spacing: 3.12 mm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 </a:t>
            </a:r>
            <a:endParaRPr lang="en-US" sz="2000" b="1" dirty="0" smtClean="0">
              <a:sym typeface="Symbol" pitchFamily="18" charset="2"/>
            </a:endParaRP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Ar, 10 mTorr, H = 10.8 cm</a:t>
            </a:r>
            <a:endParaRPr lang="en-US" sz="2000" b="1" dirty="0">
              <a:sym typeface="Symbol" pitchFamily="18" charset="2"/>
            </a:endParaRP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endParaRPr lang="en-US" sz="2000" b="1" dirty="0">
              <a:sym typeface="Symbol" pitchFamily="18" charset="2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533400" y="59586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23813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n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(TOP 500 W, CW;  BOTTOM 100 W, PULSED)</a:t>
            </a: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505684"/>
              </p:ext>
            </p:extLst>
          </p:nvPr>
        </p:nvGraphicFramePr>
        <p:xfrm>
          <a:off x="4595730" y="838200"/>
          <a:ext cx="47767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Graph" r:id="rId3" imgW="3901440" imgH="2987040" progId="Origin50.Graph">
                  <p:embed/>
                </p:oleObj>
              </mc:Choice>
              <mc:Fallback>
                <p:oleObj name="Graph" r:id="rId3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730" y="838200"/>
                        <a:ext cx="47767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043530" y="777240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Experiment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7255" y="1243114"/>
            <a:ext cx="965450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ICP (Bottom) n</a:t>
            </a:r>
            <a:r>
              <a:rPr lang="en-US" sz="1000" b="1" baseline="-25000" dirty="0" smtClean="0"/>
              <a:t>e</a:t>
            </a:r>
          </a:p>
          <a:p>
            <a:r>
              <a:rPr lang="en-US" sz="1000" b="1" dirty="0" smtClean="0"/>
              <a:t>ICP (Bottom) N</a:t>
            </a:r>
            <a:r>
              <a:rPr lang="en-US" sz="1000" b="1" baseline="-25000" dirty="0" smtClean="0"/>
              <a:t>i</a:t>
            </a:r>
          </a:p>
          <a:p>
            <a:r>
              <a:rPr lang="en-US" sz="1000" b="1" dirty="0" smtClean="0"/>
              <a:t>ICP (Both) </a:t>
            </a:r>
            <a:r>
              <a:rPr lang="en-US" sz="1000" b="1" dirty="0"/>
              <a:t>n</a:t>
            </a:r>
            <a:r>
              <a:rPr lang="en-US" sz="1000" b="1" baseline="-25000" dirty="0"/>
              <a:t>e</a:t>
            </a:r>
            <a:endParaRPr lang="en-US" sz="1000" b="1" dirty="0" smtClean="0"/>
          </a:p>
          <a:p>
            <a:r>
              <a:rPr lang="en-US" sz="1000" b="1" dirty="0" smtClean="0"/>
              <a:t>ICP (Both) N</a:t>
            </a:r>
            <a:r>
              <a:rPr lang="en-US" sz="1000" b="1" baseline="-25000" dirty="0" smtClean="0"/>
              <a:t>i</a:t>
            </a:r>
            <a:endParaRPr lang="en-US" sz="1000" b="1" dirty="0" smtClean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758952"/>
            <a:ext cx="686372" cy="3429000"/>
          </a:xfrm>
          <a:prstGeom prst="rect">
            <a:avLst/>
          </a:prstGeom>
        </p:spPr>
      </p:pic>
      <p:sp>
        <p:nvSpPr>
          <p:cNvPr id="34" name="Oval 33"/>
          <p:cNvSpPr>
            <a:spLocks noChangeAspect="1"/>
          </p:cNvSpPr>
          <p:nvPr/>
        </p:nvSpPr>
        <p:spPr>
          <a:xfrm>
            <a:off x="210312" y="3355848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731520"/>
            <a:ext cx="4114800" cy="3657600"/>
          </a:xfrm>
          <a:prstGeom prst="rect">
            <a:avLst/>
          </a:prstGeom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22655" y="777875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7317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3328416"/>
            <a:ext cx="3394710" cy="3017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" y="583653"/>
            <a:ext cx="3394710" cy="30175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26664"/>
            <a:ext cx="3394710" cy="3017520"/>
          </a:xfrm>
          <a:prstGeom prst="rect">
            <a:avLst/>
          </a:prstGeom>
        </p:spPr>
      </p:pic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85216"/>
            <a:ext cx="3394710" cy="3017520"/>
          </a:xfrm>
          <a:prstGeom prst="rect">
            <a:avLst/>
          </a:prstGeom>
        </p:spPr>
      </p:pic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932687" y="2422727"/>
            <a:ext cx="1781330" cy="70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Top: 0 W</a:t>
            </a:r>
          </a:p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Bot: 90 W, CW</a:t>
            </a:r>
            <a:endParaRPr lang="en-US" b="1" dirty="0"/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>
            <a:off x="533400" y="690194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2"/>
            <a:ext cx="9144000" cy="589031"/>
          </a:xfrm>
        </p:spPr>
        <p:txBody>
          <a:bodyPr>
            <a:noAutofit/>
          </a:bodyPr>
          <a:lstStyle/>
          <a:p>
            <a:r>
              <a:rPr lang="en-US" altLang="zh-CN" sz="2500" b="1" i="1" dirty="0">
                <a:latin typeface="Arial" pitchFamily="34" charset="0"/>
                <a:ea typeface="SimSun" pitchFamily="2" charset="-122"/>
                <a:cs typeface="Arial" pitchFamily="34" charset="0"/>
              </a:rPr>
              <a:t>f</a:t>
            </a:r>
            <a:r>
              <a:rPr lang="en-US" altLang="zh-CN" sz="2500" b="1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e</a:t>
            </a:r>
            <a:r>
              <a:rPr lang="en-US" altLang="zh-CN" sz="2500" b="1" i="1" dirty="0">
                <a:latin typeface="Arial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lang="en-US" altLang="zh-CN" sz="2500" b="1" i="1" dirty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)</a:t>
            </a:r>
            <a:r>
              <a:rPr lang="en-US" altLang="zh-CN" sz="2500" b="1" dirty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TW" sz="25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(TOP: 0 W, 500 </a:t>
            </a:r>
            <a:r>
              <a:rPr lang="en-US" altLang="zh-TW" sz="25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W, CW; </a:t>
            </a:r>
            <a:r>
              <a:rPr lang="en-US" altLang="zh-TW" sz="25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BOTTOM: 90 </a:t>
            </a:r>
            <a:r>
              <a:rPr lang="en-US" altLang="zh-TW" sz="25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W, </a:t>
            </a:r>
            <a:r>
              <a:rPr lang="en-US" altLang="zh-TW" sz="25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CW; 100 W PULSED</a:t>
            </a: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069080" y="2423160"/>
            <a:ext cx="1748060" cy="67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Top: 500 W</a:t>
            </a:r>
          </a:p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Bot: 90 W, CW</a:t>
            </a:r>
            <a:endParaRPr lang="en-US" b="1" dirty="0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931122" y="4451942"/>
            <a:ext cx="2181726" cy="6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Top: 0 W</a:t>
            </a:r>
          </a:p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Bot: 100 W, Pulsed</a:t>
            </a:r>
            <a:endParaRPr lang="en-US" b="1" dirty="0"/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4068822" y="4453128"/>
            <a:ext cx="2147156" cy="64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Top: 500 W</a:t>
            </a:r>
          </a:p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 smtClean="0"/>
              <a:t>Bot: 100 W, Pulsed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57544" y="1011518"/>
            <a:ext cx="2886456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48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Effect of top ICP on </a:t>
            </a:r>
            <a:r>
              <a:rPr lang="en-US" altLang="zh-CN" sz="2000" b="1" i="1" dirty="0">
                <a:latin typeface="Arial" pitchFamily="34" charset="0"/>
                <a:ea typeface="SimSun" pitchFamily="2" charset="-122"/>
                <a:cs typeface="Arial" pitchFamily="34" charset="0"/>
              </a:rPr>
              <a:t>f</a:t>
            </a:r>
            <a:r>
              <a:rPr lang="en-US" altLang="zh-CN" sz="2000" b="1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e</a:t>
            </a:r>
            <a:r>
              <a:rPr lang="en-US" altLang="zh-CN" sz="2000" b="1" i="1" dirty="0">
                <a:latin typeface="Arial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lang="en-US" altLang="zh-CN" sz="2000" b="1" i="1" dirty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)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has some height dependence, with the tail of </a:t>
            </a:r>
            <a:r>
              <a:rPr lang="en-US" altLang="zh-CN" sz="2000" b="1" i="1" dirty="0">
                <a:latin typeface="Arial" pitchFamily="34" charset="0"/>
                <a:ea typeface="SimSun" pitchFamily="2" charset="-122"/>
                <a:cs typeface="Arial" pitchFamily="34" charset="0"/>
              </a:rPr>
              <a:t>f</a:t>
            </a:r>
            <a:r>
              <a:rPr lang="en-US" altLang="zh-CN" sz="2000" b="1" baseline="-25000" dirty="0">
                <a:latin typeface="Arial" pitchFamily="34" charset="0"/>
                <a:ea typeface="SimSun" pitchFamily="2" charset="-122"/>
                <a:cs typeface="Arial" pitchFamily="34" charset="0"/>
              </a:rPr>
              <a:t>e</a:t>
            </a:r>
            <a:r>
              <a:rPr lang="en-US" altLang="zh-CN" sz="2000" b="1" i="1" dirty="0">
                <a:latin typeface="Arial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lang="en-US" altLang="zh-CN" sz="2000" b="1" i="1" dirty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)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being raised higher as you move toward the top ICP.</a:t>
            </a:r>
          </a:p>
          <a:p>
            <a:pPr marL="228600" indent="-228600">
              <a:spcAft>
                <a:spcPts val="48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Grid Spacing: 5.46 mm </a:t>
            </a:r>
          </a:p>
        </p:txBody>
      </p:sp>
    </p:spTree>
    <p:extLst>
      <p:ext uri="{BB962C8B-B14F-4D97-AF65-F5344CB8AC3E}">
        <p14:creationId xmlns:p14="http://schemas.microsoft.com/office/powerpoint/2010/main" val="32115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85788"/>
          </a:xfrm>
        </p:spPr>
        <p:txBody>
          <a:bodyPr/>
          <a:lstStyle/>
          <a:p>
            <a:r>
              <a:rPr lang="en-US" altLang="zh-CN" sz="2800" b="1" i="1" dirty="0">
                <a:ea typeface="SimSun" pitchFamily="2" charset="-122"/>
              </a:rPr>
              <a:t>f</a:t>
            </a:r>
            <a:r>
              <a:rPr lang="en-US" altLang="zh-CN" sz="2800" b="1" baseline="-25000" dirty="0">
                <a:ea typeface="SimSun" pitchFamily="2" charset="-122"/>
              </a:rPr>
              <a:t>e</a:t>
            </a:r>
            <a:r>
              <a:rPr lang="en-US" altLang="zh-CN" sz="2800" b="1" i="1" dirty="0">
                <a:ea typeface="SimSun" pitchFamily="2" charset="-122"/>
              </a:rPr>
              <a:t>(</a:t>
            </a:r>
            <a:r>
              <a:rPr lang="en-US" altLang="zh-CN" sz="28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8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32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(TOP 0 W; BOTTOM 100 W, PULSED)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0" y="5197641"/>
            <a:ext cx="922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Ar, 10 mTorr, H = 10.8 cm, PRF = 10 kHz, DC = 20%.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Spacing: 3.12 mm </a:t>
            </a:r>
            <a:r>
              <a:rPr lang="en-US" sz="2000" b="1" dirty="0" smtClean="0">
                <a:sym typeface="Symbol" pitchFamily="18" charset="2"/>
              </a:rPr>
              <a:t> </a:t>
            </a:r>
            <a:endParaRPr lang="en-US" sz="2000" b="1" dirty="0">
              <a:sym typeface="Symbol" pitchFamily="18" charset="2"/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533400" y="583186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1069848"/>
            <a:ext cx="686372" cy="3429000"/>
          </a:xfrm>
          <a:prstGeom prst="rect">
            <a:avLst/>
          </a:prstGeom>
        </p:spPr>
      </p:pic>
      <p:sp>
        <p:nvSpPr>
          <p:cNvPr id="18" name="Oval 17"/>
          <p:cNvSpPr>
            <a:spLocks noChangeAspect="1"/>
          </p:cNvSpPr>
          <p:nvPr/>
        </p:nvSpPr>
        <p:spPr>
          <a:xfrm>
            <a:off x="192024" y="3666744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731520"/>
            <a:ext cx="4495419" cy="3995928"/>
          </a:xfrm>
          <a:prstGeom prst="rect">
            <a:avLst/>
          </a:prstGeom>
        </p:spPr>
      </p:pic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316390" y="698500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/>
              <a:t>Model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841459" y="1161738"/>
            <a:ext cx="424221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sz="2000" b="1" dirty="0" smtClean="0">
                <a:sym typeface="Symbol" pitchFamily="18" charset="2"/>
              </a:rPr>
              <a:t>show expected time dependent behavior for a pulsed, single source system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000" b="1" dirty="0">
                <a:ea typeface="新細明體" pitchFamily="18" charset="-120"/>
                <a:cs typeface="Arial" pitchFamily="34" charset="0"/>
              </a:rPr>
              <a:t> </a:t>
            </a:r>
            <a:r>
              <a:rPr lang="en-US" sz="2000" b="1" dirty="0" smtClean="0">
                <a:sym typeface="Symbol" pitchFamily="18" charset="2"/>
              </a:rPr>
              <a:t>has long tail at t = 20 </a:t>
            </a:r>
            <a:r>
              <a:rPr lang="el-GR" sz="2000" b="1" dirty="0" smtClean="0">
                <a:sym typeface="Symbol" pitchFamily="18" charset="2"/>
              </a:rPr>
              <a:t>μ</a:t>
            </a:r>
            <a:r>
              <a:rPr lang="en-US" sz="2000" b="1" dirty="0" smtClean="0">
                <a:sym typeface="Symbol" pitchFamily="18" charset="2"/>
              </a:rPr>
              <a:t>s near the end of the pulse on period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sym typeface="Symbol" pitchFamily="18" charset="2"/>
              </a:rPr>
              <a:t>T</a:t>
            </a:r>
            <a:r>
              <a:rPr lang="en-US" sz="2000" b="1" dirty="0" smtClean="0">
                <a:sym typeface="Symbol" pitchFamily="18" charset="2"/>
              </a:rPr>
              <a:t>ail of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000" b="1" dirty="0">
                <a:ea typeface="新細明體" pitchFamily="18" charset="-120"/>
                <a:cs typeface="Arial" pitchFamily="34" charset="0"/>
              </a:rPr>
              <a:t> </a:t>
            </a:r>
            <a:r>
              <a:rPr lang="en-US" sz="2000" b="1" dirty="0" smtClean="0">
                <a:sym typeface="Symbol" pitchFamily="18" charset="2"/>
              </a:rPr>
              <a:t>rapidly lowers in afterglow as high energy electrons are lost.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Little change in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000" b="1" dirty="0"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000" b="1" dirty="0" smtClean="0">
                <a:ea typeface="新細明體" pitchFamily="18" charset="-120"/>
                <a:cs typeface="Arial" pitchFamily="34" charset="0"/>
              </a:rPr>
              <a:t>in late afterglow </a:t>
            </a:r>
            <a:r>
              <a:rPr lang="en-US" sz="2000" b="1" dirty="0" smtClean="0">
                <a:sym typeface="Symbol" pitchFamily="18" charset="2"/>
              </a:rPr>
              <a:t>between t = 50 </a:t>
            </a:r>
            <a:r>
              <a:rPr lang="el-GR" sz="2000" b="1" dirty="0">
                <a:sym typeface="Symbol" pitchFamily="18" charset="2"/>
              </a:rPr>
              <a:t>μ</a:t>
            </a:r>
            <a:r>
              <a:rPr lang="en-US" sz="2000" b="1" dirty="0">
                <a:sym typeface="Symbol" pitchFamily="18" charset="2"/>
              </a:rPr>
              <a:t>s </a:t>
            </a:r>
            <a:r>
              <a:rPr lang="en-US" sz="2000" b="1" dirty="0" smtClean="0">
                <a:sym typeface="Symbol" pitchFamily="18" charset="2"/>
              </a:rPr>
              <a:t>and t = 98 </a:t>
            </a:r>
            <a:r>
              <a:rPr lang="el-GR" sz="2000" b="1" dirty="0">
                <a:sym typeface="Symbol" pitchFamily="18" charset="2"/>
              </a:rPr>
              <a:t>μ</a:t>
            </a:r>
            <a:r>
              <a:rPr lang="en-US" sz="2000" b="1" dirty="0" smtClean="0">
                <a:sym typeface="Symbol" pitchFamily="18" charset="2"/>
              </a:rPr>
              <a:t>s</a:t>
            </a:r>
            <a:endParaRPr lang="en-US" sz="2000" b="1" dirty="0">
              <a:sym typeface="Symbol" pitchFamily="18" charset="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</p:spTree>
    <p:extLst>
      <p:ext uri="{BB962C8B-B14F-4D97-AF65-F5344CB8AC3E}">
        <p14:creationId xmlns:p14="http://schemas.microsoft.com/office/powerpoint/2010/main" val="23015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17"/>
          <p:cNvSpPr txBox="1">
            <a:spLocks noChangeArrowheads="1"/>
          </p:cNvSpPr>
          <p:nvPr/>
        </p:nvSpPr>
        <p:spPr bwMode="auto">
          <a:xfrm>
            <a:off x="81368" y="4302864"/>
            <a:ext cx="90626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Top ICP lifts the tail of the bottom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000" b="1" dirty="0">
                <a:ea typeface="新細明體" pitchFamily="18" charset="-120"/>
                <a:cs typeface="Arial" pitchFamily="34" charset="0"/>
              </a:rPr>
              <a:t> </a:t>
            </a:r>
            <a:r>
              <a:rPr lang="en-US" sz="2000" b="1" dirty="0" smtClean="0">
                <a:sym typeface="Symbol" pitchFamily="18" charset="2"/>
              </a:rPr>
              <a:t>during afterglow with effect greatest late in the afterglow.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Threshold of about 100 W in top ICP.  (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000" b="1" dirty="0">
                <a:ea typeface="新細明體" pitchFamily="18" charset="-120"/>
                <a:cs typeface="Arial" pitchFamily="34" charset="0"/>
              </a:rPr>
              <a:t> </a:t>
            </a:r>
            <a:r>
              <a:rPr lang="en-US" sz="2000" b="1" dirty="0" smtClean="0">
                <a:sym typeface="Symbol" pitchFamily="18" charset="2"/>
              </a:rPr>
              <a:t>for 100 W top ICP are not that different from 0 W. Some statistical noise at t = 50</a:t>
            </a:r>
            <a:r>
              <a:rPr lang="el-GR" sz="2000" b="1" dirty="0" smtClean="0">
                <a:sym typeface="Symbol" pitchFamily="18" charset="2"/>
              </a:rPr>
              <a:t>μ</a:t>
            </a:r>
            <a:r>
              <a:rPr lang="en-US" sz="2000" b="1" dirty="0" smtClean="0">
                <a:sym typeface="Symbol" pitchFamily="18" charset="2"/>
              </a:rPr>
              <a:t>s)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Ar</a:t>
            </a:r>
            <a:r>
              <a:rPr lang="en-US" sz="2000" b="1" dirty="0">
                <a:sym typeface="Symbol" pitchFamily="18" charset="2"/>
              </a:rPr>
              <a:t>, 10 mTorr, </a:t>
            </a:r>
            <a:r>
              <a:rPr lang="en-US" sz="2000" b="1" dirty="0" smtClean="0">
                <a:sym typeface="Symbol" pitchFamily="18" charset="2"/>
              </a:rPr>
              <a:t>H = 10.8 </a:t>
            </a:r>
            <a:r>
              <a:rPr lang="en-US" sz="2000" b="1" dirty="0">
                <a:sym typeface="Symbol" pitchFamily="18" charset="2"/>
              </a:rPr>
              <a:t>cm, </a:t>
            </a:r>
            <a:r>
              <a:rPr lang="en-US" sz="2000" b="1" dirty="0" smtClean="0">
                <a:sym typeface="Symbol" pitchFamily="18" charset="2"/>
              </a:rPr>
              <a:t>R = 0.5 cm, PRF </a:t>
            </a:r>
            <a:r>
              <a:rPr lang="en-US" sz="2000" b="1" dirty="0">
                <a:sym typeface="Symbol" pitchFamily="18" charset="2"/>
              </a:rPr>
              <a:t>= 10 kHz, DC = 20</a:t>
            </a:r>
            <a:r>
              <a:rPr lang="en-US" sz="2000" b="1" dirty="0" smtClean="0">
                <a:sym typeface="Symbol" pitchFamily="18" charset="2"/>
              </a:rPr>
              <a:t>%.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Spacing: 3.12 mm </a:t>
            </a:r>
            <a:r>
              <a:rPr lang="en-US" sz="2000" b="1" dirty="0" smtClean="0">
                <a:sym typeface="Symbol" pitchFamily="18" charset="2"/>
              </a:rPr>
              <a:t> </a:t>
            </a:r>
            <a:endParaRPr lang="en-US" sz="2000" b="1" dirty="0">
              <a:sym typeface="Symbol" pitchFamily="18" charset="2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667512"/>
            <a:ext cx="686372" cy="3429000"/>
          </a:xfrm>
          <a:prstGeom prst="rect">
            <a:avLst/>
          </a:prstGeom>
        </p:spPr>
      </p:pic>
      <p:sp>
        <p:nvSpPr>
          <p:cNvPr id="37" name="Oval 36"/>
          <p:cNvSpPr>
            <a:spLocks noChangeAspect="1"/>
          </p:cNvSpPr>
          <p:nvPr/>
        </p:nvSpPr>
        <p:spPr>
          <a:xfrm>
            <a:off x="210312" y="3268296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329184"/>
            <a:ext cx="4495419" cy="3995928"/>
          </a:xfrm>
          <a:prstGeom prst="rect">
            <a:avLst/>
          </a:prstGeom>
        </p:spPr>
      </p:pic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3069566" y="3437424"/>
            <a:ext cx="1712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1800" b="1" dirty="0" smtClean="0">
                <a:sym typeface="Symbol" pitchFamily="18" charset="2"/>
              </a:rPr>
              <a:t>Top 100 W</a:t>
            </a:r>
            <a:endParaRPr lang="en-US" sz="1800" b="1" dirty="0">
              <a:sym typeface="Symbol" pitchFamily="18" charset="2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2" y="329184"/>
            <a:ext cx="4495419" cy="3995928"/>
          </a:xfrm>
          <a:prstGeom prst="rect">
            <a:avLst/>
          </a:prstGeom>
        </p:spPr>
      </p:pic>
      <p:sp>
        <p:nvSpPr>
          <p:cNvPr id="46" name="Line 3"/>
          <p:cNvSpPr>
            <a:spLocks noChangeShapeType="1"/>
          </p:cNvSpPr>
          <p:nvPr/>
        </p:nvSpPr>
        <p:spPr bwMode="auto">
          <a:xfrm>
            <a:off x="533400" y="609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0" y="14085"/>
            <a:ext cx="9144000" cy="58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i="1" dirty="0">
                <a:ea typeface="SimSun" pitchFamily="2" charset="-122"/>
              </a:rPr>
              <a:t>f</a:t>
            </a:r>
            <a:r>
              <a:rPr lang="en-US" altLang="zh-CN" sz="2400" b="1" baseline="-25000" dirty="0">
                <a:ea typeface="SimSun" pitchFamily="2" charset="-122"/>
              </a:rPr>
              <a:t>e</a:t>
            </a:r>
            <a:r>
              <a:rPr lang="en-US" altLang="zh-CN" sz="2400" b="1" i="1" dirty="0">
                <a:ea typeface="SimSun" pitchFamily="2" charset="-122"/>
              </a:rPr>
              <a:t>(</a:t>
            </a:r>
            <a:r>
              <a:rPr lang="en-US" altLang="zh-CN" sz="24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4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8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(TOP CW; BOTTOM 100 W, PULSED): H=10.8 cm</a:t>
            </a:r>
            <a:endParaRPr lang="en-US" altLang="zh-TW" sz="26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198730" y="3429000"/>
            <a:ext cx="1712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1800" b="1" dirty="0" smtClean="0">
                <a:sym typeface="Symbol" pitchFamily="18" charset="2"/>
              </a:rPr>
              <a:t>Top 500 W</a:t>
            </a:r>
            <a:endParaRPr lang="en-US" sz="1800" b="1" dirty="0">
              <a:sym typeface="Symbol" pitchFamily="18" charset="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</p:spTree>
    <p:extLst>
      <p:ext uri="{BB962C8B-B14F-4D97-AF65-F5344CB8AC3E}">
        <p14:creationId xmlns:p14="http://schemas.microsoft.com/office/powerpoint/2010/main" val="28855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17"/>
          <p:cNvSpPr txBox="1">
            <a:spLocks noChangeArrowheads="1"/>
          </p:cNvSpPr>
          <p:nvPr/>
        </p:nvSpPr>
        <p:spPr bwMode="auto">
          <a:xfrm>
            <a:off x="81368" y="4420850"/>
            <a:ext cx="90626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As approach grid, significant lifting of </a:t>
            </a:r>
            <a:r>
              <a:rPr lang="en-US" sz="2000" b="1" dirty="0">
                <a:sym typeface="Symbol" pitchFamily="18" charset="2"/>
              </a:rPr>
              <a:t>the </a:t>
            </a:r>
            <a:r>
              <a:rPr lang="en-US" sz="2000" b="1" dirty="0" smtClean="0">
                <a:sym typeface="Symbol" pitchFamily="18" charset="2"/>
              </a:rPr>
              <a:t>tail of the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000" b="1" dirty="0">
                <a:ea typeface="新細明體" pitchFamily="18" charset="-120"/>
                <a:cs typeface="Arial" pitchFamily="34" charset="0"/>
              </a:rPr>
              <a:t> </a:t>
            </a:r>
            <a:r>
              <a:rPr lang="en-US" sz="2000" b="1" dirty="0" smtClean="0">
                <a:sym typeface="Symbol" pitchFamily="18" charset="2"/>
              </a:rPr>
              <a:t>tail for both top ICP 100 W and 500 W </a:t>
            </a:r>
            <a:endParaRPr lang="en-US" sz="2000" b="1" dirty="0">
              <a:sym typeface="Symbol" pitchFamily="18" charset="2"/>
            </a:endParaRP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sym typeface="Symbol" pitchFamily="18" charset="2"/>
              </a:rPr>
              <a:t>T</a:t>
            </a:r>
            <a:r>
              <a:rPr lang="en-US" sz="2000" b="1" baseline="-25000" dirty="0">
                <a:sym typeface="Symbol" pitchFamily="18" charset="2"/>
              </a:rPr>
              <a:t>e</a:t>
            </a:r>
            <a:r>
              <a:rPr lang="en-US" sz="2000" b="1" dirty="0">
                <a:sym typeface="Symbol" pitchFamily="18" charset="2"/>
              </a:rPr>
              <a:t> </a:t>
            </a:r>
            <a:r>
              <a:rPr lang="en-US" sz="2000" b="1" dirty="0" smtClean="0">
                <a:sym typeface="Symbol" pitchFamily="18" charset="2"/>
              </a:rPr>
              <a:t>of tail of distribution is larger at all times. 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sym typeface="Symbol" pitchFamily="18" charset="2"/>
              </a:rPr>
              <a:t>Ar, 10 mTorr, </a:t>
            </a:r>
            <a:r>
              <a:rPr lang="en-US" sz="2000" b="1" dirty="0" smtClean="0">
                <a:sym typeface="Symbol" pitchFamily="18" charset="2"/>
              </a:rPr>
              <a:t>H = 18.0 </a:t>
            </a:r>
            <a:r>
              <a:rPr lang="en-US" sz="2000" b="1" dirty="0">
                <a:sym typeface="Symbol" pitchFamily="18" charset="2"/>
              </a:rPr>
              <a:t>cm, R = 0.5 cm, PRF = 10 kHz, DC = 20</a:t>
            </a:r>
            <a:r>
              <a:rPr lang="en-US" sz="2000" b="1" dirty="0" smtClean="0">
                <a:sym typeface="Symbol" pitchFamily="18" charset="2"/>
              </a:rPr>
              <a:t>%.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Spacing: 3.12 mm </a:t>
            </a:r>
            <a:r>
              <a:rPr lang="en-US" sz="2000" b="1" dirty="0" smtClean="0">
                <a:sym typeface="Symbol" pitchFamily="18" charset="2"/>
              </a:rPr>
              <a:t> </a:t>
            </a:r>
            <a:endParaRPr lang="en-US" sz="2000" b="1" dirty="0">
              <a:sym typeface="Symbol" pitchFamily="18" charset="2"/>
            </a:endParaRP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671400"/>
            <a:ext cx="686372" cy="3429000"/>
          </a:xfrm>
          <a:prstGeom prst="rect">
            <a:avLst/>
          </a:prstGeom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210312" y="2961672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329184"/>
            <a:ext cx="4495419" cy="3995928"/>
          </a:xfrm>
          <a:prstGeom prst="rect">
            <a:avLst/>
          </a:prstGeom>
        </p:spPr>
      </p:pic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069566" y="3437424"/>
            <a:ext cx="1712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1800" b="1" dirty="0" smtClean="0">
                <a:sym typeface="Symbol" pitchFamily="18" charset="2"/>
              </a:rPr>
              <a:t>Top 100 W</a:t>
            </a:r>
            <a:endParaRPr lang="en-US" sz="1800" b="1" dirty="0">
              <a:sym typeface="Symbol" pitchFamily="18" charset="2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2" y="329184"/>
            <a:ext cx="4495419" cy="3995928"/>
          </a:xfrm>
          <a:prstGeom prst="rect">
            <a:avLst/>
          </a:prstGeom>
        </p:spPr>
      </p:pic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198730" y="3429000"/>
            <a:ext cx="1712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1800" b="1" dirty="0" smtClean="0">
                <a:sym typeface="Symbol" pitchFamily="18" charset="2"/>
              </a:rPr>
              <a:t>Top 500 W</a:t>
            </a:r>
            <a:endParaRPr lang="en-US" sz="1800" b="1" dirty="0">
              <a:sym typeface="Symbol" pitchFamily="18" charset="2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533400" y="609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0" y="-48376"/>
            <a:ext cx="9144000" cy="58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i="1" dirty="0">
                <a:ea typeface="SimSun" pitchFamily="2" charset="-122"/>
              </a:rPr>
              <a:t>f</a:t>
            </a:r>
            <a:r>
              <a:rPr lang="en-US" altLang="zh-CN" sz="2800" b="1" baseline="-25000" dirty="0">
                <a:ea typeface="SimSun" pitchFamily="2" charset="-122"/>
              </a:rPr>
              <a:t>e</a:t>
            </a:r>
            <a:r>
              <a:rPr lang="en-US" altLang="zh-CN" sz="2800" b="1" i="1" dirty="0">
                <a:ea typeface="SimSun" pitchFamily="2" charset="-122"/>
              </a:rPr>
              <a:t>(</a:t>
            </a:r>
            <a:r>
              <a:rPr lang="en-US" altLang="zh-CN" sz="28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8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32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(TOP CW; BOTTOM 100 W, PULSED): H=18 cm</a:t>
            </a:r>
            <a:endParaRPr lang="en-US" altLang="zh-TW" sz="26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</p:spTree>
    <p:extLst>
      <p:ext uri="{BB962C8B-B14F-4D97-AF65-F5344CB8AC3E}">
        <p14:creationId xmlns:p14="http://schemas.microsoft.com/office/powerpoint/2010/main" val="15687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85788"/>
          </a:xfrm>
        </p:spPr>
        <p:txBody>
          <a:bodyPr/>
          <a:lstStyle/>
          <a:p>
            <a:r>
              <a:rPr lang="en-US" altLang="zh-CN" sz="2400" b="1" i="1" dirty="0">
                <a:ea typeface="SimSun" pitchFamily="2" charset="-122"/>
              </a:rPr>
              <a:t>f</a:t>
            </a:r>
            <a:r>
              <a:rPr lang="en-US" altLang="zh-CN" sz="2400" b="1" baseline="-25000" dirty="0">
                <a:ea typeface="SimSun" pitchFamily="2" charset="-122"/>
              </a:rPr>
              <a:t>e</a:t>
            </a:r>
            <a:r>
              <a:rPr lang="en-US" altLang="zh-CN" sz="2400" b="1" i="1" dirty="0">
                <a:ea typeface="SimSun" pitchFamily="2" charset="-122"/>
              </a:rPr>
              <a:t>(</a:t>
            </a:r>
            <a:r>
              <a:rPr lang="en-US" altLang="zh-CN" sz="24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4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8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(TOP 500 W, CW; BOTTOM ICP 100 W, PULSED)</a:t>
            </a:r>
          </a:p>
        </p:txBody>
      </p:sp>
      <p:sp>
        <p:nvSpPr>
          <p:cNvPr id="72714" name="Text Box 17"/>
          <p:cNvSpPr txBox="1">
            <a:spLocks noChangeArrowheads="1"/>
          </p:cNvSpPr>
          <p:nvPr/>
        </p:nvSpPr>
        <p:spPr bwMode="auto">
          <a:xfrm>
            <a:off x="81368" y="4798286"/>
            <a:ext cx="90626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 pitchFamily="18" charset="2"/>
              </a:rPr>
              <a:t>Similar trends in model and experiment.  Top ICP has little effect when bottom ICP is on but significant effect in afterglow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>
                <a:sym typeface="Symbol" pitchFamily="18" charset="2"/>
              </a:rPr>
              <a:t>Ar, 10 mTorr, </a:t>
            </a:r>
            <a:r>
              <a:rPr lang="en-US" sz="2000" b="1" dirty="0" smtClean="0">
                <a:sym typeface="Symbol" pitchFamily="18" charset="2"/>
              </a:rPr>
              <a:t>H = 10.8 </a:t>
            </a:r>
            <a:r>
              <a:rPr lang="en-US" sz="2000" b="1" dirty="0">
                <a:sym typeface="Symbol" pitchFamily="18" charset="2"/>
              </a:rPr>
              <a:t>cm, R = 0.5 cm, PRF = 10 kHz, DC = 20</a:t>
            </a:r>
            <a:r>
              <a:rPr lang="en-US" sz="2000" b="1" dirty="0" smtClean="0">
                <a:sym typeface="Symbol" pitchFamily="18" charset="2"/>
              </a:rPr>
              <a:t>%.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Spacing: 3.12 mm </a:t>
            </a:r>
            <a:r>
              <a:rPr lang="en-US" sz="2000" b="1" dirty="0" smtClean="0">
                <a:sym typeface="Symbol" pitchFamily="18" charset="2"/>
              </a:rPr>
              <a:t> </a:t>
            </a:r>
            <a:endParaRPr lang="en-US" sz="2000" b="1" dirty="0">
              <a:sym typeface="Symbol" pitchFamily="18" charset="2"/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810715" y="583186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960120"/>
            <a:ext cx="686372" cy="3429000"/>
          </a:xfrm>
          <a:prstGeom prst="rect">
            <a:avLst/>
          </a:prstGeom>
        </p:spPr>
      </p:pic>
      <p:sp>
        <p:nvSpPr>
          <p:cNvPr id="36" name="Oval 35"/>
          <p:cNvSpPr>
            <a:spLocks noChangeAspect="1"/>
          </p:cNvSpPr>
          <p:nvPr/>
        </p:nvSpPr>
        <p:spPr>
          <a:xfrm>
            <a:off x="192608" y="3560136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969776"/>
            <a:ext cx="4153401" cy="3691912"/>
          </a:xfrm>
          <a:prstGeom prst="rect">
            <a:avLst/>
          </a:prstGeom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359152" y="694944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/>
              <a:t>Model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386016" y="694944"/>
            <a:ext cx="17398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/>
              <a:t>Experiment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29316"/>
              </p:ext>
            </p:extLst>
          </p:nvPr>
        </p:nvGraphicFramePr>
        <p:xfrm>
          <a:off x="4567523" y="990600"/>
          <a:ext cx="5075464" cy="388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Graph" r:id="rId5" imgW="3901440" imgH="2987040" progId="Origin50.Graph">
                  <p:embed/>
                </p:oleObj>
              </mc:Choice>
              <mc:Fallback>
                <p:oleObj name="Graph" r:id="rId5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523" y="990600"/>
                        <a:ext cx="5075464" cy="3886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82605" y="1672483"/>
            <a:ext cx="1157467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ICP (Bottom) 24 </a:t>
            </a:r>
            <a:r>
              <a:rPr lang="en-US" sz="1000" b="1" dirty="0" smtClean="0">
                <a:sym typeface="Symbol"/>
              </a:rPr>
              <a:t>s</a:t>
            </a:r>
            <a:endParaRPr lang="en-US" sz="1000" b="1" baseline="-25000" dirty="0" smtClean="0"/>
          </a:p>
          <a:p>
            <a:r>
              <a:rPr lang="en-US" sz="1000" b="1" dirty="0" smtClean="0"/>
              <a:t>ICP </a:t>
            </a:r>
            <a:r>
              <a:rPr lang="en-US" sz="1000" b="1" dirty="0"/>
              <a:t>(Bottom) </a:t>
            </a:r>
            <a:r>
              <a:rPr lang="en-US" sz="1000" b="1" dirty="0" smtClean="0"/>
              <a:t>98 </a:t>
            </a:r>
            <a:r>
              <a:rPr lang="en-US" sz="1000" b="1" dirty="0">
                <a:sym typeface="Symbol"/>
              </a:rPr>
              <a:t>s</a:t>
            </a:r>
            <a:endParaRPr lang="en-US" sz="1000" b="1" baseline="-25000" dirty="0" smtClean="0"/>
          </a:p>
          <a:p>
            <a:r>
              <a:rPr lang="en-US" sz="1000" b="1" dirty="0" smtClean="0"/>
              <a:t>I</a:t>
            </a:r>
            <a:r>
              <a:rPr lang="en-US" sz="1000" b="1" dirty="0"/>
              <a:t>CP (</a:t>
            </a:r>
            <a:r>
              <a:rPr lang="en-US" sz="1000" b="1" dirty="0" smtClean="0"/>
              <a:t>Both) </a:t>
            </a:r>
            <a:r>
              <a:rPr lang="en-US" sz="1000" b="1" dirty="0"/>
              <a:t>24 </a:t>
            </a:r>
            <a:r>
              <a:rPr lang="en-US" sz="1000" b="1" dirty="0">
                <a:sym typeface="Symbol"/>
              </a:rPr>
              <a:t>s</a:t>
            </a:r>
            <a:endParaRPr lang="en-US" sz="1000" b="1" dirty="0" smtClean="0"/>
          </a:p>
          <a:p>
            <a:r>
              <a:rPr lang="en-US" sz="1000" b="1" dirty="0"/>
              <a:t>ICP (Both) </a:t>
            </a:r>
            <a:r>
              <a:rPr lang="en-US" sz="1000" b="1" dirty="0" smtClean="0"/>
              <a:t>98 </a:t>
            </a:r>
            <a:r>
              <a:rPr lang="en-US" sz="1000" b="1" dirty="0">
                <a:sym typeface="Symbol"/>
              </a:rPr>
              <a:t></a:t>
            </a:r>
            <a:r>
              <a:rPr lang="en-US" sz="1000" b="1" dirty="0" smtClean="0">
                <a:sym typeface="Symbol"/>
              </a:rPr>
              <a:t>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7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91440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310743" y="66338"/>
            <a:ext cx="4535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latin typeface="Arial" pitchFamily="34" charset="0"/>
                <a:cs typeface="Arial" pitchFamily="34" charset="0"/>
              </a:rPr>
              <a:t>CONCLUDING REMARKS</a:t>
            </a:r>
          </a:p>
        </p:txBody>
      </p:sp>
      <p:sp>
        <p:nvSpPr>
          <p:cNvPr id="106504" name="Text Box 5"/>
          <p:cNvSpPr txBox="1">
            <a:spLocks noChangeArrowheads="1"/>
          </p:cNvSpPr>
          <p:nvPr/>
        </p:nvSpPr>
        <p:spPr bwMode="auto">
          <a:xfrm>
            <a:off x="81369" y="865680"/>
            <a:ext cx="892610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it-IT" altLang="ko-KR" sz="2000" b="1" dirty="0" smtClean="0">
                <a:ea typeface="굴림" pitchFamily="34" charset="-127"/>
              </a:rPr>
              <a:t>The use of a remote (top) ICP in tandem with a primary ICP to modify the electron energy distributions in the primary source was investigated.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it-IT" altLang="ko-KR" sz="2000" b="1" dirty="0" smtClean="0">
                <a:ea typeface="굴림" pitchFamily="34" charset="-127"/>
              </a:rPr>
              <a:t>When both sources have CW power (&gt;90 W) the EEDs are dominated by the local power deposition.  Top ICP power has little effect.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it-IT" altLang="ko-KR" sz="2000" b="1" dirty="0" smtClean="0">
                <a:ea typeface="굴림" pitchFamily="34" charset="-127"/>
              </a:rPr>
              <a:t>The top ICP is able to modify the EEDs in a pulsed afterglow. The tail of the EED is lifted in the afterglow.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it-IT" altLang="ko-KR" sz="2000" b="1" dirty="0" smtClean="0">
                <a:ea typeface="굴림" pitchFamily="34" charset="-127"/>
              </a:rPr>
              <a:t>The T</a:t>
            </a:r>
            <a:r>
              <a:rPr lang="it-IT" altLang="ko-KR" sz="2000" b="1" baseline="-25000" dirty="0" smtClean="0">
                <a:ea typeface="굴림" pitchFamily="34" charset="-127"/>
              </a:rPr>
              <a:t>e</a:t>
            </a:r>
            <a:r>
              <a:rPr lang="it-IT" altLang="ko-KR" sz="2000" b="1" dirty="0" smtClean="0">
                <a:ea typeface="굴림" pitchFamily="34" charset="-127"/>
              </a:rPr>
              <a:t> of the tail can be larger than the bulk – perhaps due to transport of less collisional, high energy electrons from the top ICP. </a:t>
            </a:r>
            <a:endParaRPr lang="it-IT" altLang="ko-KR" sz="2000" b="1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it-IT" altLang="ko-KR" sz="2000" b="1" smtClean="0">
                <a:ea typeface="굴림" pitchFamily="34" charset="-127"/>
              </a:rPr>
              <a:t>These </a:t>
            </a:r>
            <a:r>
              <a:rPr lang="it-IT" altLang="ko-KR" sz="2000" b="1" dirty="0" smtClean="0">
                <a:ea typeface="굴림" pitchFamily="34" charset="-127"/>
              </a:rPr>
              <a:t>are also the electrons able to overcome the plasma potential of the </a:t>
            </a:r>
            <a:r>
              <a:rPr lang="it-IT" altLang="ko-KR" sz="2000" b="1" smtClean="0">
                <a:ea typeface="굴림" pitchFamily="34" charset="-127"/>
              </a:rPr>
              <a:t>top ICP and penetrate the grid.</a:t>
            </a:r>
            <a:endParaRPr lang="it-IT" altLang="ko-KR" sz="2000" b="1" dirty="0" smtClean="0">
              <a:ea typeface="굴림" pitchFamily="34" charset="-127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533400" y="583186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</p:spTree>
    <p:extLst>
      <p:ext uri="{BB962C8B-B14F-4D97-AF65-F5344CB8AC3E}">
        <p14:creationId xmlns:p14="http://schemas.microsoft.com/office/powerpoint/2010/main" val="27325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934044"/>
            <a:ext cx="83820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b="1" dirty="0" smtClean="0"/>
              <a:t>Control of electron energy distributions (EEDs)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b="1" dirty="0" smtClean="0"/>
              <a:t>Tandem inductively coupled plasma (ICP) sources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b="1" dirty="0" smtClean="0"/>
              <a:t>Description of model and geometry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b="1" dirty="0" smtClean="0"/>
              <a:t>Plasma Parameters (T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, n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) during pulse period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sz="2000" b="1" dirty="0" smtClean="0"/>
              <a:t> </a:t>
            </a:r>
            <a:r>
              <a:rPr lang="en-US" sz="2000" b="1" dirty="0"/>
              <a:t>during pulse </a:t>
            </a:r>
            <a:r>
              <a:rPr lang="en-US" sz="2000" b="1" dirty="0" smtClean="0"/>
              <a:t>period </a:t>
            </a:r>
            <a:endParaRPr lang="en-US" sz="2000" b="1" dirty="0"/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sz="2000" b="1" dirty="0" smtClean="0"/>
              <a:t>vs. position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b="1" dirty="0" smtClean="0"/>
              <a:t>Concluding </a:t>
            </a:r>
            <a:r>
              <a:rPr lang="en-US" sz="2000" b="1" dirty="0"/>
              <a:t>Remarks</a:t>
            </a:r>
          </a:p>
          <a:p>
            <a:pPr eaLnBrk="0" hangingPunct="0">
              <a:buFont typeface="Symbol" pitchFamily="18" charset="2"/>
              <a:buNone/>
            </a:pPr>
            <a:endParaRPr lang="en-US" sz="2000" b="1" dirty="0"/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533400" y="6858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93969" y="88823"/>
            <a:ext cx="196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</p:spTree>
    <p:extLst>
      <p:ext uri="{BB962C8B-B14F-4D97-AF65-F5344CB8AC3E}">
        <p14:creationId xmlns:p14="http://schemas.microsoft.com/office/powerpoint/2010/main" val="8682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mdlogue\Desktop\color_ba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88037"/>
            <a:ext cx="19573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5569426"/>
            <a:ext cx="7411211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8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Grid spacing has negligible effect on plasma parameters.</a:t>
            </a:r>
          </a:p>
          <a:p>
            <a:pPr marL="285750" indent="-285750">
              <a:spcAft>
                <a:spcPts val="480"/>
              </a:spcAft>
              <a:buFont typeface="Symbol" pitchFamily="18" charset="2"/>
              <a:buChar char="·"/>
            </a:pP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Grid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Spacing: 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3.12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mm</a:t>
            </a:r>
            <a:r>
              <a:rPr lang="en-US" altLang="zh-CN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; 5.46 mm</a:t>
            </a:r>
            <a:endParaRPr lang="en-US" altLang="zh-CN" sz="2000" b="1" dirty="0">
              <a:latin typeface="Arial" pitchFamily="34" charset="0"/>
              <a:ea typeface="SimSun" pitchFamily="2" charset="-122"/>
              <a:sym typeface="Symbol" pitchFamily="18" charset="2"/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2" y="544747"/>
            <a:ext cx="2880360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15" y="548640"/>
            <a:ext cx="2880360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80" y="548640"/>
            <a:ext cx="2880360" cy="2560320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0"/>
            <a:ext cx="9144000" cy="512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T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n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V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P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(TOP 500 W, CW;  BOTTOM 90 W, CW)</a:t>
            </a:r>
            <a:endParaRPr lang="en-US" altLang="zh-TW" sz="28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322263" y="533400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081528"/>
            <a:ext cx="2880360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3081528"/>
            <a:ext cx="2880360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3081528"/>
            <a:ext cx="28803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538251" y="30163"/>
            <a:ext cx="813735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3100" b="1" dirty="0">
                <a:ea typeface="SimSun" pitchFamily="2" charset="-122"/>
              </a:rPr>
              <a:t>CONTROL OF EEDs – </a:t>
            </a:r>
            <a:r>
              <a:rPr lang="en-US" altLang="zh-CN" sz="3100" b="1" dirty="0" smtClean="0">
                <a:ea typeface="SimSun" pitchFamily="2" charset="-122"/>
              </a:rPr>
              <a:t>TANDEM SOURCES</a:t>
            </a:r>
            <a:endParaRPr lang="en-US" altLang="zh-CN" sz="3100" b="1" dirty="0">
              <a:ea typeface="SimSun" pitchFamily="2" charset="-122"/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74792" y="725905"/>
            <a:ext cx="86645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 smtClean="0"/>
              <a:t>Externally </a:t>
            </a:r>
            <a:r>
              <a:rPr lang="en-US" sz="2000" b="1" dirty="0"/>
              <a:t>sustained discharges, such as </a:t>
            </a:r>
            <a:r>
              <a:rPr lang="en-US" sz="2000" b="1" dirty="0" smtClean="0"/>
              <a:t>electron </a:t>
            </a:r>
            <a:r>
              <a:rPr lang="en-US" sz="2000" b="1" dirty="0"/>
              <a:t>beam sustained discharges </a:t>
            </a:r>
            <a:r>
              <a:rPr lang="en-US" sz="2000" b="1" dirty="0" smtClean="0"/>
              <a:t>for </a:t>
            </a:r>
            <a:r>
              <a:rPr lang="en-US" sz="2000" b="1" dirty="0"/>
              <a:t>high pressure lasers, </a:t>
            </a:r>
            <a:r>
              <a:rPr lang="en-US" sz="2000" b="1" dirty="0" smtClean="0"/>
              <a:t>control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sz="2000" b="1" dirty="0" smtClean="0"/>
              <a:t>by </a:t>
            </a:r>
            <a:r>
              <a:rPr lang="en-US" sz="2000" b="1" dirty="0"/>
              <a:t>augmenting ionization so that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sz="2000" b="1" dirty="0" smtClean="0"/>
              <a:t>can </a:t>
            </a:r>
            <a:r>
              <a:rPr lang="en-US" sz="2000" b="1" dirty="0"/>
              <a:t>be better matched to lower threshold processes. </a:t>
            </a:r>
            <a:endParaRPr lang="en-US" sz="2000" b="1" dirty="0" smtClean="0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533400" y="583186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4791" y="2291248"/>
            <a:ext cx="604954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dirty="0"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Based on this principle, the tandem (dual) ICP source has been developed, T-ICP</a:t>
            </a:r>
            <a:endParaRPr lang="en-US" altLang="zh-CN" sz="2000" b="1" dirty="0">
              <a:ea typeface="SimSun" pitchFamily="2" charset="-122"/>
              <a:sym typeface="Symbol" pitchFamily="18" charset="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In the T-ICP, the secondary source is coupled to the primary source through a grid to control the transfer of species between sources.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The intent is to control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in the primary source.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Computational results for a tandem ICP system will be compared with experimental data under cw and pulsed power conditions.</a:t>
            </a:r>
            <a:endParaRPr lang="en-US" altLang="zh-CN" sz="2000" b="1" dirty="0">
              <a:ea typeface="SimSun" pitchFamily="2" charset="-122"/>
              <a:sym typeface="Symbol" pitchFamily="18" charset="2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751862" y="2286003"/>
            <a:ext cx="2514607" cy="2914650"/>
            <a:chOff x="6719206" y="2375807"/>
            <a:chExt cx="2514607" cy="29146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909707" y="3833132"/>
              <a:ext cx="77560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6719206" y="2375807"/>
              <a:ext cx="1156608" cy="2914650"/>
              <a:chOff x="6719206" y="2375807"/>
              <a:chExt cx="1156608" cy="291465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909707" y="2375807"/>
                <a:ext cx="775607" cy="29146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719206" y="2869067"/>
                <a:ext cx="1156608" cy="434067"/>
                <a:chOff x="6719205" y="2926216"/>
                <a:chExt cx="1156608" cy="43406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719205" y="2926216"/>
                  <a:ext cx="97973" cy="434067"/>
                  <a:chOff x="5388427" y="2767693"/>
                  <a:chExt cx="97973" cy="434067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5388429" y="276769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5388428" y="293982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5388427" y="311195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777840" y="2926216"/>
                  <a:ext cx="97973" cy="434067"/>
                  <a:chOff x="5388427" y="2767693"/>
                  <a:chExt cx="97973" cy="434067"/>
                </a:xfrm>
              </p:grpSpPr>
              <p:sp>
                <p:nvSpPr>
                  <p:cNvPr id="24" name="Oval 23"/>
                  <p:cNvSpPr/>
                  <p:nvPr/>
                </p:nvSpPr>
                <p:spPr>
                  <a:xfrm>
                    <a:off x="5388429" y="276769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5388428" y="293982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388427" y="311195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6719206" y="4348160"/>
                <a:ext cx="1156608" cy="434067"/>
                <a:chOff x="6719207" y="4327752"/>
                <a:chExt cx="1156608" cy="434067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719207" y="4327752"/>
                  <a:ext cx="97973" cy="434067"/>
                  <a:chOff x="5388427" y="2767693"/>
                  <a:chExt cx="97973" cy="434067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5388429" y="276769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5388428" y="293982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388427" y="311195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777842" y="4327752"/>
                  <a:ext cx="97973" cy="434067"/>
                  <a:chOff x="5388427" y="2767693"/>
                  <a:chExt cx="97973" cy="434067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5388429" y="276769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388428" y="293982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388427" y="3111953"/>
                    <a:ext cx="97971" cy="8980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35" name="Rounded Rectangle 34"/>
              <p:cNvSpPr/>
              <p:nvPr/>
            </p:nvSpPr>
            <p:spPr>
              <a:xfrm>
                <a:off x="7024007" y="2547258"/>
                <a:ext cx="547007" cy="107768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024007" y="4026351"/>
                <a:ext cx="547007" cy="107768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7884151" y="2793133"/>
              <a:ext cx="13496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indent="0"/>
              <a:r>
                <a:rPr lang="en-US" sz="1600" b="1" dirty="0" smtClean="0"/>
                <a:t>Secondary</a:t>
              </a:r>
            </a:p>
            <a:p>
              <a:pPr marL="0" indent="0"/>
              <a:r>
                <a:rPr lang="en-US" sz="1600" b="1" dirty="0" smtClean="0"/>
                <a:t>ICP</a:t>
              </a:r>
              <a:endParaRPr lang="en-US" altLang="zh-CN" sz="1600" b="1" dirty="0">
                <a:ea typeface="SimSun" pitchFamily="2" charset="-122"/>
                <a:sym typeface="Symbol" pitchFamily="18" charset="2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7884151" y="4280969"/>
              <a:ext cx="11439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indent="0"/>
              <a:r>
                <a:rPr lang="en-US" sz="1600" b="1" dirty="0" smtClean="0"/>
                <a:t>Primary</a:t>
              </a:r>
            </a:p>
            <a:p>
              <a:pPr marL="0" indent="0"/>
              <a:r>
                <a:rPr lang="en-US" sz="1600" b="1" dirty="0" smtClean="0"/>
                <a:t>ICP</a:t>
              </a:r>
              <a:endParaRPr lang="en-US" altLang="zh-CN" sz="1600" b="1" dirty="0">
                <a:ea typeface="SimSun" pitchFamily="2" charset="-122"/>
                <a:sym typeface="Symbol" pitchFamily="18" charset="2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7737021" y="3663855"/>
              <a:ext cx="6748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indent="0"/>
              <a:r>
                <a:rPr lang="en-US" sz="1600" b="1" dirty="0" smtClean="0"/>
                <a:t>Grid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297510" y="3539217"/>
              <a:ext cx="0" cy="5878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6999515" y="3150562"/>
              <a:ext cx="6975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0" indent="0">
                <a:spcAft>
                  <a:spcPct val="50000"/>
                </a:spcAft>
              </a:pPr>
              <a:r>
                <a:rPr lang="en-US" altLang="zh-CN" sz="2000" b="1" i="1" dirty="0" smtClean="0">
                  <a:ea typeface="SimSun" pitchFamily="2" charset="-122"/>
                </a:rPr>
                <a:t>f</a:t>
              </a:r>
              <a:r>
                <a:rPr lang="en-US" altLang="zh-CN" sz="2000" b="1" baseline="-25000" dirty="0" smtClean="0">
                  <a:ea typeface="SimSun" pitchFamily="2" charset="-122"/>
                </a:rPr>
                <a:t>e</a:t>
              </a:r>
              <a:r>
                <a:rPr lang="en-US" altLang="zh-CN" sz="2000" b="1" i="1" dirty="0">
                  <a:ea typeface="SimSun" pitchFamily="2" charset="-122"/>
                </a:rPr>
                <a:t>(</a:t>
              </a:r>
              <a:r>
                <a:rPr lang="en-US" altLang="zh-CN" sz="2000" b="1" i="1" dirty="0">
                  <a:ea typeface="SimSun" pitchFamily="2" charset="-122"/>
                  <a:sym typeface="Symbol" pitchFamily="18" charset="2"/>
                </a:rPr>
                <a:t></a:t>
              </a:r>
              <a:r>
                <a:rPr lang="en-US" altLang="zh-CN" sz="2000" b="1" i="1" dirty="0" smtClean="0">
                  <a:ea typeface="SimSun" pitchFamily="2" charset="-122"/>
                  <a:sym typeface="Symbol" pitchFamily="18" charset="2"/>
                </a:rPr>
                <a:t>)</a:t>
              </a:r>
              <a:endParaRPr lang="en-US" altLang="zh-CN" sz="2000" b="1" dirty="0">
                <a:ea typeface="SimSun" pitchFamily="2" charset="-122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7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3"/>
          <p:cNvSpPr txBox="1">
            <a:spLocks noChangeArrowheads="1"/>
          </p:cNvSpPr>
          <p:nvPr/>
        </p:nvSpPr>
        <p:spPr bwMode="auto">
          <a:xfrm>
            <a:off x="2171700" y="6273"/>
            <a:ext cx="4926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zh-TW" sz="3200" b="1" dirty="0">
                <a:ea typeface="新細明體" pitchFamily="18" charset="-120"/>
              </a:rPr>
              <a:t>DESCRIPTION OF HPEM</a:t>
            </a:r>
            <a:endParaRPr lang="en-US" altLang="zh-TW" sz="32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474663" y="3956050"/>
            <a:ext cx="82883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TW" sz="2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Modular simulator that combines fluid and kinetic approaches.</a:t>
            </a:r>
          </a:p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TW" sz="2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Resolves cycle-dependent phenomena while using time-slicing techniques to advance to the steady state</a:t>
            </a:r>
            <a:r>
              <a:rPr lang="en-US" altLang="zh-TW" sz="20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.</a:t>
            </a:r>
          </a:p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TW" sz="20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Electron energy distributions are obtained as a function of space, time using a Monte Carlo simulation.</a:t>
            </a:r>
            <a:endParaRPr lang="en-US" altLang="zh-TW" sz="20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573213" y="1690688"/>
          <a:ext cx="685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" name="Equation" r:id="rId4" imgW="583920" imgH="457200" progId="Equation.3">
                  <p:embed/>
                </p:oleObj>
              </mc:Choice>
              <mc:Fallback>
                <p:oleObj name="Equation" r:id="rId4" imgW="583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1690688"/>
                        <a:ext cx="6858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149725" y="1693863"/>
          <a:ext cx="7747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" name="Equation" r:id="rId6" imgW="660240" imgH="431640" progId="Equation.3">
                  <p:embed/>
                </p:oleObj>
              </mc:Choice>
              <mc:Fallback>
                <p:oleObj name="Equation" r:id="rId6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1693863"/>
                        <a:ext cx="7747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471613" y="3127375"/>
          <a:ext cx="56673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" name="Equation" r:id="rId8" imgW="482400" imgH="228600" progId="Equation.3">
                  <p:embed/>
                </p:oleObj>
              </mc:Choice>
              <mc:Fallback>
                <p:oleObj name="E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3127375"/>
                        <a:ext cx="56673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057650" y="2854325"/>
          <a:ext cx="1042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" name="Equation" r:id="rId10" imgW="888840" imgH="457200" progId="Equation.3">
                  <p:embed/>
                </p:oleObj>
              </mc:Choice>
              <mc:Fallback>
                <p:oleObj name="Equation" r:id="rId10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854325"/>
                        <a:ext cx="1042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046413" y="1084263"/>
          <a:ext cx="3810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" name="Equation" r:id="rId12" imgW="317160" imgH="215640" progId="Equation.3">
                  <p:embed/>
                </p:oleObj>
              </mc:Choice>
              <mc:Fallback>
                <p:oleObj name="Equation" r:id="rId12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084263"/>
                        <a:ext cx="381000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38"/>
            <a:ext cx="1476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887538"/>
            <a:ext cx="1543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841500"/>
            <a:ext cx="14573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843088"/>
            <a:ext cx="1971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Line 18"/>
          <p:cNvSpPr>
            <a:spLocks noChangeShapeType="1"/>
          </p:cNvSpPr>
          <p:nvPr/>
        </p:nvSpPr>
        <p:spPr bwMode="auto">
          <a:xfrm>
            <a:off x="1439863" y="2217738"/>
            <a:ext cx="976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3" name="Line 19"/>
          <p:cNvSpPr>
            <a:spLocks noChangeShapeType="1"/>
          </p:cNvSpPr>
          <p:nvPr/>
        </p:nvSpPr>
        <p:spPr bwMode="auto">
          <a:xfrm flipV="1">
            <a:off x="5719763" y="1077913"/>
            <a:ext cx="0" cy="811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4" name="Line 20"/>
          <p:cNvSpPr>
            <a:spLocks noChangeShapeType="1"/>
          </p:cNvSpPr>
          <p:nvPr/>
        </p:nvSpPr>
        <p:spPr bwMode="auto">
          <a:xfrm flipH="1">
            <a:off x="750888" y="1077913"/>
            <a:ext cx="4951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741363" y="1077913"/>
            <a:ext cx="0" cy="881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6418263" y="2173288"/>
            <a:ext cx="776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7" name="Line 23"/>
          <p:cNvSpPr>
            <a:spLocks noChangeShapeType="1"/>
          </p:cNvSpPr>
          <p:nvPr/>
        </p:nvSpPr>
        <p:spPr bwMode="auto">
          <a:xfrm>
            <a:off x="3908425" y="2200275"/>
            <a:ext cx="1101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8" name="Line 24"/>
          <p:cNvSpPr>
            <a:spLocks noChangeShapeType="1"/>
          </p:cNvSpPr>
          <p:nvPr/>
        </p:nvSpPr>
        <p:spPr bwMode="auto">
          <a:xfrm>
            <a:off x="5727700" y="2855913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9" name="Line 25"/>
          <p:cNvSpPr>
            <a:spLocks noChangeShapeType="1"/>
          </p:cNvSpPr>
          <p:nvPr/>
        </p:nvSpPr>
        <p:spPr bwMode="auto">
          <a:xfrm flipH="1">
            <a:off x="3605213" y="3398838"/>
            <a:ext cx="2114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0" name="Line 26"/>
          <p:cNvSpPr>
            <a:spLocks noChangeShapeType="1"/>
          </p:cNvSpPr>
          <p:nvPr/>
        </p:nvSpPr>
        <p:spPr bwMode="auto">
          <a:xfrm flipV="1">
            <a:off x="3605213" y="2906713"/>
            <a:ext cx="0" cy="492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>
            <a:off x="2647950" y="2906713"/>
            <a:ext cx="0" cy="500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 flipH="1">
            <a:off x="715963" y="3406775"/>
            <a:ext cx="1924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3" name="Line 29"/>
          <p:cNvSpPr>
            <a:spLocks noChangeShapeType="1"/>
          </p:cNvSpPr>
          <p:nvPr/>
        </p:nvSpPr>
        <p:spPr bwMode="auto">
          <a:xfrm flipV="1">
            <a:off x="715963" y="2924175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6400800" y="1600200"/>
          <a:ext cx="788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" name="Equation" r:id="rId18" imgW="672840" imgH="457200" progId="Equation.3">
                  <p:embed/>
                </p:oleObj>
              </mc:Choice>
              <mc:Fallback>
                <p:oleObj name="Equation" r:id="rId18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00200"/>
                        <a:ext cx="788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533400" y="583186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</p:spTree>
    <p:extLst>
      <p:ext uri="{BB962C8B-B14F-4D97-AF65-F5344CB8AC3E}">
        <p14:creationId xmlns:p14="http://schemas.microsoft.com/office/powerpoint/2010/main" val="28490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4" name="Text Box 7"/>
          <p:cNvSpPr txBox="1">
            <a:spLocks noChangeArrowheads="1"/>
          </p:cNvSpPr>
          <p:nvPr/>
        </p:nvSpPr>
        <p:spPr bwMode="auto">
          <a:xfrm>
            <a:off x="4146884" y="1295400"/>
            <a:ext cx="4876801" cy="43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i="0" dirty="0">
              <a:latin typeface="Arial" pitchFamily="34" charset="0"/>
              <a:ea typeface="SimSun" pitchFamily="2" charset="-122"/>
            </a:endParaRP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T-ICP has separately powered coils with a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biasable grid separating the two source regions.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Primary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 ICP is the lower source, secondary ICP is upper source.</a:t>
            </a:r>
            <a:endParaRPr lang="en-US" altLang="zh-CN" sz="2000" b="1" i="0" dirty="0">
              <a:latin typeface="Arial" pitchFamily="34" charset="0"/>
              <a:ea typeface="SimSun" pitchFamily="2" charset="-122"/>
              <a:sym typeface="Symbol" pitchFamily="18" charset="2"/>
            </a:endParaRP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A biasable boundary electrode </a:t>
            </a: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is at the top 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boundary.</a:t>
            </a:r>
            <a:endParaRPr lang="en-US" altLang="zh-CN" sz="2000" b="1" i="0" dirty="0">
              <a:latin typeface="Arial" pitchFamily="34" charset="0"/>
              <a:ea typeface="SimSun" pitchFamily="2" charset="-122"/>
              <a:sym typeface="Symbol" pitchFamily="18" charset="2"/>
            </a:endParaRP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Electron</a:t>
            </a: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, ion densities, temperatures: Langmuir probe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Argon, 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10 </a:t>
            </a: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mTorr, 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80 </a:t>
            </a: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sccm</a:t>
            </a:r>
            <a:endParaRPr lang="en-US" altLang="zh-CN" sz="2000" b="1" i="0" dirty="0">
              <a:latin typeface="Arial" pitchFamily="34" charset="0"/>
              <a:ea typeface="SimSun" pitchFamily="2" charset="-122"/>
            </a:endParaRPr>
          </a:p>
          <a:p>
            <a:pPr lvl="1" eaLnBrk="0" hangingPunct="0">
              <a:spcAft>
                <a:spcPct val="50000"/>
              </a:spcAft>
              <a:buFont typeface="Symbol" pitchFamily="18" charset="2"/>
              <a:buChar char="·"/>
            </a:pPr>
            <a:endParaRPr lang="en-US" altLang="zh-CN" sz="2000" b="1" i="0" baseline="-25000" dirty="0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453" y="0"/>
            <a:ext cx="611485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3494494" y="702567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46504" y="0"/>
            <a:ext cx="226529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243" name="Text Box 5"/>
          <p:cNvSpPr txBox="1">
            <a:spLocks noChangeArrowheads="1"/>
          </p:cNvSpPr>
          <p:nvPr/>
        </p:nvSpPr>
        <p:spPr bwMode="auto">
          <a:xfrm>
            <a:off x="3288067" y="176463"/>
            <a:ext cx="58598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zh-CN" sz="2600" b="1" i="0" dirty="0" smtClean="0">
                <a:latin typeface="Arial" pitchFamily="34" charset="0"/>
                <a:ea typeface="SimSun" pitchFamily="2" charset="-122"/>
              </a:rPr>
              <a:t>TANDEM ICP (T-ICP</a:t>
            </a:r>
            <a:r>
              <a:rPr lang="en-US" altLang="zh-CN" sz="2600" b="1" i="0" dirty="0">
                <a:latin typeface="Arial" pitchFamily="34" charset="0"/>
                <a:ea typeface="SimSun" pitchFamily="2" charset="-122"/>
              </a:rPr>
              <a:t>): </a:t>
            </a:r>
            <a:r>
              <a:rPr lang="en-US" altLang="zh-CN" sz="2600" b="1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2600" b="1" i="0" dirty="0" smtClean="0">
                <a:latin typeface="Arial" pitchFamily="34" charset="0"/>
                <a:ea typeface="SimSun" pitchFamily="2" charset="-122"/>
              </a:rPr>
              <a:t>EXPERIMENT</a:t>
            </a:r>
            <a:endParaRPr lang="en-US" altLang="zh-CN" sz="2600" b="1" i="0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367368" y="5768230"/>
            <a:ext cx="1673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Symbol" pitchFamily="18" charset="2"/>
              <a:buNone/>
            </a:pPr>
            <a:r>
              <a:rPr lang="en-US" altLang="zh-CN" sz="1200" b="1" dirty="0" smtClean="0">
                <a:latin typeface="Arial" pitchFamily="34" charset="0"/>
                <a:ea typeface="SimSun" pitchFamily="2" charset="-122"/>
              </a:rPr>
              <a:t>Dimensions in cm</a:t>
            </a:r>
            <a:endParaRPr lang="zh-CN" altLang="en-US" sz="1200" b="1" i="0" dirty="0">
              <a:latin typeface="Arial" pitchFamily="34" charset="0"/>
              <a:ea typeface="SimSun" pitchFamily="2" charset="-122"/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</p:spTree>
    <p:extLst>
      <p:ext uri="{BB962C8B-B14F-4D97-AF65-F5344CB8AC3E}">
        <p14:creationId xmlns:p14="http://schemas.microsoft.com/office/powerpoint/2010/main" val="15375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972" name="Text Box 7"/>
          <p:cNvSpPr txBox="1">
            <a:spLocks noChangeArrowheads="1"/>
          </p:cNvSpPr>
          <p:nvPr/>
        </p:nvSpPr>
        <p:spPr bwMode="auto">
          <a:xfrm>
            <a:off x="3370498" y="579014"/>
            <a:ext cx="5486401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i="0" dirty="0">
              <a:latin typeface="Arial" pitchFamily="34" charset="0"/>
              <a:ea typeface="SimSun" pitchFamily="2" charset="-122"/>
            </a:endParaRP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endParaRPr lang="en-US" altLang="zh-CN" sz="2000" b="1" dirty="0" smtClean="0">
              <a:latin typeface="Arial" pitchFamily="34" charset="0"/>
              <a:ea typeface="SimSun" pitchFamily="2" charset="-122"/>
              <a:cs typeface="Arial" pitchFamily="34" charset="0"/>
              <a:sym typeface="Symbol" pitchFamily="18" charset="2"/>
            </a:endParaRP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Cylindrically symmetric (mesh 8.7 cm x 58.5 cm)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Operating conditions:  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Primary (lower): </a:t>
            </a:r>
          </a:p>
          <a:p>
            <a:pPr lvl="1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9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0 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W (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CW)</a:t>
            </a:r>
          </a:p>
          <a:p>
            <a:pPr lvl="1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100 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W (pulse average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), Duty 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cycle = 20%, PRF = 10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kHz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Secondary (top)</a:t>
            </a:r>
          </a:p>
          <a:p>
            <a:pPr lvl="1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Power = 100 W or 500 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W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(CW)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Grounded grid.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Argon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, 10 mTorr, 80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sccm</a:t>
            </a:r>
            <a:endParaRPr lang="en-US" altLang="zh-CN" sz="2000" b="1" dirty="0">
              <a:latin typeface="Arial" pitchFamily="34" charset="0"/>
              <a:ea typeface="SimSun" pitchFamily="2" charset="-122"/>
              <a:sym typeface="Symbol" pitchFamily="18" charset="2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494494" y="702567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70570" y="176463"/>
            <a:ext cx="48948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zh-CN" sz="2600" b="1" i="0" dirty="0" smtClean="0">
                <a:latin typeface="Arial" pitchFamily="34" charset="0"/>
                <a:ea typeface="SimSun" pitchFamily="2" charset="-122"/>
              </a:rPr>
              <a:t>TANDEM ICP (T-ICP</a:t>
            </a:r>
            <a:r>
              <a:rPr lang="en-US" altLang="zh-CN" sz="2600" b="1" i="0" dirty="0">
                <a:latin typeface="Arial" pitchFamily="34" charset="0"/>
                <a:ea typeface="SimSun" pitchFamily="2" charset="-122"/>
              </a:rPr>
              <a:t>): </a:t>
            </a:r>
            <a:r>
              <a:rPr lang="en-US" altLang="zh-CN" sz="2600" b="1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2600" b="1" dirty="0" smtClean="0">
                <a:latin typeface="Arial" pitchFamily="34" charset="0"/>
                <a:ea typeface="SimSun" pitchFamily="2" charset="-122"/>
              </a:rPr>
              <a:t>MODEL</a:t>
            </a:r>
            <a:endParaRPr lang="en-US" altLang="zh-CN" sz="2600" b="1" i="0" dirty="0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0"/>
            <a:ext cx="24013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mdlogue\Desktop\color_ba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5865903"/>
            <a:ext cx="19573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4670425" y="972931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967913" y="0"/>
            <a:ext cx="5325989" cy="869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n</a:t>
            </a:r>
            <a:r>
              <a:rPr lang="en-US" altLang="zh-TW" sz="26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S</a:t>
            </a:r>
            <a:r>
              <a:rPr lang="en-US" altLang="zh-TW" sz="26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T</a:t>
            </a:r>
            <a:r>
              <a:rPr lang="en-US" altLang="zh-TW" sz="26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(TOP 500 W, CW;</a:t>
            </a:r>
          </a:p>
          <a:p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BOTTOM 90 W, CW)</a:t>
            </a:r>
            <a:endParaRPr lang="en-US" altLang="zh-TW" sz="26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186989" y="1420052"/>
            <a:ext cx="4876801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indent="-171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Symbol" pitchFamily="18" charset="2"/>
              <a:buNone/>
            </a:pPr>
            <a:endParaRPr lang="zh-CN" altLang="en-US" sz="800" b="1" i="0" dirty="0">
              <a:latin typeface="Arial" pitchFamily="34" charset="0"/>
              <a:ea typeface="SimSun" pitchFamily="2" charset="-122"/>
            </a:endParaRP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With CW power top and bottom and grounded grid, the characteristics of the plasmas are determined by local coils.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Dominant ionization regions are well separated, though 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h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igh thermal conductivity of plasma spreads T</a:t>
            </a:r>
            <a:r>
              <a:rPr lang="en-US" altLang="zh-CN" sz="2000" b="1" i="0" baseline="-2500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e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 between sources.</a:t>
            </a: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Grid Spacing: 3.12 mm</a:t>
            </a:r>
            <a:endParaRPr lang="en-US" altLang="zh-CN" sz="2000" b="1" i="0" dirty="0" smtClean="0">
              <a:latin typeface="Arial" pitchFamily="34" charset="0"/>
              <a:ea typeface="SimSun" pitchFamily="2" charset="-122"/>
              <a:sym typeface="Symbol" pitchFamily="18" charset="2"/>
            </a:endParaRPr>
          </a:p>
          <a:p>
            <a:pPr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Argon</a:t>
            </a: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, 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10 </a:t>
            </a: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mTorr, </a:t>
            </a:r>
            <a:r>
              <a:rPr lang="en-US" altLang="zh-CN" sz="2000" b="1" i="0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80 </a:t>
            </a:r>
            <a:r>
              <a:rPr lang="en-US" altLang="zh-CN" sz="2000" b="1" i="0" dirty="0">
                <a:latin typeface="Arial" pitchFamily="34" charset="0"/>
                <a:ea typeface="SimSun" pitchFamily="2" charset="-122"/>
                <a:sym typeface="Symbol" pitchFamily="18" charset="2"/>
              </a:rPr>
              <a:t>sccm</a:t>
            </a:r>
            <a:endParaRPr lang="en-US" altLang="zh-CN" sz="2000" b="1" i="0" dirty="0">
              <a:latin typeface="Arial" pitchFamily="34" charset="0"/>
              <a:ea typeface="SimSun" pitchFamily="2" charset="-122"/>
            </a:endParaRPr>
          </a:p>
          <a:p>
            <a:pPr lvl="1" eaLnBrk="0" hangingPunct="0">
              <a:spcAft>
                <a:spcPct val="50000"/>
              </a:spcAft>
              <a:buFont typeface="Symbol" pitchFamily="18" charset="2"/>
              <a:buChar char="·"/>
            </a:pPr>
            <a:endParaRPr lang="en-US" altLang="zh-CN" sz="2000" b="1" i="0" baseline="-25000" dirty="0">
              <a:latin typeface="Arial" pitchFamily="34" charset="0"/>
              <a:ea typeface="SimSun" pitchFamily="2" charset="-122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4" y="45720"/>
            <a:ext cx="1189711" cy="5943600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5720"/>
            <a:ext cx="1189711" cy="5943600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61577" y="6045200"/>
            <a:ext cx="731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T</a:t>
            </a:r>
            <a:r>
              <a:rPr lang="en-US" sz="2200" b="1" i="0" baseline="-25000" dirty="0">
                <a:latin typeface="Arial" pitchFamily="34" charset="0"/>
              </a:rPr>
              <a:t>e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73333" y="5965916"/>
            <a:ext cx="68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n</a:t>
            </a:r>
            <a:r>
              <a:rPr lang="en-US" sz="2200" b="1" i="0" baseline="-25000" dirty="0">
                <a:latin typeface="Arial" pitchFamily="34" charset="0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45720"/>
            <a:ext cx="1189711" cy="5943600"/>
          </a:xfrm>
          <a:prstGeom prst="rect">
            <a:avLst/>
          </a:prstGeom>
        </p:spPr>
      </p:pic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1411806" y="5822219"/>
            <a:ext cx="1646187" cy="7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0" hangingPunct="0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  <a:cs typeface="Arial" pitchFamily="34" charset="0"/>
              </a:rPr>
              <a:t>Electron Source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200" b="1" i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mdlogue\Desktop\color_ba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88037"/>
            <a:ext cx="19573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135" y="5549970"/>
            <a:ext cx="729279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Presence of grid has noticeable influence on spatial profiles of n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and V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near grid area.</a:t>
            </a:r>
          </a:p>
          <a:p>
            <a:pPr marL="285750" indent="-285750">
              <a:spcAft>
                <a:spcPts val="300"/>
              </a:spcAft>
              <a:buFont typeface="Symbol" pitchFamily="18" charset="2"/>
              <a:buChar char="·"/>
            </a:pP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Grid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Spacing: </a:t>
            </a:r>
            <a:r>
              <a:rPr lang="en-US" altLang="zh-CN" sz="2000" b="1" dirty="0">
                <a:latin typeface="Arial" pitchFamily="34" charset="0"/>
                <a:ea typeface="SimSun" pitchFamily="2" charset="-122"/>
                <a:sym typeface="Symbol" pitchFamily="18" charset="2"/>
              </a:rPr>
              <a:t>3.12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sym typeface="Symbol" pitchFamily="18" charset="2"/>
              </a:rPr>
              <a:t>mm</a:t>
            </a:r>
            <a:endParaRPr lang="en-US" altLang="zh-CN" sz="2000" b="1" dirty="0">
              <a:latin typeface="Arial" pitchFamily="34" charset="0"/>
              <a:ea typeface="SimSun" pitchFamily="2" charset="-122"/>
              <a:sym typeface="Symbol" pitchFamily="18" charset="2"/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2" y="544747"/>
            <a:ext cx="2880360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15" y="548640"/>
            <a:ext cx="2880360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80" y="548640"/>
            <a:ext cx="2880360" cy="2560320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0"/>
            <a:ext cx="9144000" cy="512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T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n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e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, V</a:t>
            </a:r>
            <a:r>
              <a:rPr lang="en-US" altLang="zh-TW" sz="2800" b="1" baseline="-250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P</a:t>
            </a:r>
            <a:r>
              <a:rPr lang="en-US" altLang="zh-TW" sz="28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(TOP 500 W, CW;  BOTTOM 90 W, CW)</a:t>
            </a:r>
            <a:endParaRPr lang="en-US" altLang="zh-TW" sz="28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322263" y="533400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079154"/>
            <a:ext cx="2880360" cy="2560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3081528"/>
            <a:ext cx="2880360" cy="2560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3081528"/>
            <a:ext cx="28803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12762"/>
          </a:xfrm>
        </p:spPr>
        <p:txBody>
          <a:bodyPr/>
          <a:lstStyle/>
          <a:p>
            <a:r>
              <a:rPr lang="en-US" altLang="zh-CN" sz="2800" b="1" i="1" dirty="0">
                <a:ea typeface="SimSun" pitchFamily="2" charset="-122"/>
              </a:rPr>
              <a:t>f</a:t>
            </a:r>
            <a:r>
              <a:rPr lang="en-US" altLang="zh-CN" sz="2800" b="1" baseline="-25000" dirty="0">
                <a:ea typeface="SimSun" pitchFamily="2" charset="-122"/>
              </a:rPr>
              <a:t>e</a:t>
            </a:r>
            <a:r>
              <a:rPr lang="en-US" altLang="zh-CN" sz="2800" b="1" i="1" dirty="0">
                <a:ea typeface="SimSun" pitchFamily="2" charset="-122"/>
              </a:rPr>
              <a:t>(</a:t>
            </a:r>
            <a:r>
              <a:rPr lang="en-US" altLang="zh-CN" sz="28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8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(TOP </a:t>
            </a:r>
            <a:r>
              <a:rPr lang="en-US" altLang="zh-TW" sz="2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500 W, CW;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BOTTOM 90 </a:t>
            </a:r>
            <a:r>
              <a:rPr lang="en-US" altLang="zh-TW" sz="2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W, </a:t>
            </a:r>
            <a:r>
              <a:rPr lang="en-US" altLang="zh-TW" sz="2600" b="1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CW): H=10.8 cm</a:t>
            </a:r>
          </a:p>
        </p:txBody>
      </p:sp>
      <p:sp>
        <p:nvSpPr>
          <p:cNvPr id="72714" name="Text Box 17"/>
          <p:cNvSpPr txBox="1">
            <a:spLocks noChangeArrowheads="1"/>
          </p:cNvSpPr>
          <p:nvPr/>
        </p:nvSpPr>
        <p:spPr bwMode="auto">
          <a:xfrm>
            <a:off x="48891" y="4687195"/>
            <a:ext cx="911917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in middle of bottom ICP is substantially the same with or without top source.  Perhaps some lifting of the tail of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with top source? </a:t>
            </a:r>
            <a:endParaRPr lang="en-US" sz="2000" b="1" dirty="0" smtClean="0">
              <a:sym typeface="Symbol"/>
            </a:endParaRP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sz="2000" b="1" dirty="0" smtClean="0">
                <a:sym typeface="Symbol"/>
              </a:rPr>
              <a:t>With only top source, high energy tail of </a:t>
            </a:r>
            <a:r>
              <a:rPr lang="en-US" altLang="zh-CN" sz="2000" b="1" i="1" dirty="0">
                <a:ea typeface="SimSun" pitchFamily="2" charset="-122"/>
              </a:rPr>
              <a:t>f</a:t>
            </a:r>
            <a:r>
              <a:rPr lang="en-US" altLang="zh-CN" sz="2000" b="1" baseline="-25000" dirty="0">
                <a:ea typeface="SimSun" pitchFamily="2" charset="-122"/>
              </a:rPr>
              <a:t>e</a:t>
            </a:r>
            <a:r>
              <a:rPr lang="en-US" altLang="zh-CN" sz="2000" b="1" i="1" dirty="0">
                <a:ea typeface="SimSun" pitchFamily="2" charset="-122"/>
              </a:rPr>
              <a:t>(</a:t>
            </a:r>
            <a:r>
              <a:rPr lang="en-US" altLang="zh-CN" sz="2000" b="1" i="1" dirty="0">
                <a:ea typeface="SimSun" pitchFamily="2" charset="-122"/>
                <a:sym typeface="Symbol" pitchFamily="18" charset="2"/>
              </a:rPr>
              <a:t>)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persists due to long mean free path of high energy electrons.</a:t>
            </a:r>
          </a:p>
          <a:p>
            <a:pPr eaLnBrk="1" hangingPunct="1">
              <a:spcAft>
                <a:spcPct val="20000"/>
              </a:spcAft>
              <a:buFont typeface="Symbol" pitchFamily="18" charset="2"/>
              <a:buChar char="·"/>
            </a:pP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Grid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Spacing: </a:t>
            </a:r>
            <a:r>
              <a:rPr lang="en-US" altLang="zh-CN" sz="2000" b="1" dirty="0">
                <a:ea typeface="SimSun" pitchFamily="2" charset="-122"/>
                <a:sym typeface="Symbol" pitchFamily="18" charset="2"/>
              </a:rPr>
              <a:t>3.12 </a:t>
            </a:r>
            <a:r>
              <a:rPr lang="en-US" altLang="zh-CN" sz="2000" b="1" dirty="0" smtClean="0">
                <a:ea typeface="SimSun" pitchFamily="2" charset="-122"/>
                <a:sym typeface="Symbol" pitchFamily="18" charset="2"/>
              </a:rPr>
              <a:t>mm </a:t>
            </a:r>
            <a:endParaRPr lang="en-US" sz="2000" b="1" dirty="0" smtClean="0">
              <a:sym typeface="Symbol"/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533400" y="583186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>
                <a:spcAft>
                  <a:spcPct val="0"/>
                </a:spcAft>
                <a:buFontTx/>
                <a:buNone/>
              </a:pPr>
              <a:r>
                <a:rPr lang="en-US" altLang="zh-TW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824"/>
            <a:ext cx="686372" cy="3429000"/>
          </a:xfrm>
          <a:prstGeom prst="rect">
            <a:avLst/>
          </a:prstGeom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128016" y="3474720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828" y="6579543"/>
            <a:ext cx="9938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en-US" sz="900" i="0" dirty="0" smtClean="0"/>
              <a:t>ICOPS_2013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1013274"/>
            <a:ext cx="4082577" cy="3628957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9072"/>
              </p:ext>
            </p:extLst>
          </p:nvPr>
        </p:nvGraphicFramePr>
        <p:xfrm>
          <a:off x="4419600" y="990600"/>
          <a:ext cx="506095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Graph" r:id="rId5" imgW="3901440" imgH="2987040" progId="Origin50.Graph">
                  <p:embed/>
                </p:oleObj>
              </mc:Choice>
              <mc:Fallback>
                <p:oleObj name="Graph" r:id="rId5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90600"/>
                        <a:ext cx="506095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497932" y="694944"/>
            <a:ext cx="17398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/>
              <a:t>Experiment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89191" y="1478942"/>
            <a:ext cx="817468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ICP (Bottom)</a:t>
            </a:r>
          </a:p>
          <a:p>
            <a:r>
              <a:rPr lang="en-US" sz="1200" b="1" dirty="0" smtClean="0"/>
              <a:t>ICP (Top)</a:t>
            </a:r>
          </a:p>
          <a:p>
            <a:r>
              <a:rPr lang="en-US" sz="1200" b="1" dirty="0" smtClean="0"/>
              <a:t>ICP (Both)</a:t>
            </a:r>
            <a:endParaRPr lang="en-US" sz="1200" b="1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362908" y="694944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Aft>
                <a:spcPct val="20000"/>
              </a:spcAft>
              <a:buFont typeface="Symbol" pitchFamily="18" charset="2"/>
              <a:buChar char="·"/>
            </a:pPr>
            <a:r>
              <a:rPr lang="en-US" b="1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3275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23509</TotalTime>
  <Words>1861</Words>
  <Application>Microsoft Office PowerPoint</Application>
  <PresentationFormat>On-screen Show (4:3)</PresentationFormat>
  <Paragraphs>241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fe() (TOP 500 W, CW; BOTTOM 90 W, CW): H=10.8 cm</vt:lpstr>
      <vt:lpstr>fe()  (TOP 500 W, CW; BOTTOM 90 W, CW): H=14.8 cm</vt:lpstr>
      <vt:lpstr>PowerPoint Presentation</vt:lpstr>
      <vt:lpstr>Te (TOP 500 W, CW;  BOTTOM 100 W, PULSED)</vt:lpstr>
      <vt:lpstr>PowerPoint Presentation</vt:lpstr>
      <vt:lpstr>fe()  (TOP: 0 W, 500 W, CW; BOTTOM: 90 W, CW; 100 W PULSED</vt:lpstr>
      <vt:lpstr>fe()  (TOP 0 W; BOTTOM 100 W, PULSED)</vt:lpstr>
      <vt:lpstr>PowerPoint Presentation</vt:lpstr>
      <vt:lpstr>PowerPoint Presentation</vt:lpstr>
      <vt:lpstr>fe()  (TOP 500 W, CW; BOTTOM ICP 100 W, PULSED)</vt:lpstr>
      <vt:lpstr>PowerPoint Presentation</vt:lpstr>
      <vt:lpstr>PowerPoint Presentation</vt:lpstr>
    </vt:vector>
  </TitlesOfParts>
  <Company>Umich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D.. Logue</dc:creator>
  <cp:lastModifiedBy>Michael D.. Logue</cp:lastModifiedBy>
  <cp:revision>140</cp:revision>
  <cp:lastPrinted>2013-05-13T19:57:52Z</cp:lastPrinted>
  <dcterms:created xsi:type="dcterms:W3CDTF">2013-05-13T01:52:56Z</dcterms:created>
  <dcterms:modified xsi:type="dcterms:W3CDTF">2013-06-13T19:08:53Z</dcterms:modified>
</cp:coreProperties>
</file>