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66" r:id="rId2"/>
    <p:sldMasterId id="2147483678" r:id="rId3"/>
    <p:sldMasterId id="2147483790" r:id="rId4"/>
  </p:sldMasterIdLst>
  <p:notesMasterIdLst>
    <p:notesMasterId r:id="rId23"/>
  </p:notesMasterIdLst>
  <p:sldIdLst>
    <p:sldId id="292" r:id="rId5"/>
    <p:sldId id="294" r:id="rId6"/>
    <p:sldId id="551" r:id="rId7"/>
    <p:sldId id="563" r:id="rId8"/>
    <p:sldId id="564" r:id="rId9"/>
    <p:sldId id="552" r:id="rId10"/>
    <p:sldId id="554" r:id="rId11"/>
    <p:sldId id="573" r:id="rId12"/>
    <p:sldId id="576" r:id="rId13"/>
    <p:sldId id="567" r:id="rId14"/>
    <p:sldId id="558" r:id="rId15"/>
    <p:sldId id="557" r:id="rId16"/>
    <p:sldId id="560" r:id="rId17"/>
    <p:sldId id="570" r:id="rId18"/>
    <p:sldId id="571" r:id="rId19"/>
    <p:sldId id="574" r:id="rId20"/>
    <p:sldId id="562" r:id="rId21"/>
    <p:sldId id="575" r:id="rId22"/>
  </p:sldIdLst>
  <p:sldSz cx="9144000" cy="6858000" type="screen4x3"/>
  <p:notesSz cx="6858000" cy="9418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9390" autoAdjust="0"/>
  </p:normalViewPr>
  <p:slideViewPr>
    <p:cSldViewPr snapToGrid="0">
      <p:cViewPr varScale="1">
        <p:scale>
          <a:sx n="113" d="100"/>
          <a:sy n="113" d="100"/>
        </p:scale>
        <p:origin x="-1680"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50"/>
    </p:cViewPr>
  </p:sorterViewPr>
  <p:notesViewPr>
    <p:cSldViewPr snapToGrid="0">
      <p:cViewPr varScale="1">
        <p:scale>
          <a:sx n="84" d="100"/>
          <a:sy n="84" d="100"/>
        </p:scale>
        <p:origin x="-3804" y="-54"/>
      </p:cViewPr>
      <p:guideLst>
        <p:guide orient="horz" pos="2967"/>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70932"/>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147" name="Rectangle 3"/>
          <p:cNvSpPr>
            <a:spLocks noGrp="1" noChangeArrowheads="1"/>
          </p:cNvSpPr>
          <p:nvPr>
            <p:ph type="dt" idx="1"/>
          </p:nvPr>
        </p:nvSpPr>
        <p:spPr bwMode="auto">
          <a:xfrm>
            <a:off x="3884613" y="0"/>
            <a:ext cx="2971800" cy="470932"/>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149" name="Rectangle 5"/>
          <p:cNvSpPr>
            <a:spLocks noGrp="1" noChangeArrowheads="1"/>
          </p:cNvSpPr>
          <p:nvPr>
            <p:ph type="body" sz="quarter" idx="3"/>
          </p:nvPr>
        </p:nvSpPr>
        <p:spPr bwMode="auto">
          <a:xfrm>
            <a:off x="685800" y="4473853"/>
            <a:ext cx="5486400" cy="4238387"/>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946071"/>
            <a:ext cx="2971800" cy="470932"/>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151" name="Rectangle 7"/>
          <p:cNvSpPr>
            <a:spLocks noGrp="1" noChangeArrowheads="1"/>
          </p:cNvSpPr>
          <p:nvPr>
            <p:ph type="sldNum" sz="quarter" idx="5"/>
          </p:nvPr>
        </p:nvSpPr>
        <p:spPr bwMode="auto">
          <a:xfrm>
            <a:off x="3884613" y="8946071"/>
            <a:ext cx="2971800" cy="470932"/>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D2937BDE-1102-4BB9-AB1C-DA723B0DEEC5}" type="slidenum">
              <a:rPr lang="en-US"/>
              <a:pPr>
                <a:defRPr/>
              </a:pPr>
              <a:t>‹#›</a:t>
            </a:fld>
            <a:endParaRPr lang="en-US"/>
          </a:p>
        </p:txBody>
      </p:sp>
      <p:sp>
        <p:nvSpPr>
          <p:cNvPr id="2" name="Slide Image Placeholder 1"/>
          <p:cNvSpPr>
            <a:spLocks noGrp="1" noRot="1" noChangeAspect="1"/>
          </p:cNvSpPr>
          <p:nvPr>
            <p:ph type="sldImg" idx="2"/>
          </p:nvPr>
        </p:nvSpPr>
        <p:spPr>
          <a:xfrm>
            <a:off x="1074738" y="706438"/>
            <a:ext cx="4708525" cy="3532187"/>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37292044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miter lim="800000"/>
            <a:headEnd/>
            <a:tailEnd/>
          </a:ln>
        </p:spPr>
        <p:txBody>
          <a:bodyPr/>
          <a:lstStyle/>
          <a:p>
            <a:fld id="{5F4E11C4-CDC9-4B75-B5A9-E35D19EABEF2}" type="slidenum">
              <a:rPr lang="en-US" smtClean="0"/>
              <a:pPr/>
              <a:t>1</a:t>
            </a:fld>
            <a:endParaRPr lang="en-US" smtClean="0"/>
          </a:p>
        </p:txBody>
      </p:sp>
      <p:sp>
        <p:nvSpPr>
          <p:cNvPr id="67586" name="Rectangle 7"/>
          <p:cNvSpPr txBox="1">
            <a:spLocks noGrp="1" noChangeArrowheads="1"/>
          </p:cNvSpPr>
          <p:nvPr/>
        </p:nvSpPr>
        <p:spPr bwMode="auto">
          <a:xfrm>
            <a:off x="3886200" y="8947706"/>
            <a:ext cx="2971800" cy="470932"/>
          </a:xfrm>
          <a:prstGeom prst="rect">
            <a:avLst/>
          </a:prstGeom>
          <a:noFill/>
          <a:ln w="9525">
            <a:noFill/>
            <a:miter lim="800000"/>
            <a:headEnd/>
            <a:tailEnd/>
          </a:ln>
        </p:spPr>
        <p:txBody>
          <a:bodyPr lIns="91425" tIns="45713" rIns="91425" bIns="45713" anchor="b"/>
          <a:lstStyle/>
          <a:p>
            <a:pPr algn="r"/>
            <a:fld id="{6432DDC1-895B-4420-9356-BAB37A2CDDEB}" type="slidenum">
              <a:rPr lang="en-US" sz="1200">
                <a:latin typeface="Times New Roman" pitchFamily="18" charset="0"/>
              </a:rPr>
              <a:pPr algn="r"/>
              <a:t>1</a:t>
            </a:fld>
            <a:endParaRPr lang="en-US" sz="1200">
              <a:latin typeface="Times New Roman" pitchFamily="18" charset="0"/>
            </a:endParaRPr>
          </a:p>
        </p:txBody>
      </p:sp>
      <p:sp>
        <p:nvSpPr>
          <p:cNvPr id="67587" name="Rectangle 2"/>
          <p:cNvSpPr>
            <a:spLocks noGrp="1" noRot="1" noChangeAspect="1" noChangeArrowheads="1" noTextEdit="1"/>
          </p:cNvSpPr>
          <p:nvPr>
            <p:ph type="sldImg"/>
          </p:nvPr>
        </p:nvSpPr>
        <p:spPr>
          <a:xfrm>
            <a:off x="1065213" y="695325"/>
            <a:ext cx="4732337" cy="3549650"/>
          </a:xfrm>
          <a:prstGeom prst="rect">
            <a:avLst/>
          </a:prstGeom>
          <a:ln/>
        </p:spPr>
      </p:sp>
      <p:sp>
        <p:nvSpPr>
          <p:cNvPr id="67588" name="Rectangle 3"/>
          <p:cNvSpPr>
            <a:spLocks noGrp="1" noChangeArrowheads="1"/>
          </p:cNvSpPr>
          <p:nvPr>
            <p:ph type="body" idx="1"/>
          </p:nvPr>
        </p:nvSpPr>
        <p:spPr>
          <a:xfrm>
            <a:off x="895350" y="4477123"/>
            <a:ext cx="5067300" cy="4246564"/>
          </a:xfrm>
          <a:noFill/>
        </p:spPr>
        <p:txBody>
          <a:bodyPr lIns="86486" tIns="43243" rIns="86486" bIns="43243"/>
          <a:lstStyle/>
          <a:p>
            <a:r>
              <a:rPr lang="en-US" b="1" dirty="0">
                <a:ea typeface="PMingLiU" pitchFamily="18" charset="-120"/>
              </a:rPr>
              <a:t>Good morning everyone, I am Wei </a:t>
            </a:r>
            <a:r>
              <a:rPr lang="en-US" b="1" dirty="0" err="1">
                <a:ea typeface="PMingLiU" pitchFamily="18" charset="-120"/>
              </a:rPr>
              <a:t>Tian</a:t>
            </a:r>
            <a:r>
              <a:rPr lang="en-US" b="1" dirty="0">
                <a:ea typeface="PMingLiU" pitchFamily="18" charset="-120"/>
              </a:rPr>
              <a:t>, working with Prof. MJK at </a:t>
            </a:r>
            <a:r>
              <a:rPr lang="en-US" b="1" dirty="0" err="1">
                <a:ea typeface="PMingLiU" pitchFamily="18" charset="-120"/>
              </a:rPr>
              <a:t>UMich</a:t>
            </a:r>
            <a:r>
              <a:rPr lang="en-US" b="1" dirty="0">
                <a:ea typeface="PMingLiU" pitchFamily="18" charset="-120"/>
              </a:rPr>
              <a:t>.</a:t>
            </a:r>
          </a:p>
          <a:p>
            <a:r>
              <a:rPr lang="en-US" b="1" dirty="0">
                <a:ea typeface="PMingLiU" pitchFamily="18" charset="-120"/>
              </a:rPr>
              <a:t>Welcome to my presentation today.</a:t>
            </a:r>
          </a:p>
          <a:p>
            <a:r>
              <a:rPr lang="en-US" b="1" dirty="0">
                <a:ea typeface="PMingLiU" pitchFamily="18" charset="-120"/>
              </a:rPr>
              <a:t>I am going to talk about the discharges in bubble in water, my work title is </a:t>
            </a:r>
            <a:r>
              <a:rPr lang="en-US" b="1" dirty="0" smtClean="0">
                <a:ea typeface="PMingLiU" pitchFamily="18" charset="-120"/>
              </a:rPr>
              <a:t>“THE INTERACTION OF ”</a:t>
            </a:r>
            <a:endParaRPr lang="en-US" b="1" dirty="0">
              <a:ea typeface="PMingLiU" pitchFamily="18" charset="-120"/>
            </a:endParaRPr>
          </a:p>
          <a:p>
            <a:r>
              <a:rPr lang="en-US" b="1" dirty="0">
                <a:ea typeface="PMingLiU" pitchFamily="18" charset="-120"/>
              </a:rPr>
              <a:t>This work is supported by the Department of Energy, Office of Fusion Energy Science.</a:t>
            </a:r>
          </a:p>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3876676" y="8955883"/>
            <a:ext cx="2981325" cy="462755"/>
          </a:xfrm>
          <a:prstGeom prst="rect">
            <a:avLst/>
          </a:prstGeom>
          <a:noFill/>
          <a:ln w="9525">
            <a:noFill/>
            <a:miter lim="800000"/>
            <a:headEnd/>
            <a:tailEnd/>
          </a:ln>
        </p:spPr>
        <p:txBody>
          <a:bodyPr lIns="89668" tIns="44834" rIns="89668" bIns="44834" anchor="b"/>
          <a:lstStyle/>
          <a:p>
            <a:pPr algn="r" defTabSz="944563" eaLnBrk="0" hangingPunct="0"/>
            <a:fld id="{E287F3BE-F799-47E2-B6FE-E8DB51E2E4B6}" type="slidenum">
              <a:rPr lang="en-US" sz="1100" b="1">
                <a:solidFill>
                  <a:srgbClr val="000000"/>
                </a:solidFill>
                <a:latin typeface="Times New Roman" pitchFamily="18" charset="0"/>
              </a:rPr>
              <a:pPr algn="r" defTabSz="944563" eaLnBrk="0" hangingPunct="0"/>
              <a:t>10</a:t>
            </a:fld>
            <a:endParaRPr lang="en-US" sz="1100" b="1">
              <a:solidFill>
                <a:srgbClr val="000000"/>
              </a:solidFill>
              <a:latin typeface="Times New Roman" pitchFamily="18" charset="0"/>
            </a:endParaRPr>
          </a:p>
        </p:txBody>
      </p:sp>
      <p:sp>
        <p:nvSpPr>
          <p:cNvPr id="69634" name="Rectangle 2"/>
          <p:cNvSpPr>
            <a:spLocks noGrp="1" noRot="1" noChangeAspect="1" noChangeArrowheads="1" noTextEdit="1"/>
          </p:cNvSpPr>
          <p:nvPr>
            <p:ph type="sldImg"/>
          </p:nvPr>
        </p:nvSpPr>
        <p:spPr>
          <a:xfrm>
            <a:off x="1063625" y="695325"/>
            <a:ext cx="4733925" cy="3551238"/>
          </a:xfrm>
          <a:prstGeom prst="rect">
            <a:avLst/>
          </a:prstGeom>
          <a:ln/>
        </p:spPr>
      </p:sp>
      <p:sp>
        <p:nvSpPr>
          <p:cNvPr id="69635" name="Rectangle 3"/>
          <p:cNvSpPr>
            <a:spLocks noGrp="1" noChangeArrowheads="1"/>
          </p:cNvSpPr>
          <p:nvPr>
            <p:ph type="body" idx="1"/>
          </p:nvPr>
        </p:nvSpPr>
        <p:spPr>
          <a:xfrm>
            <a:off x="893764" y="4477123"/>
            <a:ext cx="5070475" cy="4246564"/>
          </a:xfrm>
          <a:noFill/>
        </p:spPr>
        <p:txBody>
          <a:bodyPr lIns="89668" tIns="44834" rIns="89668" bIns="44834"/>
          <a:lstStyle/>
          <a:p>
            <a:r>
              <a:rPr lang="en-US" b="1" dirty="0" smtClean="0"/>
              <a:t>This slide shows the effect of the water evaporation. </a:t>
            </a:r>
          </a:p>
          <a:p>
            <a:r>
              <a:rPr lang="en-US" b="1" dirty="0" smtClean="0"/>
              <a:t>In the right  figure, evaporation </a:t>
            </a:r>
            <a:r>
              <a:rPr lang="en-US" b="1" dirty="0"/>
              <a:t>evolves from the </a:t>
            </a:r>
            <a:r>
              <a:rPr lang="en-US" b="1" dirty="0" smtClean="0"/>
              <a:t>boundary</a:t>
            </a:r>
            <a:r>
              <a:rPr lang="zh-CN" altLang="en-US" b="1" dirty="0" smtClean="0"/>
              <a:t> </a:t>
            </a:r>
            <a:r>
              <a:rPr lang="en-US" altLang="zh-CN" b="1" dirty="0" smtClean="0"/>
              <a:t>for </a:t>
            </a:r>
            <a:r>
              <a:rPr lang="zh-CN" altLang="en-US" b="1" dirty="0" smtClean="0"/>
              <a:t>1</a:t>
            </a:r>
            <a:r>
              <a:rPr lang="en-US" altLang="zh-CN" b="1" dirty="0" smtClean="0"/>
              <a:t>0</a:t>
            </a:r>
            <a:r>
              <a:rPr lang="zh-CN" altLang="en-US" b="1" dirty="0" smtClean="0"/>
              <a:t> </a:t>
            </a:r>
            <a:r>
              <a:rPr lang="zh-CN" altLang="en-US" b="1" dirty="0"/>
              <a:t>ms before </a:t>
            </a:r>
            <a:r>
              <a:rPr lang="zh-CN" altLang="en-US" b="1" dirty="0" smtClean="0"/>
              <a:t>pulse </a:t>
            </a:r>
            <a:r>
              <a:rPr lang="en-US" altLang="zh-CN" b="1" dirty="0" smtClean="0"/>
              <a:t>and produces dense water vapor layer at the surface</a:t>
            </a:r>
            <a:r>
              <a:rPr lang="zh-CN" altLang="en-US" b="1" dirty="0" smtClean="0"/>
              <a:t>. </a:t>
            </a:r>
            <a:r>
              <a:rPr lang="en-US" altLang="zh-CN" b="1" dirty="0" smtClean="0"/>
              <a:t>The </a:t>
            </a:r>
            <a:r>
              <a:rPr lang="en-US" altLang="zh-CN" b="1" dirty="0"/>
              <a:t>s</a:t>
            </a:r>
            <a:r>
              <a:rPr lang="zh-CN" altLang="en-US" b="1" dirty="0" smtClean="0"/>
              <a:t>aturated pressure </a:t>
            </a:r>
            <a:r>
              <a:rPr lang="en-US" altLang="zh-CN" b="1" dirty="0" smtClean="0"/>
              <a:t>at the boundary</a:t>
            </a:r>
            <a:r>
              <a:rPr lang="zh-CN" altLang="en-US" b="1" dirty="0" smtClean="0"/>
              <a:t>,  </a:t>
            </a:r>
            <a:r>
              <a:rPr lang="zh-CN" altLang="en-US" b="1" dirty="0"/>
              <a:t>27 Torr at 300 </a:t>
            </a:r>
            <a:r>
              <a:rPr lang="zh-CN" altLang="en-US" b="1" dirty="0" smtClean="0"/>
              <a:t>K</a:t>
            </a:r>
            <a:r>
              <a:rPr lang="en-US" altLang="zh-CN" b="1" dirty="0" smtClean="0"/>
              <a:t>, shown on the right.</a:t>
            </a:r>
          </a:p>
          <a:p>
            <a:r>
              <a:rPr lang="en-US" altLang="zh-CN" b="1" dirty="0" smtClean="0"/>
              <a:t>On the left, through the comparison we can see  the water evaporation produces a significantly different ROS distribution.  The OH and H3O+ are produced near the liquid layer and able to diffuse into the liquid easily. </a:t>
            </a:r>
          </a:p>
          <a:p>
            <a:endParaRPr lang="en-US" altLang="zh-CN"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3876676" y="8955883"/>
            <a:ext cx="2981325" cy="462755"/>
          </a:xfrm>
          <a:prstGeom prst="rect">
            <a:avLst/>
          </a:prstGeom>
          <a:noFill/>
          <a:ln w="9525">
            <a:noFill/>
            <a:miter lim="800000"/>
            <a:headEnd/>
            <a:tailEnd/>
          </a:ln>
        </p:spPr>
        <p:txBody>
          <a:bodyPr lIns="89668" tIns="44834" rIns="89668" bIns="44834" anchor="b"/>
          <a:lstStyle/>
          <a:p>
            <a:pPr algn="r" defTabSz="944563" eaLnBrk="0" hangingPunct="0"/>
            <a:fld id="{E287F3BE-F799-47E2-B6FE-E8DB51E2E4B6}" type="slidenum">
              <a:rPr lang="en-US" sz="1100" b="1">
                <a:solidFill>
                  <a:srgbClr val="000000"/>
                </a:solidFill>
                <a:latin typeface="Times New Roman" pitchFamily="18" charset="0"/>
              </a:rPr>
              <a:pPr algn="r" defTabSz="944563" eaLnBrk="0" hangingPunct="0"/>
              <a:t>11</a:t>
            </a:fld>
            <a:endParaRPr lang="en-US" sz="1100" b="1">
              <a:solidFill>
                <a:srgbClr val="000000"/>
              </a:solidFill>
              <a:latin typeface="Times New Roman" pitchFamily="18" charset="0"/>
            </a:endParaRPr>
          </a:p>
        </p:txBody>
      </p:sp>
      <p:sp>
        <p:nvSpPr>
          <p:cNvPr id="69634" name="Rectangle 2"/>
          <p:cNvSpPr>
            <a:spLocks noGrp="1" noRot="1" noChangeAspect="1" noChangeArrowheads="1" noTextEdit="1"/>
          </p:cNvSpPr>
          <p:nvPr>
            <p:ph type="sldImg"/>
          </p:nvPr>
        </p:nvSpPr>
        <p:spPr>
          <a:xfrm>
            <a:off x="1063625" y="695325"/>
            <a:ext cx="4733925" cy="3551238"/>
          </a:xfrm>
          <a:prstGeom prst="rect">
            <a:avLst/>
          </a:prstGeom>
          <a:ln/>
        </p:spPr>
      </p:sp>
      <p:sp>
        <p:nvSpPr>
          <p:cNvPr id="69635" name="Rectangle 3"/>
          <p:cNvSpPr>
            <a:spLocks noGrp="1" noChangeArrowheads="1"/>
          </p:cNvSpPr>
          <p:nvPr>
            <p:ph type="body" idx="1"/>
          </p:nvPr>
        </p:nvSpPr>
        <p:spPr>
          <a:xfrm>
            <a:off x="893764" y="4477123"/>
            <a:ext cx="5070475" cy="4246564"/>
          </a:xfrm>
          <a:noFill/>
        </p:spPr>
        <p:txBody>
          <a:bodyPr lIns="89668" tIns="44834" rIns="89668" bIns="44834"/>
          <a:lstStyle/>
          <a:p>
            <a:r>
              <a:rPr lang="zh-CN" altLang="en-US" b="1" dirty="0"/>
              <a:t>Here </a:t>
            </a:r>
            <a:r>
              <a:rPr lang="en-US" altLang="zh-CN" b="1" dirty="0" smtClean="0"/>
              <a:t>is</a:t>
            </a:r>
            <a:r>
              <a:rPr lang="zh-CN" altLang="en-US" b="1" dirty="0" smtClean="0"/>
              <a:t> </a:t>
            </a:r>
            <a:r>
              <a:rPr lang="zh-CN" altLang="en-US" b="1" dirty="0"/>
              <a:t>the </a:t>
            </a:r>
            <a:r>
              <a:rPr lang="en-US" altLang="zh-CN" b="1" dirty="0" smtClean="0"/>
              <a:t>positive </a:t>
            </a:r>
            <a:r>
              <a:rPr lang="zh-CN" altLang="en-US" b="1" dirty="0" smtClean="0"/>
              <a:t>ion</a:t>
            </a:r>
            <a:r>
              <a:rPr lang="en-US" altLang="zh-CN" b="1" dirty="0"/>
              <a:t> </a:t>
            </a:r>
            <a:r>
              <a:rPr lang="en-US" altLang="zh-CN" b="1" dirty="0" smtClean="0"/>
              <a:t>chemistry.  </a:t>
            </a:r>
          </a:p>
          <a:p>
            <a:r>
              <a:rPr lang="en-US" altLang="zh-CN" b="1" dirty="0" smtClean="0"/>
              <a:t>In the gap, the total positive ions with density up to 10^15 cm-3. </a:t>
            </a:r>
            <a:endParaRPr lang="en-US" altLang="en-US" b="1" dirty="0">
              <a:ea typeface="PMingLiU" pitchFamily="18" charset="-120"/>
            </a:endParaRPr>
          </a:p>
          <a:p>
            <a:r>
              <a:rPr lang="en-US" b="1" dirty="0">
                <a:latin typeface="Arial" pitchFamily="34" charset="0"/>
                <a:ea typeface="PMingLiU" pitchFamily="18" charset="-120"/>
              </a:rPr>
              <a:t>Virtually all positive ions striking water charge exchange to </a:t>
            </a:r>
            <a:r>
              <a:rPr lang="en-US" b="1" dirty="0" smtClean="0">
                <a:latin typeface="Arial" pitchFamily="34" charset="0"/>
                <a:ea typeface="PMingLiU" pitchFamily="18" charset="-120"/>
              </a:rPr>
              <a:t>H</a:t>
            </a:r>
            <a:r>
              <a:rPr lang="en-US" b="1" baseline="-25000" dirty="0" smtClean="0">
                <a:latin typeface="Arial" pitchFamily="34" charset="0"/>
                <a:ea typeface="PMingLiU" pitchFamily="18" charset="-120"/>
              </a:rPr>
              <a:t>2</a:t>
            </a:r>
            <a:r>
              <a:rPr lang="en-US" b="1" dirty="0" smtClean="0">
                <a:latin typeface="Arial" pitchFamily="34" charset="0"/>
                <a:ea typeface="PMingLiU" pitchFamily="18" charset="-120"/>
              </a:rPr>
              <a:t>O</a:t>
            </a:r>
            <a:r>
              <a:rPr lang="en-US" b="1" baseline="30000" dirty="0" smtClean="0">
                <a:latin typeface="Arial" pitchFamily="34" charset="0"/>
                <a:ea typeface="PMingLiU" pitchFamily="18" charset="-120"/>
              </a:rPr>
              <a:t>+</a:t>
            </a:r>
            <a:r>
              <a:rPr lang="en-US" b="1" dirty="0" smtClean="0">
                <a:latin typeface="Arial" pitchFamily="34" charset="0"/>
                <a:ea typeface="PMingLiU" pitchFamily="18" charset="-120"/>
              </a:rPr>
              <a:t>.</a:t>
            </a:r>
          </a:p>
          <a:p>
            <a:r>
              <a:rPr lang="en-US" altLang="en-US" b="1" dirty="0" smtClean="0">
                <a:ea typeface="PMingLiU" pitchFamily="18" charset="-120"/>
              </a:rPr>
              <a:t>The </a:t>
            </a:r>
            <a:r>
              <a:rPr lang="en-US" altLang="en-US" b="1" dirty="0">
                <a:ea typeface="PMingLiU" pitchFamily="18" charset="-120"/>
              </a:rPr>
              <a:t>lifetime of aqueous H2O+ is short.  In about microseconds, aqueous H2O+ leads to H3O+ and meanwhile OH is produced.  </a:t>
            </a:r>
          </a:p>
          <a:p>
            <a:r>
              <a:rPr lang="en-US" altLang="en-US" b="1" dirty="0">
                <a:ea typeface="PMingLiU" pitchFamily="18" charset="-120"/>
              </a:rPr>
              <a:t>H3O+ </a:t>
            </a:r>
            <a:r>
              <a:rPr lang="en-US" altLang="en-US" b="1" dirty="0" smtClean="0">
                <a:ea typeface="PMingLiU" pitchFamily="18" charset="-120"/>
              </a:rPr>
              <a:t>dominates the liquid positive ions and participates in equilibrium reactions, which maintains its density.  </a:t>
            </a:r>
            <a:endParaRPr lang="en-US" altLang="en-US" b="1" dirty="0">
              <a:ea typeface="PMingLiU" pitchFamily="18" charset="-120"/>
            </a:endParaRPr>
          </a:p>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3876676" y="8955883"/>
            <a:ext cx="2981325" cy="462755"/>
          </a:xfrm>
          <a:prstGeom prst="rect">
            <a:avLst/>
          </a:prstGeom>
          <a:noFill/>
          <a:ln w="9525">
            <a:noFill/>
            <a:miter lim="800000"/>
            <a:headEnd/>
            <a:tailEnd/>
          </a:ln>
        </p:spPr>
        <p:txBody>
          <a:bodyPr lIns="89668" tIns="44834" rIns="89668" bIns="44834" anchor="b"/>
          <a:lstStyle/>
          <a:p>
            <a:pPr algn="r" defTabSz="944563" eaLnBrk="0" hangingPunct="0"/>
            <a:fld id="{E287F3BE-F799-47E2-B6FE-E8DB51E2E4B6}" type="slidenum">
              <a:rPr lang="en-US" sz="1100" b="1">
                <a:solidFill>
                  <a:srgbClr val="000000"/>
                </a:solidFill>
                <a:latin typeface="Times New Roman" pitchFamily="18" charset="0"/>
              </a:rPr>
              <a:pPr algn="r" defTabSz="944563" eaLnBrk="0" hangingPunct="0"/>
              <a:t>12</a:t>
            </a:fld>
            <a:endParaRPr lang="en-US" sz="1100" b="1">
              <a:solidFill>
                <a:srgbClr val="000000"/>
              </a:solidFill>
              <a:latin typeface="Times New Roman" pitchFamily="18" charset="0"/>
            </a:endParaRPr>
          </a:p>
        </p:txBody>
      </p:sp>
      <p:sp>
        <p:nvSpPr>
          <p:cNvPr id="69634" name="Rectangle 2"/>
          <p:cNvSpPr>
            <a:spLocks noGrp="1" noRot="1" noChangeAspect="1" noChangeArrowheads="1" noTextEdit="1"/>
          </p:cNvSpPr>
          <p:nvPr>
            <p:ph type="sldImg"/>
          </p:nvPr>
        </p:nvSpPr>
        <p:spPr>
          <a:xfrm>
            <a:off x="1063625" y="695325"/>
            <a:ext cx="4733925" cy="3551238"/>
          </a:xfrm>
          <a:prstGeom prst="rect">
            <a:avLst/>
          </a:prstGeom>
          <a:ln/>
        </p:spPr>
      </p:sp>
      <p:sp>
        <p:nvSpPr>
          <p:cNvPr id="69635" name="Rectangle 3"/>
          <p:cNvSpPr>
            <a:spLocks noGrp="1" noChangeArrowheads="1"/>
          </p:cNvSpPr>
          <p:nvPr>
            <p:ph type="body" idx="1"/>
          </p:nvPr>
        </p:nvSpPr>
        <p:spPr>
          <a:xfrm>
            <a:off x="893764" y="4477123"/>
            <a:ext cx="5070475" cy="4246564"/>
          </a:xfrm>
          <a:noFill/>
        </p:spPr>
        <p:txBody>
          <a:bodyPr lIns="89668" tIns="44834" rIns="89668" bIns="44834"/>
          <a:lstStyle/>
          <a:p>
            <a:r>
              <a:rPr lang="en-US" b="1" dirty="0"/>
              <a:t>Here are the oxidizing species.   Aqueous OH is produced in many ways. </a:t>
            </a:r>
          </a:p>
          <a:p>
            <a:pPr marL="228600" indent="-228600">
              <a:buAutoNum type="arabicPeriod"/>
            </a:pPr>
            <a:r>
              <a:rPr lang="en-US" b="1" dirty="0" smtClean="0"/>
              <a:t>On short time scales, OH is produced by the dissociation </a:t>
            </a:r>
            <a:r>
              <a:rPr lang="en-US" b="1" dirty="0"/>
              <a:t>of H2O </a:t>
            </a:r>
            <a:r>
              <a:rPr lang="en-US" b="1" dirty="0" smtClean="0"/>
              <a:t>induced by photon fluxes and charge exchange. </a:t>
            </a:r>
          </a:p>
          <a:p>
            <a:pPr marL="228600" indent="-228600">
              <a:buFontTx/>
              <a:buAutoNum type="arabicPeriod"/>
            </a:pPr>
            <a:r>
              <a:rPr lang="en-US" b="1" dirty="0" smtClean="0"/>
              <a:t>In afterglow, OH is produced through </a:t>
            </a:r>
            <a:r>
              <a:rPr lang="en-US" b="1" dirty="0"/>
              <a:t>the solvation of the gaseous OH.  </a:t>
            </a:r>
          </a:p>
          <a:p>
            <a:pPr marL="228600" indent="-228600">
              <a:buAutoNum type="arabicPeriod"/>
            </a:pPr>
            <a:endParaRPr lang="en-US" b="1" dirty="0" smtClean="0"/>
          </a:p>
          <a:p>
            <a:r>
              <a:rPr lang="en-US" b="1" dirty="0" smtClean="0"/>
              <a:t>OH </a:t>
            </a:r>
            <a:r>
              <a:rPr lang="en-US" b="1" dirty="0"/>
              <a:t>is too oxidizing to transport further unless it recombines to H2O2, which is less reactive than OH but will go much further to the </a:t>
            </a:r>
            <a:r>
              <a:rPr lang="en-US" b="1" dirty="0" smtClean="0"/>
              <a:t>tissue. </a:t>
            </a:r>
            <a:endParaRPr lang="en-US" b="1" dirty="0"/>
          </a:p>
          <a:p>
            <a:r>
              <a:rPr lang="en-US" b="1" dirty="0"/>
              <a:t>As a result, OH only exists in a very thin layer under the </a:t>
            </a:r>
            <a:r>
              <a:rPr lang="en-US" b="1" dirty="0" smtClean="0"/>
              <a:t>interface</a:t>
            </a:r>
            <a:r>
              <a:rPr lang="en-US" b="1" dirty="0"/>
              <a:t>.</a:t>
            </a:r>
            <a:r>
              <a:rPr lang="en-US" b="1" dirty="0" smtClean="0"/>
              <a:t> </a:t>
            </a:r>
            <a:endParaRPr lang="en-US" b="1" dirty="0"/>
          </a:p>
          <a:p>
            <a:r>
              <a:rPr lang="en-US" b="1" dirty="0"/>
              <a:t>H2O2 is a common oxidizing radical </a:t>
            </a:r>
            <a:r>
              <a:rPr lang="en-US" b="1" dirty="0" smtClean="0"/>
              <a:t>living very long in </a:t>
            </a:r>
            <a:r>
              <a:rPr lang="en-US" b="1" dirty="0"/>
              <a:t>liquid </a:t>
            </a:r>
            <a:r>
              <a:rPr lang="en-US" b="1" dirty="0" smtClean="0"/>
              <a:t>water, and finally reaches the tissue.  </a:t>
            </a:r>
            <a:endParaRPr lang="en-US" b="1" dirty="0"/>
          </a:p>
          <a:p>
            <a:endParaRPr lang="en-US" b="1"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3876676" y="8955883"/>
            <a:ext cx="2981325" cy="462755"/>
          </a:xfrm>
          <a:prstGeom prst="rect">
            <a:avLst/>
          </a:prstGeom>
          <a:noFill/>
          <a:ln w="9525">
            <a:noFill/>
            <a:miter lim="800000"/>
            <a:headEnd/>
            <a:tailEnd/>
          </a:ln>
        </p:spPr>
        <p:txBody>
          <a:bodyPr lIns="89668" tIns="44834" rIns="89668" bIns="44834" anchor="b"/>
          <a:lstStyle/>
          <a:p>
            <a:pPr algn="r" defTabSz="944563" eaLnBrk="0" hangingPunct="0"/>
            <a:fld id="{E287F3BE-F799-47E2-B6FE-E8DB51E2E4B6}" type="slidenum">
              <a:rPr lang="en-US" sz="1100" b="1">
                <a:solidFill>
                  <a:srgbClr val="000000"/>
                </a:solidFill>
                <a:latin typeface="Times New Roman" pitchFamily="18" charset="0"/>
              </a:rPr>
              <a:pPr algn="r" defTabSz="944563" eaLnBrk="0" hangingPunct="0"/>
              <a:t>13</a:t>
            </a:fld>
            <a:endParaRPr lang="en-US" sz="1100" b="1">
              <a:solidFill>
                <a:srgbClr val="000000"/>
              </a:solidFill>
              <a:latin typeface="Times New Roman" pitchFamily="18" charset="0"/>
            </a:endParaRPr>
          </a:p>
        </p:txBody>
      </p:sp>
      <p:sp>
        <p:nvSpPr>
          <p:cNvPr id="69634" name="Rectangle 2"/>
          <p:cNvSpPr>
            <a:spLocks noGrp="1" noRot="1" noChangeAspect="1" noChangeArrowheads="1" noTextEdit="1"/>
          </p:cNvSpPr>
          <p:nvPr>
            <p:ph type="sldImg"/>
          </p:nvPr>
        </p:nvSpPr>
        <p:spPr>
          <a:xfrm>
            <a:off x="1063625" y="695325"/>
            <a:ext cx="4733925" cy="3551238"/>
          </a:xfrm>
          <a:prstGeom prst="rect">
            <a:avLst/>
          </a:prstGeom>
          <a:ln/>
        </p:spPr>
      </p:sp>
      <p:sp>
        <p:nvSpPr>
          <p:cNvPr id="69635" name="Rectangle 3"/>
          <p:cNvSpPr>
            <a:spLocks noGrp="1" noChangeArrowheads="1"/>
          </p:cNvSpPr>
          <p:nvPr>
            <p:ph type="body" idx="1"/>
          </p:nvPr>
        </p:nvSpPr>
        <p:spPr>
          <a:xfrm>
            <a:off x="893764" y="4477123"/>
            <a:ext cx="5070475" cy="4246564"/>
          </a:xfrm>
          <a:noFill/>
        </p:spPr>
        <p:txBody>
          <a:bodyPr lIns="89668" tIns="44834" rIns="89668" bIns="44834"/>
          <a:lstStyle/>
          <a:p>
            <a:r>
              <a:rPr lang="en-US" b="1" dirty="0" smtClean="0"/>
              <a:t>ROS production is shown here.  </a:t>
            </a:r>
          </a:p>
          <a:p>
            <a:r>
              <a:rPr lang="en-US" b="1" dirty="0" smtClean="0"/>
              <a:t>O and O3 are produced in the filament, up to 10^16 cm-3.  </a:t>
            </a:r>
          </a:p>
          <a:p>
            <a:r>
              <a:rPr lang="en-US" b="1" dirty="0" smtClean="0"/>
              <a:t>O quickly converts to O3 by combining dissolved O2 when solvated. </a:t>
            </a:r>
          </a:p>
          <a:p>
            <a:r>
              <a:rPr lang="en-US" b="1" dirty="0" smtClean="0"/>
              <a:t>When solvated, H atoms quickly combine with dissolved O2 to HO2, which later decomposes to H3O+ and O2-.  </a:t>
            </a:r>
          </a:p>
          <a:p>
            <a:r>
              <a:rPr lang="en-US" b="1" dirty="0" smtClean="0"/>
              <a:t>It is an important source providing hydronium ions.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3876676" y="8955883"/>
            <a:ext cx="2981325" cy="462755"/>
          </a:xfrm>
          <a:prstGeom prst="rect">
            <a:avLst/>
          </a:prstGeom>
          <a:noFill/>
          <a:ln w="9525">
            <a:noFill/>
            <a:miter lim="800000"/>
            <a:headEnd/>
            <a:tailEnd/>
          </a:ln>
        </p:spPr>
        <p:txBody>
          <a:bodyPr lIns="89668" tIns="44834" rIns="89668" bIns="44834" anchor="b"/>
          <a:lstStyle/>
          <a:p>
            <a:pPr algn="r" defTabSz="944563" eaLnBrk="0" hangingPunct="0"/>
            <a:fld id="{E287F3BE-F799-47E2-B6FE-E8DB51E2E4B6}" type="slidenum">
              <a:rPr lang="en-US" sz="1100" b="1">
                <a:solidFill>
                  <a:srgbClr val="000000"/>
                </a:solidFill>
                <a:latin typeface="Times New Roman" pitchFamily="18" charset="0"/>
              </a:rPr>
              <a:pPr algn="r" defTabSz="944563" eaLnBrk="0" hangingPunct="0"/>
              <a:t>14</a:t>
            </a:fld>
            <a:endParaRPr lang="en-US" sz="1100" b="1">
              <a:solidFill>
                <a:srgbClr val="000000"/>
              </a:solidFill>
              <a:latin typeface="Times New Roman" pitchFamily="18" charset="0"/>
            </a:endParaRPr>
          </a:p>
        </p:txBody>
      </p:sp>
      <p:sp>
        <p:nvSpPr>
          <p:cNvPr id="69634" name="Rectangle 2"/>
          <p:cNvSpPr>
            <a:spLocks noGrp="1" noRot="1" noChangeAspect="1" noChangeArrowheads="1" noTextEdit="1"/>
          </p:cNvSpPr>
          <p:nvPr>
            <p:ph type="sldImg"/>
          </p:nvPr>
        </p:nvSpPr>
        <p:spPr>
          <a:xfrm>
            <a:off x="1063625" y="695325"/>
            <a:ext cx="4733925" cy="3551238"/>
          </a:xfrm>
          <a:prstGeom prst="rect">
            <a:avLst/>
          </a:prstGeom>
          <a:ln/>
        </p:spPr>
      </p:sp>
      <p:sp>
        <p:nvSpPr>
          <p:cNvPr id="69635" name="Rectangle 3"/>
          <p:cNvSpPr>
            <a:spLocks noGrp="1" noChangeArrowheads="1"/>
          </p:cNvSpPr>
          <p:nvPr>
            <p:ph type="body" idx="1"/>
          </p:nvPr>
        </p:nvSpPr>
        <p:spPr>
          <a:xfrm>
            <a:off x="893764" y="4477123"/>
            <a:ext cx="5070475" cy="4246564"/>
          </a:xfrm>
          <a:noFill/>
        </p:spPr>
        <p:txBody>
          <a:bodyPr lIns="89668" tIns="44834" rIns="89668" bIns="44834"/>
          <a:lstStyle/>
          <a:p>
            <a:r>
              <a:rPr lang="en-US" b="1" dirty="0" smtClean="0"/>
              <a:t>Here are the ROS production for different cases. </a:t>
            </a:r>
            <a:br>
              <a:rPr lang="en-US" b="1" dirty="0" smtClean="0"/>
            </a:br>
            <a:r>
              <a:rPr lang="en-US" b="1" dirty="0"/>
              <a:t>W</a:t>
            </a:r>
            <a:r>
              <a:rPr lang="en-US" b="1" dirty="0" smtClean="0"/>
              <a:t>e can see the </a:t>
            </a:r>
            <a:r>
              <a:rPr lang="en-US" b="1" dirty="0" err="1" smtClean="0"/>
              <a:t>photodissociation</a:t>
            </a:r>
            <a:r>
              <a:rPr lang="en-US" b="1" dirty="0" smtClean="0"/>
              <a:t> plays a dominant role during the pulse in </a:t>
            </a:r>
            <a:r>
              <a:rPr lang="en-US" b="1" dirty="0"/>
              <a:t>the OH and H2O2 </a:t>
            </a:r>
            <a:r>
              <a:rPr lang="en-US" b="1" dirty="0" smtClean="0"/>
              <a:t>production.  Without photon fluxes, OH and H2O2 densities are reduced by at least 1 order. </a:t>
            </a:r>
          </a:p>
          <a:p>
            <a:r>
              <a:rPr lang="en-US" b="1" dirty="0" smtClean="0"/>
              <a:t>O3 is less sensitive to the photon fluxes since O atoms are not directly produced in large numbers by photolysis.  </a:t>
            </a:r>
          </a:p>
          <a:p>
            <a:r>
              <a:rPr lang="en-US" b="1" dirty="0" smtClean="0"/>
              <a:t>HO2 production is reduced very much in lack of photon fluxes and dissolved O2, since HO2 mainly comes from the H combining with O2. </a:t>
            </a:r>
            <a:endParaRPr lang="en-US" b="1"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3876676" y="8955883"/>
            <a:ext cx="2981325" cy="462755"/>
          </a:xfrm>
          <a:prstGeom prst="rect">
            <a:avLst/>
          </a:prstGeom>
          <a:noFill/>
          <a:ln w="9525">
            <a:noFill/>
            <a:miter lim="800000"/>
            <a:headEnd/>
            <a:tailEnd/>
          </a:ln>
        </p:spPr>
        <p:txBody>
          <a:bodyPr lIns="89668" tIns="44834" rIns="89668" bIns="44834" anchor="b"/>
          <a:lstStyle/>
          <a:p>
            <a:pPr algn="r" defTabSz="944563" eaLnBrk="0" hangingPunct="0"/>
            <a:fld id="{E287F3BE-F799-47E2-B6FE-E8DB51E2E4B6}" type="slidenum">
              <a:rPr lang="en-US" sz="1100" b="1">
                <a:solidFill>
                  <a:srgbClr val="000000"/>
                </a:solidFill>
                <a:latin typeface="Times New Roman" pitchFamily="18" charset="0"/>
              </a:rPr>
              <a:pPr algn="r" defTabSz="944563" eaLnBrk="0" hangingPunct="0"/>
              <a:t>15</a:t>
            </a:fld>
            <a:endParaRPr lang="en-US" sz="1100" b="1">
              <a:solidFill>
                <a:srgbClr val="000000"/>
              </a:solidFill>
              <a:latin typeface="Times New Roman" pitchFamily="18" charset="0"/>
            </a:endParaRPr>
          </a:p>
        </p:txBody>
      </p:sp>
      <p:sp>
        <p:nvSpPr>
          <p:cNvPr id="69634" name="Rectangle 2"/>
          <p:cNvSpPr>
            <a:spLocks noGrp="1" noRot="1" noChangeAspect="1" noChangeArrowheads="1" noTextEdit="1"/>
          </p:cNvSpPr>
          <p:nvPr>
            <p:ph type="sldImg"/>
          </p:nvPr>
        </p:nvSpPr>
        <p:spPr>
          <a:xfrm>
            <a:off x="1063625" y="695325"/>
            <a:ext cx="4733925" cy="3551238"/>
          </a:xfrm>
          <a:prstGeom prst="rect">
            <a:avLst/>
          </a:prstGeom>
          <a:ln/>
        </p:spPr>
      </p:sp>
      <p:sp>
        <p:nvSpPr>
          <p:cNvPr id="69635" name="Rectangle 3"/>
          <p:cNvSpPr>
            <a:spLocks noGrp="1" noChangeArrowheads="1"/>
          </p:cNvSpPr>
          <p:nvPr>
            <p:ph type="body" idx="1"/>
          </p:nvPr>
        </p:nvSpPr>
        <p:spPr>
          <a:xfrm>
            <a:off x="893764" y="4477123"/>
            <a:ext cx="5070475" cy="4246564"/>
          </a:xfrm>
          <a:noFill/>
        </p:spPr>
        <p:txBody>
          <a:bodyPr lIns="89668" tIns="44834" rIns="89668" bIns="44834"/>
          <a:lstStyle/>
          <a:p>
            <a:r>
              <a:rPr lang="en-US" b="1" dirty="0" smtClean="0"/>
              <a:t>Most biological fluids are not pristine water.  The water is likely to contain RH (alkane-like hydrocarbon), in this case, 30 ppm.  </a:t>
            </a:r>
          </a:p>
          <a:p>
            <a:r>
              <a:rPr lang="en-US" b="1" dirty="0" smtClean="0"/>
              <a:t>In our model, H2O2 and O3 react with RH at the equivalent of gas kinetic rates.  </a:t>
            </a:r>
          </a:p>
          <a:p>
            <a:r>
              <a:rPr lang="en-US" b="1" dirty="0" smtClean="0"/>
              <a:t>Without RH, the left figure, H2O2 and O3 are able to reach the tissue, while with RH, the right figure, H2O2 and O3 are consumed out before they reach the tissue. </a:t>
            </a:r>
          </a:p>
          <a:p>
            <a:r>
              <a:rPr lang="en-US" b="1" dirty="0" smtClean="0"/>
              <a:t>Even a small mount of RH can stop the ROS penetration.  But with more pulses, ROS will increase and may be able to “burn through” RH.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3876676" y="8955883"/>
            <a:ext cx="2981325" cy="462755"/>
          </a:xfrm>
          <a:prstGeom prst="rect">
            <a:avLst/>
          </a:prstGeom>
          <a:noFill/>
          <a:ln w="9525">
            <a:noFill/>
            <a:miter lim="800000"/>
            <a:headEnd/>
            <a:tailEnd/>
          </a:ln>
        </p:spPr>
        <p:txBody>
          <a:bodyPr lIns="89668" tIns="44834" rIns="89668" bIns="44834" anchor="b"/>
          <a:lstStyle/>
          <a:p>
            <a:pPr algn="r" defTabSz="944563" eaLnBrk="0" hangingPunct="0"/>
            <a:fld id="{E287F3BE-F799-47E2-B6FE-E8DB51E2E4B6}" type="slidenum">
              <a:rPr lang="en-US" sz="1100" b="1">
                <a:solidFill>
                  <a:srgbClr val="000000"/>
                </a:solidFill>
                <a:latin typeface="Times New Roman" pitchFamily="18" charset="0"/>
              </a:rPr>
              <a:pPr algn="r" defTabSz="944563" eaLnBrk="0" hangingPunct="0"/>
              <a:t>16</a:t>
            </a:fld>
            <a:endParaRPr lang="en-US" sz="1100" b="1">
              <a:solidFill>
                <a:srgbClr val="000000"/>
              </a:solidFill>
              <a:latin typeface="Times New Roman" pitchFamily="18" charset="0"/>
            </a:endParaRPr>
          </a:p>
        </p:txBody>
      </p:sp>
      <p:sp>
        <p:nvSpPr>
          <p:cNvPr id="69634" name="Rectangle 2"/>
          <p:cNvSpPr>
            <a:spLocks noGrp="1" noRot="1" noChangeAspect="1" noChangeArrowheads="1" noTextEdit="1"/>
          </p:cNvSpPr>
          <p:nvPr>
            <p:ph type="sldImg"/>
          </p:nvPr>
        </p:nvSpPr>
        <p:spPr>
          <a:xfrm>
            <a:off x="1063625" y="695325"/>
            <a:ext cx="4733925" cy="3551238"/>
          </a:xfrm>
          <a:prstGeom prst="rect">
            <a:avLst/>
          </a:prstGeom>
          <a:ln/>
        </p:spPr>
      </p:sp>
      <p:sp>
        <p:nvSpPr>
          <p:cNvPr id="69635" name="Rectangle 3"/>
          <p:cNvSpPr>
            <a:spLocks noGrp="1" noChangeArrowheads="1"/>
          </p:cNvSpPr>
          <p:nvPr>
            <p:ph type="body" idx="1"/>
          </p:nvPr>
        </p:nvSpPr>
        <p:spPr>
          <a:xfrm>
            <a:off x="893764" y="4477123"/>
            <a:ext cx="5070475" cy="4246564"/>
          </a:xfrm>
          <a:noFill/>
        </p:spPr>
        <p:txBody>
          <a:bodyPr lIns="89668" tIns="44834" rIns="89668" bIns="44834"/>
          <a:lstStyle/>
          <a:p>
            <a:r>
              <a:rPr lang="en-US" b="1" dirty="0" smtClean="0"/>
              <a:t>The liquid acidification by the discharge is frequently reported in the literatures.  Our simulation also shows such effect. </a:t>
            </a:r>
          </a:p>
          <a:p>
            <a:r>
              <a:rPr lang="en-US" b="1" dirty="0" smtClean="0"/>
              <a:t>The pH value is determined by the concentration of the H3O+.</a:t>
            </a:r>
          </a:p>
          <a:p>
            <a:r>
              <a:rPr lang="en-US" b="1" dirty="0" smtClean="0"/>
              <a:t>The water is assumed to be neutral before the pulse.  </a:t>
            </a:r>
          </a:p>
          <a:p>
            <a:r>
              <a:rPr lang="en-US" b="1" dirty="0" smtClean="0"/>
              <a:t>In 1 sec after the pulse, the pH value reaches as low as 4.4 at end of the base case.  Intermediate pH is even lower.  Without photon fluxes or dissolved O2, pH value is higher. </a:t>
            </a:r>
          </a:p>
          <a:p>
            <a:r>
              <a:rPr lang="en-US" b="1" dirty="0" smtClean="0"/>
              <a:t>The discharge significantly acidifies the liquid.  </a:t>
            </a:r>
            <a:endParaRPr lang="en-US" b="1"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3876676" y="8955883"/>
            <a:ext cx="2981325" cy="462755"/>
          </a:xfrm>
          <a:prstGeom prst="rect">
            <a:avLst/>
          </a:prstGeom>
          <a:noFill/>
          <a:ln w="9525">
            <a:noFill/>
            <a:miter lim="800000"/>
            <a:headEnd/>
            <a:tailEnd/>
          </a:ln>
        </p:spPr>
        <p:txBody>
          <a:bodyPr lIns="89668" tIns="44834" rIns="89668" bIns="44834" anchor="b"/>
          <a:lstStyle/>
          <a:p>
            <a:pPr algn="r" defTabSz="944563" eaLnBrk="0" hangingPunct="0"/>
            <a:fld id="{E287F3BE-F799-47E2-B6FE-E8DB51E2E4B6}" type="slidenum">
              <a:rPr lang="en-US" sz="1100" b="1">
                <a:solidFill>
                  <a:srgbClr val="000000"/>
                </a:solidFill>
                <a:latin typeface="Times New Roman" pitchFamily="18" charset="0"/>
              </a:rPr>
              <a:pPr algn="r" defTabSz="944563" eaLnBrk="0" hangingPunct="0"/>
              <a:t>17</a:t>
            </a:fld>
            <a:endParaRPr lang="en-US" sz="1100" b="1">
              <a:solidFill>
                <a:srgbClr val="000000"/>
              </a:solidFill>
              <a:latin typeface="Times New Roman" pitchFamily="18" charset="0"/>
            </a:endParaRPr>
          </a:p>
        </p:txBody>
      </p:sp>
      <p:sp>
        <p:nvSpPr>
          <p:cNvPr id="69634" name="Rectangle 2"/>
          <p:cNvSpPr>
            <a:spLocks noGrp="1" noRot="1" noChangeAspect="1" noChangeArrowheads="1" noTextEdit="1"/>
          </p:cNvSpPr>
          <p:nvPr>
            <p:ph type="sldImg"/>
          </p:nvPr>
        </p:nvSpPr>
        <p:spPr>
          <a:xfrm>
            <a:off x="1063625" y="695325"/>
            <a:ext cx="4733925" cy="3551238"/>
          </a:xfrm>
          <a:prstGeom prst="rect">
            <a:avLst/>
          </a:prstGeom>
          <a:ln/>
        </p:spPr>
      </p:sp>
      <p:sp>
        <p:nvSpPr>
          <p:cNvPr id="69635" name="Rectangle 3"/>
          <p:cNvSpPr>
            <a:spLocks noGrp="1" noChangeArrowheads="1"/>
          </p:cNvSpPr>
          <p:nvPr>
            <p:ph type="body" idx="1"/>
          </p:nvPr>
        </p:nvSpPr>
        <p:spPr>
          <a:xfrm>
            <a:off x="893764" y="4477123"/>
            <a:ext cx="5070475" cy="4246564"/>
          </a:xfrm>
          <a:noFill/>
        </p:spPr>
        <p:txBody>
          <a:bodyPr lIns="89668" tIns="44834" rIns="89668" bIns="44834"/>
          <a:lstStyle/>
          <a:p>
            <a:r>
              <a:rPr lang="en-US" b="1" dirty="0" smtClean="0"/>
              <a:t>The </a:t>
            </a:r>
            <a:r>
              <a:rPr lang="en-US" b="1" dirty="0" err="1" smtClean="0"/>
              <a:t>fluences</a:t>
            </a:r>
            <a:r>
              <a:rPr lang="en-US" b="1" dirty="0"/>
              <a:t> </a:t>
            </a:r>
            <a:r>
              <a:rPr lang="en-US" b="1" dirty="0" smtClean="0"/>
              <a:t>o </a:t>
            </a:r>
            <a:r>
              <a:rPr lang="en-US" b="1" dirty="0"/>
              <a:t>the tissue </a:t>
            </a:r>
            <a:r>
              <a:rPr lang="en-US" b="1" dirty="0" smtClean="0"/>
              <a:t>, including ions and neutrals, are shown here. </a:t>
            </a:r>
          </a:p>
          <a:p>
            <a:r>
              <a:rPr lang="en-US" b="1" dirty="0" smtClean="0"/>
              <a:t>The </a:t>
            </a:r>
            <a:r>
              <a:rPr lang="en-US" b="1" dirty="0" err="1" smtClean="0"/>
              <a:t>fluences</a:t>
            </a:r>
            <a:r>
              <a:rPr lang="en-US" b="1" dirty="0" smtClean="0"/>
              <a:t> of most ROS are reduced without photon fluxes, except O3. </a:t>
            </a:r>
          </a:p>
          <a:p>
            <a:r>
              <a:rPr lang="en-US" b="1" dirty="0" smtClean="0"/>
              <a:t>The </a:t>
            </a:r>
            <a:r>
              <a:rPr lang="en-US" b="1" dirty="0" err="1" smtClean="0"/>
              <a:t>fluences</a:t>
            </a:r>
            <a:r>
              <a:rPr lang="en-US" b="1" dirty="0" smtClean="0"/>
              <a:t> of O2- and HO2 are reduced without dissolved O2.  </a:t>
            </a:r>
            <a:endParaRPr lang="en-US" b="1" dirty="0"/>
          </a:p>
          <a:p>
            <a:r>
              <a:rPr lang="en-US" b="1" dirty="0" smtClean="0"/>
              <a:t>In this case, O2- and O3- together dominate the positive ions in liquid. </a:t>
            </a:r>
          </a:p>
          <a:p>
            <a:r>
              <a:rPr lang="en-US" b="1" dirty="0" smtClean="0"/>
              <a:t>The presence of RH reduces ROS </a:t>
            </a:r>
            <a:r>
              <a:rPr lang="en-US" b="1" dirty="0" err="1" smtClean="0"/>
              <a:t>fluences</a:t>
            </a:r>
            <a:r>
              <a:rPr lang="en-US" b="1" dirty="0" smtClean="0"/>
              <a:t>, resulting a dominant </a:t>
            </a:r>
            <a:r>
              <a:rPr lang="en-US" b="1" dirty="0" err="1" smtClean="0"/>
              <a:t>fluence</a:t>
            </a:r>
            <a:r>
              <a:rPr lang="en-US" b="1" dirty="0" smtClean="0"/>
              <a:t> of R*. </a:t>
            </a:r>
          </a:p>
          <a:p>
            <a:endParaRPr lang="en-US" b="1" dirty="0"/>
          </a:p>
          <a:p>
            <a:endParaRPr lang="en-US" b="1" dirty="0" smtClean="0"/>
          </a:p>
          <a:p>
            <a:endParaRPr lang="en-US" b="1" dirty="0" smtClean="0"/>
          </a:p>
          <a:p>
            <a:endParaRPr lang="en-US" b="1" dirty="0" smtClean="0"/>
          </a:p>
          <a:p>
            <a:endParaRPr lang="en-US" b="1"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3876676" y="8955883"/>
            <a:ext cx="2981325" cy="462755"/>
          </a:xfrm>
          <a:prstGeom prst="rect">
            <a:avLst/>
          </a:prstGeom>
          <a:noFill/>
          <a:ln w="9525">
            <a:noFill/>
            <a:miter lim="800000"/>
            <a:headEnd/>
            <a:tailEnd/>
          </a:ln>
        </p:spPr>
        <p:txBody>
          <a:bodyPr lIns="89668" tIns="44834" rIns="89668" bIns="44834" anchor="b"/>
          <a:lstStyle/>
          <a:p>
            <a:pPr algn="r" defTabSz="944563" eaLnBrk="0" hangingPunct="0"/>
            <a:fld id="{E287F3BE-F799-47E2-B6FE-E8DB51E2E4B6}" type="slidenum">
              <a:rPr lang="en-US" sz="1100" b="1">
                <a:solidFill>
                  <a:srgbClr val="000000"/>
                </a:solidFill>
                <a:latin typeface="Times New Roman" pitchFamily="18" charset="0"/>
              </a:rPr>
              <a:pPr algn="r" defTabSz="944563" eaLnBrk="0" hangingPunct="0"/>
              <a:t>18</a:t>
            </a:fld>
            <a:endParaRPr lang="en-US" sz="1100" b="1">
              <a:solidFill>
                <a:srgbClr val="000000"/>
              </a:solidFill>
              <a:latin typeface="Times New Roman" pitchFamily="18" charset="0"/>
            </a:endParaRPr>
          </a:p>
        </p:txBody>
      </p:sp>
      <p:sp>
        <p:nvSpPr>
          <p:cNvPr id="69634" name="Rectangle 2"/>
          <p:cNvSpPr>
            <a:spLocks noGrp="1" noRot="1" noChangeAspect="1" noChangeArrowheads="1" noTextEdit="1"/>
          </p:cNvSpPr>
          <p:nvPr>
            <p:ph type="sldImg"/>
          </p:nvPr>
        </p:nvSpPr>
        <p:spPr>
          <a:xfrm>
            <a:off x="1063625" y="695325"/>
            <a:ext cx="4733925" cy="3551238"/>
          </a:xfrm>
          <a:prstGeom prst="rect">
            <a:avLst/>
          </a:prstGeom>
          <a:ln/>
        </p:spPr>
      </p:sp>
      <p:sp>
        <p:nvSpPr>
          <p:cNvPr id="69635" name="Rectangle 3"/>
          <p:cNvSpPr>
            <a:spLocks noGrp="1" noChangeArrowheads="1"/>
          </p:cNvSpPr>
          <p:nvPr>
            <p:ph type="body" idx="1"/>
          </p:nvPr>
        </p:nvSpPr>
        <p:spPr>
          <a:xfrm>
            <a:off x="893764" y="4477123"/>
            <a:ext cx="5070475" cy="4246564"/>
          </a:xfrm>
          <a:noFill/>
        </p:spPr>
        <p:txBody>
          <a:bodyPr lIns="89668" tIns="44834" rIns="89668" bIns="44834"/>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3876676" y="8955883"/>
            <a:ext cx="2981325" cy="462755"/>
          </a:xfrm>
          <a:prstGeom prst="rect">
            <a:avLst/>
          </a:prstGeom>
          <a:noFill/>
          <a:ln w="9525">
            <a:noFill/>
            <a:miter lim="800000"/>
            <a:headEnd/>
            <a:tailEnd/>
          </a:ln>
        </p:spPr>
        <p:txBody>
          <a:bodyPr lIns="89668" tIns="44834" rIns="89668" bIns="44834" anchor="b"/>
          <a:lstStyle/>
          <a:p>
            <a:pPr algn="r" defTabSz="944563" eaLnBrk="0" hangingPunct="0"/>
            <a:fld id="{E287F3BE-F799-47E2-B6FE-E8DB51E2E4B6}" type="slidenum">
              <a:rPr lang="en-US" sz="1100" b="1">
                <a:solidFill>
                  <a:srgbClr val="000000"/>
                </a:solidFill>
                <a:latin typeface="Times New Roman" pitchFamily="18" charset="0"/>
              </a:rPr>
              <a:pPr algn="r" defTabSz="944563" eaLnBrk="0" hangingPunct="0"/>
              <a:t>2</a:t>
            </a:fld>
            <a:endParaRPr lang="en-US" sz="1100" b="1">
              <a:solidFill>
                <a:srgbClr val="000000"/>
              </a:solidFill>
              <a:latin typeface="Times New Roman" pitchFamily="18" charset="0"/>
            </a:endParaRPr>
          </a:p>
        </p:txBody>
      </p:sp>
      <p:sp>
        <p:nvSpPr>
          <p:cNvPr id="69634" name="Rectangle 2"/>
          <p:cNvSpPr>
            <a:spLocks noGrp="1" noRot="1" noChangeAspect="1" noChangeArrowheads="1" noTextEdit="1"/>
          </p:cNvSpPr>
          <p:nvPr>
            <p:ph type="sldImg"/>
          </p:nvPr>
        </p:nvSpPr>
        <p:spPr>
          <a:xfrm>
            <a:off x="1063625" y="695325"/>
            <a:ext cx="4733925" cy="3551238"/>
          </a:xfrm>
          <a:prstGeom prst="rect">
            <a:avLst/>
          </a:prstGeom>
          <a:ln/>
        </p:spPr>
      </p:sp>
      <p:sp>
        <p:nvSpPr>
          <p:cNvPr id="69635" name="Rectangle 3"/>
          <p:cNvSpPr>
            <a:spLocks noGrp="1" noChangeArrowheads="1"/>
          </p:cNvSpPr>
          <p:nvPr>
            <p:ph type="body" idx="1"/>
          </p:nvPr>
        </p:nvSpPr>
        <p:spPr>
          <a:xfrm>
            <a:off x="893764" y="4477123"/>
            <a:ext cx="5070475" cy="4246564"/>
          </a:xfrm>
          <a:noFill/>
        </p:spPr>
        <p:txBody>
          <a:bodyPr lIns="89668" tIns="44834" rIns="89668" bIns="44834"/>
          <a:lstStyle/>
          <a:p>
            <a:r>
              <a:rPr lang="zh-CN" altLang="en-US" b="1" dirty="0"/>
              <a:t>I will begin with </a:t>
            </a:r>
            <a:r>
              <a:rPr lang="en-US" altLang="zh-CN" b="1" dirty="0" smtClean="0"/>
              <a:t>introduction to DBDs in contact with liquids.</a:t>
            </a:r>
            <a:endParaRPr lang="zh-CN" altLang="en-US" b="1" dirty="0"/>
          </a:p>
          <a:p>
            <a:r>
              <a:rPr lang="en-US" altLang="zh-CN" b="1" dirty="0" smtClean="0"/>
              <a:t>The model and reaction mechanism </a:t>
            </a:r>
            <a:r>
              <a:rPr lang="zh-CN" altLang="en-US" b="1" dirty="0" smtClean="0"/>
              <a:t>will </a:t>
            </a:r>
            <a:r>
              <a:rPr lang="zh-CN" altLang="en-US" b="1" dirty="0"/>
              <a:t>be briefly described</a:t>
            </a:r>
            <a:r>
              <a:rPr lang="zh-CN" altLang="en-US" b="1" dirty="0" smtClean="0"/>
              <a:t>.</a:t>
            </a:r>
            <a:endParaRPr lang="en-US" altLang="zh-CN" b="1" dirty="0" smtClean="0"/>
          </a:p>
          <a:p>
            <a:r>
              <a:rPr lang="en-US" altLang="zh-CN" b="1" dirty="0" smtClean="0"/>
              <a:t>The results are shown, </a:t>
            </a:r>
          </a:p>
          <a:p>
            <a:r>
              <a:rPr lang="en-US" altLang="zh-CN" b="1" dirty="0"/>
              <a:t>	</a:t>
            </a:r>
            <a:r>
              <a:rPr lang="en-US" altLang="zh-CN" b="1" dirty="0" smtClean="0"/>
              <a:t>dynamic of </a:t>
            </a:r>
          </a:p>
          <a:p>
            <a:r>
              <a:rPr lang="en-US" altLang="zh-CN" b="1" dirty="0"/>
              <a:t>	</a:t>
            </a:r>
            <a:r>
              <a:rPr lang="en-US" altLang="zh-CN" b="1" dirty="0" smtClean="0"/>
              <a:t>reactions in liquids</a:t>
            </a:r>
          </a:p>
          <a:p>
            <a:r>
              <a:rPr lang="en-US" altLang="zh-CN" b="1" dirty="0"/>
              <a:t>	</a:t>
            </a:r>
            <a:r>
              <a:rPr lang="en-US" altLang="zh-CN" b="1" dirty="0" err="1" smtClean="0"/>
              <a:t>fluences</a:t>
            </a:r>
            <a:r>
              <a:rPr lang="en-US" altLang="zh-CN" b="1" dirty="0" smtClean="0"/>
              <a:t> onto </a:t>
            </a:r>
          </a:p>
          <a:p>
            <a:r>
              <a:rPr lang="en-US" altLang="zh-CN" b="1" dirty="0" smtClean="0"/>
              <a:t>Conclusion will be emphasized at the end.</a:t>
            </a:r>
            <a:endParaRPr lang="zh-CN" altLang="en-US" b="1" dirty="0"/>
          </a:p>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3876676" y="8955883"/>
            <a:ext cx="2981325" cy="462755"/>
          </a:xfrm>
          <a:prstGeom prst="rect">
            <a:avLst/>
          </a:prstGeom>
          <a:noFill/>
          <a:ln w="9525">
            <a:noFill/>
            <a:miter lim="800000"/>
            <a:headEnd/>
            <a:tailEnd/>
          </a:ln>
        </p:spPr>
        <p:txBody>
          <a:bodyPr lIns="89668" tIns="44834" rIns="89668" bIns="44834" anchor="b"/>
          <a:lstStyle/>
          <a:p>
            <a:pPr algn="r" defTabSz="944563" eaLnBrk="0" hangingPunct="0"/>
            <a:fld id="{E287F3BE-F799-47E2-B6FE-E8DB51E2E4B6}" type="slidenum">
              <a:rPr lang="en-US" sz="1100" b="1">
                <a:solidFill>
                  <a:srgbClr val="000000"/>
                </a:solidFill>
                <a:latin typeface="Times New Roman" pitchFamily="18" charset="0"/>
              </a:rPr>
              <a:pPr algn="r" defTabSz="944563" eaLnBrk="0" hangingPunct="0"/>
              <a:t>3</a:t>
            </a:fld>
            <a:endParaRPr lang="en-US" sz="1100" b="1">
              <a:solidFill>
                <a:srgbClr val="000000"/>
              </a:solidFill>
              <a:latin typeface="Times New Roman" pitchFamily="18" charset="0"/>
            </a:endParaRPr>
          </a:p>
        </p:txBody>
      </p:sp>
      <p:sp>
        <p:nvSpPr>
          <p:cNvPr id="69634" name="Rectangle 2"/>
          <p:cNvSpPr>
            <a:spLocks noGrp="1" noRot="1" noChangeAspect="1" noChangeArrowheads="1" noTextEdit="1"/>
          </p:cNvSpPr>
          <p:nvPr>
            <p:ph type="sldImg"/>
          </p:nvPr>
        </p:nvSpPr>
        <p:spPr>
          <a:xfrm>
            <a:off x="1063625" y="695325"/>
            <a:ext cx="4733925" cy="3551238"/>
          </a:xfrm>
          <a:prstGeom prst="rect">
            <a:avLst/>
          </a:prstGeom>
          <a:ln/>
        </p:spPr>
      </p:sp>
      <p:sp>
        <p:nvSpPr>
          <p:cNvPr id="69635" name="Rectangle 3"/>
          <p:cNvSpPr>
            <a:spLocks noGrp="1" noChangeArrowheads="1"/>
          </p:cNvSpPr>
          <p:nvPr>
            <p:ph type="body" idx="1"/>
          </p:nvPr>
        </p:nvSpPr>
        <p:spPr>
          <a:xfrm>
            <a:off x="893764" y="4477123"/>
            <a:ext cx="5070475" cy="4246564"/>
          </a:xfrm>
          <a:noFill/>
        </p:spPr>
        <p:txBody>
          <a:bodyPr lIns="89668" tIns="44834" rIns="89668" bIns="44834"/>
          <a:lstStyle/>
          <a:p>
            <a:r>
              <a:rPr lang="en-US" b="1" dirty="0" smtClean="0">
                <a:ea typeface="PMingLiU" pitchFamily="18" charset="-120"/>
              </a:rPr>
              <a:t>DBDs in contact with liquids are important for tissue treatment, from sterilization to wound healing.</a:t>
            </a:r>
          </a:p>
          <a:p>
            <a:r>
              <a:rPr lang="en-US" b="1" dirty="0" smtClean="0">
                <a:ea typeface="PMingLiU" pitchFamily="18" charset="-120"/>
              </a:rPr>
              <a:t>Tissues are often covered by a thin layer of liquid</a:t>
            </a:r>
          </a:p>
          <a:p>
            <a:r>
              <a:rPr lang="en-US" b="1" dirty="0" smtClean="0">
                <a:ea typeface="PMingLiU" pitchFamily="18" charset="-120"/>
              </a:rPr>
              <a:t>Plasmas directly interact with the liquid layer</a:t>
            </a:r>
          </a:p>
          <a:p>
            <a:r>
              <a:rPr lang="en-US" b="1" dirty="0" smtClean="0">
                <a:ea typeface="PMingLiU" pitchFamily="18" charset="-120"/>
              </a:rPr>
              <a:t>The liquid layer processes radicals and ions prior to their reaching the tissue. </a:t>
            </a:r>
            <a:endParaRPr lang="en-US" b="1" dirty="0">
              <a:ea typeface="PMingLiU" pitchFamily="18" charset="-120"/>
            </a:endParaRPr>
          </a:p>
          <a:p>
            <a:r>
              <a:rPr lang="en-US" b="1" dirty="0">
                <a:ea typeface="PMingLiU" pitchFamily="18" charset="-120"/>
              </a:rPr>
              <a:t>Here are some typical configurations used in experiments. </a:t>
            </a:r>
          </a:p>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3876676" y="8955883"/>
            <a:ext cx="2981325" cy="462755"/>
          </a:xfrm>
          <a:prstGeom prst="rect">
            <a:avLst/>
          </a:prstGeom>
          <a:noFill/>
          <a:ln w="9525">
            <a:noFill/>
            <a:miter lim="800000"/>
            <a:headEnd/>
            <a:tailEnd/>
          </a:ln>
        </p:spPr>
        <p:txBody>
          <a:bodyPr lIns="89668" tIns="44834" rIns="89668" bIns="44834" anchor="b"/>
          <a:lstStyle/>
          <a:p>
            <a:pPr algn="r" defTabSz="944563" eaLnBrk="0" hangingPunct="0"/>
            <a:fld id="{E287F3BE-F799-47E2-B6FE-E8DB51E2E4B6}" type="slidenum">
              <a:rPr lang="en-US" sz="1100" b="1">
                <a:solidFill>
                  <a:srgbClr val="000000"/>
                </a:solidFill>
                <a:latin typeface="Times New Roman" pitchFamily="18" charset="0"/>
              </a:rPr>
              <a:pPr algn="r" defTabSz="944563" eaLnBrk="0" hangingPunct="0"/>
              <a:t>4</a:t>
            </a:fld>
            <a:endParaRPr lang="en-US" sz="1100" b="1">
              <a:solidFill>
                <a:srgbClr val="000000"/>
              </a:solidFill>
              <a:latin typeface="Times New Roman" pitchFamily="18" charset="0"/>
            </a:endParaRPr>
          </a:p>
        </p:txBody>
      </p:sp>
      <p:sp>
        <p:nvSpPr>
          <p:cNvPr id="69634" name="Rectangle 2"/>
          <p:cNvSpPr>
            <a:spLocks noGrp="1" noRot="1" noChangeAspect="1" noChangeArrowheads="1" noTextEdit="1"/>
          </p:cNvSpPr>
          <p:nvPr>
            <p:ph type="sldImg"/>
          </p:nvPr>
        </p:nvSpPr>
        <p:spPr>
          <a:xfrm>
            <a:off x="1063625" y="695325"/>
            <a:ext cx="4733925" cy="3551238"/>
          </a:xfrm>
          <a:prstGeom prst="rect">
            <a:avLst/>
          </a:prstGeom>
          <a:ln/>
        </p:spPr>
      </p:sp>
      <p:sp>
        <p:nvSpPr>
          <p:cNvPr id="69635" name="Rectangle 3"/>
          <p:cNvSpPr>
            <a:spLocks noGrp="1" noChangeArrowheads="1"/>
          </p:cNvSpPr>
          <p:nvPr>
            <p:ph type="body" idx="1"/>
          </p:nvPr>
        </p:nvSpPr>
        <p:spPr>
          <a:xfrm>
            <a:off x="893764" y="4477123"/>
            <a:ext cx="5070475" cy="4246564"/>
          </a:xfrm>
          <a:noFill/>
        </p:spPr>
        <p:txBody>
          <a:bodyPr lIns="89668" tIns="44834" rIns="89668" bIns="44834"/>
          <a:lstStyle/>
          <a:p>
            <a:r>
              <a:rPr lang="en-US" altLang="en-US" b="1" dirty="0"/>
              <a:t>Most biological fluids</a:t>
            </a:r>
            <a:r>
              <a:rPr lang="zh-CN" altLang="en-US" b="1" dirty="0"/>
              <a:t> are not pristine water but with </a:t>
            </a:r>
            <a:r>
              <a:rPr lang="en-US" altLang="en-US" b="1" dirty="0"/>
              <a:t> </a:t>
            </a:r>
          </a:p>
          <a:p>
            <a:r>
              <a:rPr lang="en-US" altLang="en-US" b="1" dirty="0"/>
              <a:t>Dissolved gases, such as O2 and CO2</a:t>
            </a:r>
            <a:r>
              <a:rPr lang="zh-CN" altLang="en-US" b="1" dirty="0"/>
              <a:t>         </a:t>
            </a:r>
            <a:endParaRPr lang="en-US" altLang="zh-CN" b="1" dirty="0" smtClean="0"/>
          </a:p>
          <a:p>
            <a:r>
              <a:rPr lang="en-US" altLang="en-US" b="1" dirty="0" smtClean="0"/>
              <a:t>“</a:t>
            </a:r>
            <a:r>
              <a:rPr lang="en-US" altLang="en-US" b="1" dirty="0"/>
              <a:t>RH”(alkane-like hydrocarbons)</a:t>
            </a:r>
            <a:r>
              <a:rPr lang="zh-CN" altLang="en-US" b="1" dirty="0"/>
              <a:t> </a:t>
            </a:r>
            <a:endParaRPr lang="en-US" altLang="zh-CN" b="1" dirty="0" smtClean="0"/>
          </a:p>
          <a:p>
            <a:endParaRPr lang="en-US" altLang="en-US" b="1" dirty="0"/>
          </a:p>
          <a:p>
            <a:r>
              <a:rPr lang="en-US" altLang="en-US" b="1" dirty="0" smtClean="0"/>
              <a:t>In </a:t>
            </a:r>
            <a:r>
              <a:rPr lang="en-US" altLang="en-US" b="1" dirty="0"/>
              <a:t>this presentation, we present results from a computational </a:t>
            </a:r>
            <a:r>
              <a:rPr lang="en-US" altLang="en-US" b="1" dirty="0" smtClean="0"/>
              <a:t>investigation</a:t>
            </a:r>
            <a:r>
              <a:rPr lang="zh-CN" altLang="en-US" b="1" dirty="0" smtClean="0"/>
              <a:t>, </a:t>
            </a:r>
            <a:r>
              <a:rPr lang="zh-CN" altLang="en-US" b="1" dirty="0"/>
              <a:t>including</a:t>
            </a:r>
            <a:endParaRPr lang="en-US" altLang="en-US" b="1" dirty="0"/>
          </a:p>
          <a:p>
            <a:r>
              <a:rPr lang="en-US" altLang="en-US" b="1" dirty="0"/>
              <a:t>Production </a:t>
            </a:r>
            <a:r>
              <a:rPr lang="en-US" altLang="en-US" b="1" dirty="0" smtClean="0"/>
              <a:t>and transport of reactive </a:t>
            </a:r>
            <a:r>
              <a:rPr lang="en-US" altLang="en-US" b="1" dirty="0"/>
              <a:t>species</a:t>
            </a:r>
            <a:r>
              <a:rPr lang="zh-CN" altLang="en-US" b="1" dirty="0"/>
              <a:t> in gas  </a:t>
            </a:r>
            <a:r>
              <a:rPr lang="en-US" altLang="zh-CN" b="1" dirty="0" smtClean="0"/>
              <a:t>phase and liquid phase</a:t>
            </a:r>
            <a:r>
              <a:rPr lang="en-US" altLang="en-US" b="1" dirty="0" smtClean="0"/>
              <a:t>.</a:t>
            </a:r>
            <a:r>
              <a:rPr lang="zh-CN" altLang="en-US" b="1" dirty="0" smtClean="0"/>
              <a:t> </a:t>
            </a:r>
            <a:endParaRPr lang="en-US" altLang="zh-CN" b="1" dirty="0" smtClean="0"/>
          </a:p>
          <a:p>
            <a:r>
              <a:rPr lang="en-US" altLang="en-US" b="1" dirty="0" smtClean="0"/>
              <a:t>Species </a:t>
            </a:r>
            <a:r>
              <a:rPr lang="en-US" altLang="en-US" b="1" dirty="0" err="1" smtClean="0"/>
              <a:t>fluences</a:t>
            </a:r>
            <a:r>
              <a:rPr lang="en-US" altLang="en-US" b="1" dirty="0" smtClean="0"/>
              <a:t> received by the tissue</a:t>
            </a:r>
            <a:endParaRPr lang="en-US" altLang="en-US" b="1" dirty="0"/>
          </a:p>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3876676" y="8955883"/>
            <a:ext cx="2981325" cy="462755"/>
          </a:xfrm>
          <a:prstGeom prst="rect">
            <a:avLst/>
          </a:prstGeom>
          <a:noFill/>
          <a:ln w="9525">
            <a:noFill/>
            <a:miter lim="800000"/>
            <a:headEnd/>
            <a:tailEnd/>
          </a:ln>
        </p:spPr>
        <p:txBody>
          <a:bodyPr lIns="89668" tIns="44834" rIns="89668" bIns="44834" anchor="b"/>
          <a:lstStyle/>
          <a:p>
            <a:pPr algn="r" defTabSz="944563" eaLnBrk="0" hangingPunct="0"/>
            <a:fld id="{E287F3BE-F799-47E2-B6FE-E8DB51E2E4B6}" type="slidenum">
              <a:rPr lang="en-US" sz="1100" b="1">
                <a:solidFill>
                  <a:srgbClr val="000000"/>
                </a:solidFill>
                <a:latin typeface="Times New Roman" pitchFamily="18" charset="0"/>
              </a:rPr>
              <a:pPr algn="r" defTabSz="944563" eaLnBrk="0" hangingPunct="0"/>
              <a:t>5</a:t>
            </a:fld>
            <a:endParaRPr lang="en-US" sz="1100" b="1">
              <a:solidFill>
                <a:srgbClr val="000000"/>
              </a:solidFill>
              <a:latin typeface="Times New Roman" pitchFamily="18" charset="0"/>
            </a:endParaRPr>
          </a:p>
        </p:txBody>
      </p:sp>
      <p:sp>
        <p:nvSpPr>
          <p:cNvPr id="69634" name="Rectangle 2"/>
          <p:cNvSpPr>
            <a:spLocks noGrp="1" noRot="1" noChangeAspect="1" noChangeArrowheads="1" noTextEdit="1"/>
          </p:cNvSpPr>
          <p:nvPr>
            <p:ph type="sldImg"/>
          </p:nvPr>
        </p:nvSpPr>
        <p:spPr>
          <a:xfrm>
            <a:off x="1063625" y="695325"/>
            <a:ext cx="4733925" cy="3551238"/>
          </a:xfrm>
          <a:prstGeom prst="rect">
            <a:avLst/>
          </a:prstGeom>
          <a:ln/>
        </p:spPr>
      </p:sp>
      <p:sp>
        <p:nvSpPr>
          <p:cNvPr id="69635" name="Rectangle 3"/>
          <p:cNvSpPr>
            <a:spLocks noGrp="1" noChangeArrowheads="1"/>
          </p:cNvSpPr>
          <p:nvPr>
            <p:ph type="body" idx="1"/>
          </p:nvPr>
        </p:nvSpPr>
        <p:spPr>
          <a:xfrm>
            <a:off x="893764" y="4477123"/>
            <a:ext cx="5070475" cy="4246564"/>
          </a:xfrm>
          <a:noFill/>
        </p:spPr>
        <p:txBody>
          <a:bodyPr lIns="89668" tIns="44834" rIns="89668" bIns="44834"/>
          <a:lstStyle/>
          <a:p>
            <a:r>
              <a:rPr lang="en-US" b="1" dirty="0">
                <a:ea typeface="PMingLiU" pitchFamily="18" charset="-120"/>
              </a:rPr>
              <a:t>The model, </a:t>
            </a:r>
            <a:r>
              <a:rPr lang="en-US" b="1" dirty="0" err="1">
                <a:ea typeface="PMingLiU" pitchFamily="18" charset="-120"/>
              </a:rPr>
              <a:t>nonPDPSIM</a:t>
            </a:r>
            <a:r>
              <a:rPr lang="en-US" b="1" dirty="0">
                <a:ea typeface="PMingLiU" pitchFamily="18" charset="-120"/>
              </a:rPr>
              <a:t>, is shown here.</a:t>
            </a:r>
          </a:p>
          <a:p>
            <a:r>
              <a:rPr lang="en-US" b="1" dirty="0">
                <a:ea typeface="PMingLiU" pitchFamily="18" charset="-120"/>
              </a:rPr>
              <a:t>The fundamental equations are solved here,</a:t>
            </a:r>
          </a:p>
          <a:p>
            <a:r>
              <a:rPr lang="en-US" b="1" dirty="0">
                <a:ea typeface="PMingLiU" pitchFamily="18" charset="-120"/>
              </a:rPr>
              <a:t>	Poisson’s equation for electric potential,</a:t>
            </a:r>
          </a:p>
          <a:p>
            <a:r>
              <a:rPr lang="en-US" b="1" dirty="0">
                <a:ea typeface="PMingLiU" pitchFamily="18" charset="-120"/>
              </a:rPr>
              <a:t>	the continuity equation for the </a:t>
            </a:r>
            <a:r>
              <a:rPr lang="en-US" b="1" dirty="0" smtClean="0">
                <a:ea typeface="PMingLiU" pitchFamily="18" charset="-120"/>
              </a:rPr>
              <a:t>transport </a:t>
            </a:r>
            <a:r>
              <a:rPr lang="en-US" b="1" dirty="0">
                <a:ea typeface="PMingLiU" pitchFamily="18" charset="-120"/>
              </a:rPr>
              <a:t>of charged and neural species.</a:t>
            </a:r>
          </a:p>
          <a:p>
            <a:r>
              <a:rPr lang="zh-CN" altLang="en-US" b="1" dirty="0"/>
              <a:t>                        the surface charge is also included,</a:t>
            </a:r>
            <a:r>
              <a:rPr lang="en-US" b="1" dirty="0">
                <a:ea typeface="PMingLiU" pitchFamily="18" charset="-120"/>
              </a:rPr>
              <a:t> </a:t>
            </a:r>
          </a:p>
          <a:p>
            <a:r>
              <a:rPr lang="en-US" b="1" dirty="0">
                <a:ea typeface="PMingLiU" pitchFamily="18" charset="-120"/>
              </a:rPr>
              <a:t>electron temperature is obtained by solving the electron energy equation.</a:t>
            </a:r>
          </a:p>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3876676" y="8955883"/>
            <a:ext cx="2981325" cy="462755"/>
          </a:xfrm>
          <a:prstGeom prst="rect">
            <a:avLst/>
          </a:prstGeom>
          <a:noFill/>
          <a:ln w="9525">
            <a:noFill/>
            <a:miter lim="800000"/>
            <a:headEnd/>
            <a:tailEnd/>
          </a:ln>
        </p:spPr>
        <p:txBody>
          <a:bodyPr lIns="89668" tIns="44834" rIns="89668" bIns="44834" anchor="b"/>
          <a:lstStyle/>
          <a:p>
            <a:pPr algn="r" defTabSz="944563" eaLnBrk="0" hangingPunct="0"/>
            <a:fld id="{E287F3BE-F799-47E2-B6FE-E8DB51E2E4B6}" type="slidenum">
              <a:rPr lang="en-US" sz="1100" b="1">
                <a:solidFill>
                  <a:srgbClr val="000000"/>
                </a:solidFill>
                <a:latin typeface="Times New Roman" pitchFamily="18" charset="0"/>
              </a:rPr>
              <a:pPr algn="r" defTabSz="944563" eaLnBrk="0" hangingPunct="0"/>
              <a:t>6</a:t>
            </a:fld>
            <a:endParaRPr lang="en-US" sz="1100" b="1">
              <a:solidFill>
                <a:srgbClr val="000000"/>
              </a:solidFill>
              <a:latin typeface="Times New Roman" pitchFamily="18" charset="0"/>
            </a:endParaRPr>
          </a:p>
        </p:txBody>
      </p:sp>
      <p:sp>
        <p:nvSpPr>
          <p:cNvPr id="69634" name="Rectangle 2"/>
          <p:cNvSpPr>
            <a:spLocks noGrp="1" noRot="1" noChangeAspect="1" noChangeArrowheads="1" noTextEdit="1"/>
          </p:cNvSpPr>
          <p:nvPr>
            <p:ph type="sldImg"/>
          </p:nvPr>
        </p:nvSpPr>
        <p:spPr>
          <a:xfrm>
            <a:off x="1063625" y="695325"/>
            <a:ext cx="4733925" cy="3551238"/>
          </a:xfrm>
          <a:prstGeom prst="rect">
            <a:avLst/>
          </a:prstGeom>
          <a:ln/>
        </p:spPr>
      </p:sp>
      <p:sp>
        <p:nvSpPr>
          <p:cNvPr id="69635" name="Rectangle 3"/>
          <p:cNvSpPr>
            <a:spLocks noGrp="1" noChangeArrowheads="1"/>
          </p:cNvSpPr>
          <p:nvPr>
            <p:ph type="body" idx="1"/>
          </p:nvPr>
        </p:nvSpPr>
        <p:spPr>
          <a:xfrm>
            <a:off x="893764" y="4477123"/>
            <a:ext cx="5070475" cy="4246564"/>
          </a:xfrm>
          <a:noFill/>
        </p:spPr>
        <p:txBody>
          <a:bodyPr lIns="89668" tIns="44834" rIns="89668" bIns="44834"/>
          <a:lstStyle/>
          <a:p>
            <a:r>
              <a:rPr lang="en-US" b="1" dirty="0"/>
              <a:t>Liquid plasma is treated identically to gas as a partially ionized substance with Higher density and Specified permittivity </a:t>
            </a:r>
          </a:p>
          <a:p>
            <a:r>
              <a:rPr lang="en-US" b="1" dirty="0"/>
              <a:t>Surface tension is addressed by specifying species able to pass through vapor/liquid interface.</a:t>
            </a:r>
          </a:p>
          <a:p>
            <a:r>
              <a:rPr lang="en-US" b="1" dirty="0"/>
              <a:t>Diffusion into water is limited by Henry’s law equilibrium at the surface layer.</a:t>
            </a:r>
          </a:p>
          <a:p>
            <a:r>
              <a:rPr lang="en-US" b="1" dirty="0"/>
              <a:t>Solvated species “stay in liquid”, cannot go back to gas phase.</a:t>
            </a:r>
          </a:p>
          <a:p>
            <a:r>
              <a:rPr lang="en-US" b="1" dirty="0"/>
              <a:t>Liquid evaporates into gas with source given by its vapor pressure.</a:t>
            </a:r>
          </a:p>
          <a:p>
            <a:endParaRPr lang="en-US" b="1" dirty="0"/>
          </a:p>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3876676" y="8955883"/>
            <a:ext cx="2981325" cy="462755"/>
          </a:xfrm>
          <a:prstGeom prst="rect">
            <a:avLst/>
          </a:prstGeom>
          <a:noFill/>
          <a:ln w="9525">
            <a:noFill/>
            <a:miter lim="800000"/>
            <a:headEnd/>
            <a:tailEnd/>
          </a:ln>
        </p:spPr>
        <p:txBody>
          <a:bodyPr lIns="89668" tIns="44834" rIns="89668" bIns="44834" anchor="b"/>
          <a:lstStyle/>
          <a:p>
            <a:pPr algn="r" defTabSz="944563" eaLnBrk="0" hangingPunct="0"/>
            <a:fld id="{E287F3BE-F799-47E2-B6FE-E8DB51E2E4B6}" type="slidenum">
              <a:rPr lang="en-US" sz="1100" b="1">
                <a:solidFill>
                  <a:srgbClr val="000000"/>
                </a:solidFill>
                <a:latin typeface="Times New Roman" pitchFamily="18" charset="0"/>
              </a:rPr>
              <a:pPr algn="r" defTabSz="944563" eaLnBrk="0" hangingPunct="0"/>
              <a:t>7</a:t>
            </a:fld>
            <a:endParaRPr lang="en-US" sz="1100" b="1">
              <a:solidFill>
                <a:srgbClr val="000000"/>
              </a:solidFill>
              <a:latin typeface="Times New Roman" pitchFamily="18" charset="0"/>
            </a:endParaRPr>
          </a:p>
        </p:txBody>
      </p:sp>
      <p:sp>
        <p:nvSpPr>
          <p:cNvPr id="69634" name="Rectangle 2"/>
          <p:cNvSpPr>
            <a:spLocks noGrp="1" noRot="1" noChangeAspect="1" noChangeArrowheads="1" noTextEdit="1"/>
          </p:cNvSpPr>
          <p:nvPr>
            <p:ph type="sldImg"/>
          </p:nvPr>
        </p:nvSpPr>
        <p:spPr>
          <a:xfrm>
            <a:off x="1063625" y="695325"/>
            <a:ext cx="4733925" cy="3551238"/>
          </a:xfrm>
          <a:prstGeom prst="rect">
            <a:avLst/>
          </a:prstGeom>
          <a:ln/>
        </p:spPr>
      </p:sp>
      <p:sp>
        <p:nvSpPr>
          <p:cNvPr id="69635" name="Rectangle 3"/>
          <p:cNvSpPr>
            <a:spLocks noGrp="1" noChangeArrowheads="1"/>
          </p:cNvSpPr>
          <p:nvPr>
            <p:ph type="body" idx="1"/>
          </p:nvPr>
        </p:nvSpPr>
        <p:spPr>
          <a:xfrm>
            <a:off x="893764" y="4477123"/>
            <a:ext cx="5070475" cy="4246564"/>
          </a:xfrm>
          <a:noFill/>
        </p:spPr>
        <p:txBody>
          <a:bodyPr lIns="89668" tIns="44834" rIns="89668" bIns="44834"/>
          <a:lstStyle/>
          <a:p>
            <a:r>
              <a:rPr lang="en-US" altLang="en-US" b="1" dirty="0"/>
              <a:t>Here is a flow chart showing </a:t>
            </a:r>
            <a:r>
              <a:rPr lang="zh-CN" altLang="en-US" b="1" dirty="0"/>
              <a:t>species creation channels</a:t>
            </a:r>
            <a:r>
              <a:rPr lang="en-US" altLang="en-US" b="1" dirty="0"/>
              <a:t>. </a:t>
            </a:r>
          </a:p>
          <a:p>
            <a:r>
              <a:rPr lang="en-US" altLang="en-US" b="1" dirty="0"/>
              <a:t>The plasma produces photons</a:t>
            </a:r>
            <a:r>
              <a:rPr lang="zh-CN" altLang="en-US" b="1" dirty="0"/>
              <a:t>,</a:t>
            </a:r>
            <a:r>
              <a:rPr lang="en-US" altLang="en-US" b="1" dirty="0"/>
              <a:t> </a:t>
            </a:r>
            <a:r>
              <a:rPr lang="zh-CN" altLang="en-US" b="1" dirty="0"/>
              <a:t>charged species</a:t>
            </a:r>
            <a:r>
              <a:rPr lang="en-US" altLang="en-US" b="1" dirty="0"/>
              <a:t>, and </a:t>
            </a:r>
            <a:r>
              <a:rPr lang="zh-CN" altLang="en-US" b="1" dirty="0"/>
              <a:t>ROS</a:t>
            </a:r>
            <a:r>
              <a:rPr lang="en-US" altLang="en-US" b="1" dirty="0"/>
              <a:t>.  </a:t>
            </a:r>
          </a:p>
          <a:p>
            <a:r>
              <a:rPr lang="en-US" altLang="en-US" b="1" dirty="0"/>
              <a:t>Through the reactions with liquid water, </a:t>
            </a:r>
          </a:p>
          <a:p>
            <a:r>
              <a:rPr lang="zh-CN" altLang="en-US" b="1" dirty="0"/>
              <a:t>Photons result in OH as well as H3O+</a:t>
            </a:r>
            <a:endParaRPr lang="en-US" altLang="en-US" b="1" dirty="0"/>
          </a:p>
          <a:p>
            <a:r>
              <a:rPr lang="en-US" altLang="en-US" b="1" dirty="0"/>
              <a:t>Positive ions go to H3O+</a:t>
            </a:r>
          </a:p>
          <a:p>
            <a:r>
              <a:rPr lang="en-US" altLang="en-US" b="1" dirty="0"/>
              <a:t>Eons and negative ions </a:t>
            </a:r>
            <a:r>
              <a:rPr lang="zh-CN" altLang="en-US" b="1" dirty="0"/>
              <a:t>go to </a:t>
            </a:r>
            <a:r>
              <a:rPr lang="en-US" altLang="en-US" b="1" dirty="0"/>
              <a:t>O2-</a:t>
            </a:r>
            <a:r>
              <a:rPr lang="zh-CN" altLang="en-US" b="1" dirty="0"/>
              <a:t> </a:t>
            </a:r>
            <a:endParaRPr lang="en-US" altLang="en-US" b="1" dirty="0"/>
          </a:p>
          <a:p>
            <a:r>
              <a:rPr lang="zh-CN" altLang="en-US" b="1" dirty="0"/>
              <a:t>The remaining ROS are O3 and O3-</a:t>
            </a:r>
          </a:p>
          <a:p>
            <a:r>
              <a:rPr lang="en-US" altLang="en-US" b="1" dirty="0"/>
              <a:t>In the presence of RH in water, the reactive species are virtually consumed, leaving R </a:t>
            </a:r>
            <a:r>
              <a:rPr lang="en-US" altLang="en-US" b="1" dirty="0" smtClean="0"/>
              <a:t>radical in </a:t>
            </a:r>
            <a:r>
              <a:rPr lang="en-US" altLang="en-US" b="1" dirty="0"/>
              <a:t>water. </a:t>
            </a:r>
            <a:endParaRPr lang="en-US" altLang="en-US" dirty="0"/>
          </a:p>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3876676" y="8955883"/>
            <a:ext cx="2981325" cy="462755"/>
          </a:xfrm>
          <a:prstGeom prst="rect">
            <a:avLst/>
          </a:prstGeom>
          <a:noFill/>
          <a:ln w="9525">
            <a:noFill/>
            <a:miter lim="800000"/>
            <a:headEnd/>
            <a:tailEnd/>
          </a:ln>
        </p:spPr>
        <p:txBody>
          <a:bodyPr lIns="89668" tIns="44834" rIns="89668" bIns="44834" anchor="b"/>
          <a:lstStyle/>
          <a:p>
            <a:pPr algn="r" defTabSz="944563" eaLnBrk="0" hangingPunct="0"/>
            <a:fld id="{E287F3BE-F799-47E2-B6FE-E8DB51E2E4B6}" type="slidenum">
              <a:rPr lang="en-US" sz="1100" b="1">
                <a:solidFill>
                  <a:srgbClr val="000000"/>
                </a:solidFill>
                <a:latin typeface="Times New Roman" pitchFamily="18" charset="0"/>
              </a:rPr>
              <a:pPr algn="r" defTabSz="944563" eaLnBrk="0" hangingPunct="0"/>
              <a:t>8</a:t>
            </a:fld>
            <a:endParaRPr lang="en-US" sz="1100" b="1">
              <a:solidFill>
                <a:srgbClr val="000000"/>
              </a:solidFill>
              <a:latin typeface="Times New Roman" pitchFamily="18" charset="0"/>
            </a:endParaRPr>
          </a:p>
        </p:txBody>
      </p:sp>
      <p:sp>
        <p:nvSpPr>
          <p:cNvPr id="69634" name="Rectangle 2"/>
          <p:cNvSpPr>
            <a:spLocks noGrp="1" noRot="1" noChangeAspect="1" noChangeArrowheads="1" noTextEdit="1"/>
          </p:cNvSpPr>
          <p:nvPr>
            <p:ph type="sldImg"/>
          </p:nvPr>
        </p:nvSpPr>
        <p:spPr>
          <a:xfrm>
            <a:off x="1063625" y="695325"/>
            <a:ext cx="4733925" cy="3551238"/>
          </a:xfrm>
          <a:prstGeom prst="rect">
            <a:avLst/>
          </a:prstGeom>
          <a:ln/>
        </p:spPr>
      </p:sp>
      <p:sp>
        <p:nvSpPr>
          <p:cNvPr id="69635" name="Rectangle 3"/>
          <p:cNvSpPr>
            <a:spLocks noGrp="1" noChangeArrowheads="1"/>
          </p:cNvSpPr>
          <p:nvPr>
            <p:ph type="body" idx="1"/>
          </p:nvPr>
        </p:nvSpPr>
        <p:spPr>
          <a:xfrm>
            <a:off x="893764" y="4477123"/>
            <a:ext cx="5070475" cy="4246564"/>
          </a:xfrm>
          <a:noFill/>
        </p:spPr>
        <p:txBody>
          <a:bodyPr lIns="89668" tIns="44834" rIns="89668" bIns="44834"/>
          <a:lstStyle/>
          <a:p>
            <a:r>
              <a:rPr lang="zh-CN" altLang="en-US" b="1" dirty="0"/>
              <a:t>Here is </a:t>
            </a:r>
            <a:r>
              <a:rPr lang="en-US" altLang="zh-CN" b="1" dirty="0" smtClean="0"/>
              <a:t>the</a:t>
            </a:r>
            <a:r>
              <a:rPr lang="zh-CN" altLang="en-US" b="1" dirty="0" smtClean="0"/>
              <a:t> geometry</a:t>
            </a:r>
            <a:r>
              <a:rPr lang="en-US" altLang="zh-CN" b="1" dirty="0" smtClean="0"/>
              <a:t>, typical DBDs, With gap of 1.5 mm, liquid layer of 200 um thick</a:t>
            </a:r>
          </a:p>
          <a:p>
            <a:r>
              <a:rPr lang="en-US" altLang="zh-CN" b="1" dirty="0" smtClean="0"/>
              <a:t>The center liquid layer is </a:t>
            </a:r>
            <a:r>
              <a:rPr lang="zh-CN" altLang="en-US" b="1" dirty="0" smtClean="0"/>
              <a:t>treated </a:t>
            </a:r>
            <a:r>
              <a:rPr lang="zh-CN" altLang="en-US" b="1" dirty="0"/>
              <a:t>as “real plasma”   with reactions in </a:t>
            </a:r>
            <a:r>
              <a:rPr lang="zh-CN" altLang="en-US" b="1" dirty="0" smtClean="0"/>
              <a:t>it</a:t>
            </a:r>
            <a:r>
              <a:rPr lang="en-US" altLang="zh-CN" b="1" dirty="0" smtClean="0"/>
              <a:t>, aside layers are dielectrics to save the computing nodes.</a:t>
            </a:r>
          </a:p>
          <a:p>
            <a:r>
              <a:rPr lang="en-US" altLang="zh-CN" b="1" dirty="0" smtClean="0"/>
              <a:t>The under tissue is treated as dielectric, and the </a:t>
            </a:r>
            <a:r>
              <a:rPr lang="en-US" altLang="zh-CN" b="1" dirty="0" err="1" smtClean="0"/>
              <a:t>fluences</a:t>
            </a:r>
            <a:r>
              <a:rPr lang="en-US" altLang="zh-CN" b="1" dirty="0" smtClean="0"/>
              <a:t> onto the tissue are recorded. </a:t>
            </a:r>
          </a:p>
          <a:p>
            <a:r>
              <a:rPr lang="en-US" altLang="zh-CN" b="1" dirty="0" smtClean="0"/>
              <a:t>“AIR” at 1 </a:t>
            </a:r>
            <a:r>
              <a:rPr lang="en-US" altLang="zh-CN" b="1" dirty="0" err="1" smtClean="0"/>
              <a:t>atm</a:t>
            </a:r>
            <a:r>
              <a:rPr lang="en-US" altLang="zh-CN" b="1" dirty="0" smtClean="0"/>
              <a:t> with H2O evaporating from the liquid surface.</a:t>
            </a:r>
          </a:p>
          <a:p>
            <a:r>
              <a:rPr lang="en-US" b="1" dirty="0" smtClean="0"/>
              <a:t>The unstructured mesh is shown on the right.</a:t>
            </a:r>
            <a:endParaRPr lang="en-US" b="1"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txBox="1">
            <a:spLocks noGrp="1" noChangeArrowheads="1"/>
          </p:cNvSpPr>
          <p:nvPr/>
        </p:nvSpPr>
        <p:spPr bwMode="auto">
          <a:xfrm>
            <a:off x="3876676" y="8955883"/>
            <a:ext cx="2981325" cy="462755"/>
          </a:xfrm>
          <a:prstGeom prst="rect">
            <a:avLst/>
          </a:prstGeom>
          <a:noFill/>
          <a:ln w="9525">
            <a:noFill/>
            <a:miter lim="800000"/>
            <a:headEnd/>
            <a:tailEnd/>
          </a:ln>
        </p:spPr>
        <p:txBody>
          <a:bodyPr lIns="89668" tIns="44834" rIns="89668" bIns="44834" anchor="b"/>
          <a:lstStyle/>
          <a:p>
            <a:pPr algn="r" defTabSz="944563" eaLnBrk="0" hangingPunct="0"/>
            <a:fld id="{E287F3BE-F799-47E2-B6FE-E8DB51E2E4B6}" type="slidenum">
              <a:rPr lang="en-US" sz="1100" b="1">
                <a:solidFill>
                  <a:srgbClr val="000000"/>
                </a:solidFill>
                <a:latin typeface="Times New Roman" pitchFamily="18" charset="0"/>
              </a:rPr>
              <a:pPr algn="r" defTabSz="944563" eaLnBrk="0" hangingPunct="0"/>
              <a:t>9</a:t>
            </a:fld>
            <a:endParaRPr lang="en-US" sz="1100" b="1">
              <a:solidFill>
                <a:srgbClr val="000000"/>
              </a:solidFill>
              <a:latin typeface="Times New Roman" pitchFamily="18" charset="0"/>
            </a:endParaRPr>
          </a:p>
        </p:txBody>
      </p:sp>
      <p:sp>
        <p:nvSpPr>
          <p:cNvPr id="69634" name="Rectangle 2"/>
          <p:cNvSpPr>
            <a:spLocks noGrp="1" noRot="1" noChangeAspect="1" noChangeArrowheads="1" noTextEdit="1"/>
          </p:cNvSpPr>
          <p:nvPr>
            <p:ph type="sldImg"/>
          </p:nvPr>
        </p:nvSpPr>
        <p:spPr>
          <a:xfrm>
            <a:off x="1063625" y="695325"/>
            <a:ext cx="4733925" cy="3551238"/>
          </a:xfrm>
          <a:prstGeom prst="rect">
            <a:avLst/>
          </a:prstGeom>
          <a:ln/>
        </p:spPr>
      </p:sp>
      <p:sp>
        <p:nvSpPr>
          <p:cNvPr id="69635" name="Rectangle 3"/>
          <p:cNvSpPr>
            <a:spLocks noGrp="1" noChangeArrowheads="1"/>
          </p:cNvSpPr>
          <p:nvPr>
            <p:ph type="body" idx="1"/>
          </p:nvPr>
        </p:nvSpPr>
        <p:spPr>
          <a:xfrm>
            <a:off x="893764" y="4477123"/>
            <a:ext cx="5070475" cy="4246564"/>
          </a:xfrm>
          <a:noFill/>
        </p:spPr>
        <p:txBody>
          <a:bodyPr lIns="89668" tIns="44834" rIns="89668" bIns="44834"/>
          <a:lstStyle/>
          <a:p>
            <a:r>
              <a:rPr lang="en-US" b="1" dirty="0"/>
              <a:t>Let's start by reviewing some dynamics of a single plasma filament interacting with surface</a:t>
            </a:r>
            <a:r>
              <a:rPr lang="en-US" b="1" dirty="0" smtClean="0"/>
              <a:t>.  </a:t>
            </a:r>
            <a:r>
              <a:rPr lang="en-US" b="1" dirty="0"/>
              <a:t>Here is our result of a single plasma filament interacting with </a:t>
            </a:r>
            <a:r>
              <a:rPr lang="en-US" b="1" dirty="0" smtClean="0"/>
              <a:t>liquid layer.</a:t>
            </a:r>
            <a:r>
              <a:rPr lang="en-US" b="1" dirty="0"/>
              <a:t/>
            </a:r>
            <a:br>
              <a:rPr lang="en-US" b="1" dirty="0"/>
            </a:br>
            <a:endParaRPr lang="en-US" b="1" dirty="0"/>
          </a:p>
          <a:p>
            <a:r>
              <a:rPr lang="en-US" b="1" dirty="0"/>
              <a:t>The separation between the applicator and the </a:t>
            </a:r>
            <a:r>
              <a:rPr lang="en-US" b="1" dirty="0" smtClean="0"/>
              <a:t>liquid layer is 1.5 mm</a:t>
            </a:r>
            <a:r>
              <a:rPr lang="en-US" b="1" dirty="0"/>
              <a:t>, </a:t>
            </a:r>
            <a:r>
              <a:rPr lang="en-US" b="1" dirty="0" smtClean="0"/>
              <a:t>with negative pulse of 15 kV.</a:t>
            </a:r>
            <a:r>
              <a:rPr lang="en-US" b="1" dirty="0"/>
              <a:t>  </a:t>
            </a:r>
            <a:br>
              <a:rPr lang="en-US" b="1" dirty="0"/>
            </a:br>
            <a:endParaRPr lang="en-US" b="1" dirty="0"/>
          </a:p>
          <a:p>
            <a:r>
              <a:rPr lang="en-US" b="1" dirty="0"/>
              <a:t>The filament reaches plasma density of </a:t>
            </a:r>
            <a:r>
              <a:rPr lang="en-US" b="1" dirty="0" smtClean="0"/>
              <a:t>10^14 </a:t>
            </a:r>
            <a:r>
              <a:rPr lang="en-US" b="1" dirty="0"/>
              <a:t>cm-3.  It propagates across the gap in only a few </a:t>
            </a:r>
            <a:r>
              <a:rPr lang="en-US" b="1" dirty="0" smtClean="0"/>
              <a:t>nanoseconds.  Large </a:t>
            </a:r>
            <a:r>
              <a:rPr lang="en-US" b="1" dirty="0"/>
              <a:t>space charge creating a large EF ahead of the </a:t>
            </a:r>
            <a:r>
              <a:rPr lang="en-US" b="1" dirty="0" smtClean="0"/>
              <a:t>streamer, where the </a:t>
            </a:r>
            <a:r>
              <a:rPr lang="en-US" b="1" dirty="0" err="1" smtClean="0"/>
              <a:t>Te</a:t>
            </a:r>
            <a:r>
              <a:rPr lang="en-US" b="1" dirty="0" smtClean="0"/>
              <a:t> is also high and the ionization source reaches as high as 10^24 cm-3s-1. </a:t>
            </a:r>
          </a:p>
          <a:p>
            <a:endParaRPr lang="en-US" b="1" dirty="0"/>
          </a:p>
          <a:p>
            <a:endParaRPr lang="en-US" b="1"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617A80-66CE-41F0-AE3D-D324B5BE899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989470-EE68-4050-9303-50FC0A98295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F27899-F3B7-41A9-89CC-9A0A1A20925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79A41D-3177-44BB-A0A9-732DB93B045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E69A73-8842-4D84-A3F9-D72F3B3896B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682AC0-36AB-42EC-BA20-36F28FE1314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0C7BD-A0D9-4CCB-A0F1-1118F0C84A7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08BB12-19F9-493F-A7A8-91AA1AB4A4F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E4E161-3C22-487E-8408-4428F8E8698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DF0CAB-BA88-42B2-98AA-7658C4C6395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331498-A156-4FFD-B16B-C9CBDA21360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970409-E1D3-46A3-B1D7-BD02B56745F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2B03EE-8FFC-44DA-A2E9-0F1738FE5A9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790770F7-3C0D-400A-9F36-510D58CFCD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1" r:id="rId1"/>
    <p:sldLayoutId id="2147483800" r:id="rId2"/>
    <p:sldLayoutId id="2147483799" r:id="rId3"/>
    <p:sldLayoutId id="2147483798" r:id="rId4"/>
    <p:sldLayoutId id="2147483797" r:id="rId5"/>
    <p:sldLayoutId id="2147483796" r:id="rId6"/>
    <p:sldLayoutId id="2147483795" r:id="rId7"/>
    <p:sldLayoutId id="2147483794" r:id="rId8"/>
    <p:sldLayoutId id="2147483793" r:id="rId9"/>
    <p:sldLayoutId id="2147483792" r:id="rId10"/>
    <p:sldLayoutId id="21474837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0" y="6400800"/>
            <a:ext cx="685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12341A1C-D637-4D8F-B8B7-9EAC12900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2" r:id="rId1"/>
  </p:sldLayoutIdLst>
  <p:txStyles>
    <p:titleStyle>
      <a:lvl1pPr algn="ctr" rtl="0" eaLnBrk="0" fontAlgn="base" hangingPunct="0">
        <a:spcBef>
          <a:spcPct val="0"/>
        </a:spcBef>
        <a:spcAft>
          <a:spcPct val="0"/>
        </a:spcAft>
        <a:defRPr sz="2800" b="1">
          <a:solidFill>
            <a:schemeClr val="tx2"/>
          </a:solidFill>
          <a:latin typeface="Arial" charset="0"/>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Arial" charset="0"/>
        </a:defRPr>
      </a:lvl2pPr>
      <a:lvl3pPr marL="1143000" indent="-228600" algn="l" rtl="0" eaLnBrk="0" fontAlgn="base" hangingPunct="0">
        <a:spcBef>
          <a:spcPct val="20000"/>
        </a:spcBef>
        <a:spcAft>
          <a:spcPct val="0"/>
        </a:spcAft>
        <a:buChar char="•"/>
        <a:defRPr sz="2400" b="1">
          <a:solidFill>
            <a:schemeClr val="tx1"/>
          </a:solidFill>
          <a:latin typeface="Arial" charset="0"/>
        </a:defRPr>
      </a:lvl3pPr>
      <a:lvl4pPr marL="1600200" indent="-228600" algn="l" rtl="0" eaLnBrk="0" fontAlgn="base" hangingPunct="0">
        <a:spcBef>
          <a:spcPct val="20000"/>
        </a:spcBef>
        <a:spcAft>
          <a:spcPct val="0"/>
        </a:spcAft>
        <a:buChar char="–"/>
        <a:defRPr sz="2000" b="1">
          <a:solidFill>
            <a:schemeClr val="tx1"/>
          </a:solidFill>
          <a:latin typeface="Arial" charset="0"/>
        </a:defRPr>
      </a:lvl4pPr>
      <a:lvl5pPr marL="2057400" indent="-228600" algn="l" rtl="0" eaLnBrk="0" fontAlgn="base" hangingPunct="0">
        <a:spcBef>
          <a:spcPct val="20000"/>
        </a:spcBef>
        <a:spcAft>
          <a:spcPct val="0"/>
        </a:spcAft>
        <a:buChar char="»"/>
        <a:defRPr sz="2000" b="1">
          <a:solidFill>
            <a:schemeClr val="tx1"/>
          </a:solidFill>
          <a:latin typeface="Arial"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1290638"/>
          </a:xfrm>
          <a:prstGeom prst="rect">
            <a:avLst/>
          </a:prstGeom>
          <a:gradFill flip="none" rotWithShape="1">
            <a:gsLst>
              <a:gs pos="0">
                <a:schemeClr val="tx1"/>
              </a:gs>
              <a:gs pos="100000">
                <a:srgbClr val="000090"/>
              </a:gs>
            </a:gsLst>
            <a:lin ang="5400000" scaled="0"/>
            <a:tileRect/>
          </a:gra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defTabSz="457200" fontAlgn="auto">
              <a:spcBef>
                <a:spcPts val="0"/>
              </a:spcBef>
              <a:spcAft>
                <a:spcPts val="0"/>
              </a:spcAft>
              <a:defRPr/>
            </a:pPr>
            <a:endParaRPr lang="fr-FR">
              <a:solidFill>
                <a:srgbClr val="000000"/>
              </a:solidFill>
            </a:endParaRPr>
          </a:p>
        </p:txBody>
      </p:sp>
      <p:pic>
        <p:nvPicPr>
          <p:cNvPr id="8" name="Picture 9" descr="logo_LPP.png"/>
          <p:cNvPicPr>
            <a:picLocks noChangeAspect="1"/>
          </p:cNvPicPr>
          <p:nvPr/>
        </p:nvPicPr>
        <p:blipFill>
          <a:blip r:embed="rId2"/>
          <a:srcRect/>
          <a:stretch>
            <a:fillRect/>
          </a:stretch>
        </p:blipFill>
        <p:spPr bwMode="auto">
          <a:xfrm>
            <a:off x="112713" y="1074738"/>
            <a:ext cx="1211262" cy="360362"/>
          </a:xfrm>
          <a:prstGeom prst="rect">
            <a:avLst/>
          </a:prstGeom>
          <a:noFill/>
          <a:ln w="9525">
            <a:noFill/>
            <a:miter lim="800000"/>
            <a:headEnd/>
            <a:tailEnd/>
          </a:ln>
          <a:effectLst>
            <a:outerShdw blurRad="50800" dist="38100" dir="2700000" algn="br">
              <a:srgbClr val="000000">
                <a:alpha val="43000"/>
              </a:srgbClr>
            </a:outerShdw>
          </a:effectLst>
        </p:spPr>
      </p:pic>
      <p:sp>
        <p:nvSpPr>
          <p:cNvPr id="2150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2150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9"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000090"/>
                </a:solidFill>
                <a:latin typeface="+mn-lt"/>
                <a:ea typeface="ＭＳ Ｐゴシック" pitchFamily="34" charset="-128"/>
                <a:cs typeface="+mn-cs"/>
              </a:defRPr>
            </a:lvl1pPr>
          </a:lstStyle>
          <a:p>
            <a:pPr>
              <a:defRPr/>
            </a:pPr>
            <a:fld id="{2C77C83A-76C8-4C43-8AD5-F63B043355E8}" type="datetimeFigureOut">
              <a:rPr lang="ru-RU"/>
              <a:pPr>
                <a:defRPr/>
              </a:pPr>
              <a:t>25.06.2013</a:t>
            </a:fld>
            <a:endParaRPr lang="en-US"/>
          </a:p>
        </p:txBody>
      </p:sp>
      <p:sp>
        <p:nvSpPr>
          <p:cNvPr id="10"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0">
                <a:solidFill>
                  <a:srgbClr val="000090"/>
                </a:solidFill>
                <a:latin typeface="+mn-lt"/>
                <a:ea typeface="ＭＳ Ｐゴシック" pitchFamily="34" charset="-128"/>
                <a:cs typeface="+mn-cs"/>
              </a:defRPr>
            </a:lvl1pPr>
          </a:lstStyle>
          <a:p>
            <a:pPr>
              <a:defRPr/>
            </a:pPr>
            <a:endParaRPr lang="ru-RU"/>
          </a:p>
        </p:txBody>
      </p:sp>
      <p:sp>
        <p:nvSpPr>
          <p:cNvPr id="11"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000090"/>
                </a:solidFill>
                <a:latin typeface="+mn-lt"/>
                <a:ea typeface="ＭＳ Ｐゴシック" pitchFamily="34" charset="-128"/>
                <a:cs typeface="+mn-cs"/>
              </a:defRPr>
            </a:lvl1pPr>
          </a:lstStyle>
          <a:p>
            <a:pPr>
              <a:defRPr/>
            </a:pPr>
            <a:fld id="{E4539676-61E3-4BB0-A67A-E6E823914430}" type="slidenum">
              <a:rPr lang="en-US"/>
              <a:pPr>
                <a:defRPr/>
              </a:pPr>
              <a:t>‹#›</a:t>
            </a:fld>
            <a:endParaRPr lang="en-US"/>
          </a:p>
        </p:txBody>
      </p:sp>
    </p:spTree>
  </p:cSld>
  <p:clrMap bg1="lt1" tx1="dk1" bg2="lt2" tx2="dk2" accent1="accent1" accent2="accent2" accent3="accent3" accent4="accent4" accent5="accent5" accent6="accent6" hlink="hlink" folHlink="folHlink"/>
  <p:hf hdr="0" ftr="0" dt="0"/>
  <p:txStyles>
    <p:titleStyle>
      <a:lvl1pPr algn="ctr" defTabSz="457200" rtl="0" eaLnBrk="0" fontAlgn="base" hangingPunct="0">
        <a:spcBef>
          <a:spcPct val="0"/>
        </a:spcBef>
        <a:spcAft>
          <a:spcPct val="0"/>
        </a:spcAft>
        <a:defRPr sz="3500">
          <a:solidFill>
            <a:srgbClr val="000090"/>
          </a:solidFill>
          <a:latin typeface="+mj-lt"/>
          <a:ea typeface="+mj-ea"/>
          <a:cs typeface="+mj-cs"/>
        </a:defRPr>
      </a:lvl1pPr>
      <a:lvl2pPr algn="ctr" defTabSz="457200" rtl="0" eaLnBrk="0" fontAlgn="base" hangingPunct="0">
        <a:spcBef>
          <a:spcPct val="0"/>
        </a:spcBef>
        <a:spcAft>
          <a:spcPct val="0"/>
        </a:spcAft>
        <a:defRPr sz="3500">
          <a:solidFill>
            <a:srgbClr val="000090"/>
          </a:solidFill>
          <a:latin typeface="Tahoma" pitchFamily="34" charset="0"/>
          <a:ea typeface="MS PGothic" pitchFamily="34" charset="-128"/>
          <a:cs typeface="Tahoma" pitchFamily="34" charset="0"/>
        </a:defRPr>
      </a:lvl2pPr>
      <a:lvl3pPr algn="ctr" defTabSz="457200" rtl="0" eaLnBrk="0" fontAlgn="base" hangingPunct="0">
        <a:spcBef>
          <a:spcPct val="0"/>
        </a:spcBef>
        <a:spcAft>
          <a:spcPct val="0"/>
        </a:spcAft>
        <a:defRPr sz="3500">
          <a:solidFill>
            <a:srgbClr val="000090"/>
          </a:solidFill>
          <a:latin typeface="Tahoma" pitchFamily="34" charset="0"/>
          <a:ea typeface="MS PGothic" pitchFamily="34" charset="-128"/>
          <a:cs typeface="Tahoma" pitchFamily="34" charset="0"/>
        </a:defRPr>
      </a:lvl3pPr>
      <a:lvl4pPr algn="ctr" defTabSz="457200" rtl="0" eaLnBrk="0" fontAlgn="base" hangingPunct="0">
        <a:spcBef>
          <a:spcPct val="0"/>
        </a:spcBef>
        <a:spcAft>
          <a:spcPct val="0"/>
        </a:spcAft>
        <a:defRPr sz="3500">
          <a:solidFill>
            <a:srgbClr val="000090"/>
          </a:solidFill>
          <a:latin typeface="Tahoma" pitchFamily="34" charset="0"/>
          <a:ea typeface="MS PGothic" pitchFamily="34" charset="-128"/>
          <a:cs typeface="Tahoma" pitchFamily="34" charset="0"/>
        </a:defRPr>
      </a:lvl4pPr>
      <a:lvl5pPr algn="ctr" defTabSz="457200" rtl="0" eaLnBrk="0" fontAlgn="base" hangingPunct="0">
        <a:spcBef>
          <a:spcPct val="0"/>
        </a:spcBef>
        <a:spcAft>
          <a:spcPct val="0"/>
        </a:spcAft>
        <a:defRPr sz="3500">
          <a:solidFill>
            <a:srgbClr val="000090"/>
          </a:solidFill>
          <a:latin typeface="Tahoma" pitchFamily="34" charset="0"/>
          <a:ea typeface="MS PGothic" pitchFamily="34" charset="-128"/>
          <a:cs typeface="Tahoma" pitchFamily="34" charset="0"/>
        </a:defRPr>
      </a:lvl5pPr>
      <a:lvl6pPr marL="457200" algn="ctr" defTabSz="457200" rtl="0" eaLnBrk="0" fontAlgn="base" hangingPunct="0">
        <a:spcBef>
          <a:spcPct val="0"/>
        </a:spcBef>
        <a:spcAft>
          <a:spcPct val="0"/>
        </a:spcAft>
        <a:defRPr sz="3500">
          <a:solidFill>
            <a:srgbClr val="000090"/>
          </a:solidFill>
          <a:latin typeface="Tahoma" pitchFamily="34" charset="0"/>
          <a:ea typeface="MS PGothic" pitchFamily="34" charset="-128"/>
          <a:cs typeface="Tahoma" pitchFamily="34" charset="0"/>
        </a:defRPr>
      </a:lvl6pPr>
      <a:lvl7pPr marL="914400" algn="ctr" defTabSz="457200" rtl="0" eaLnBrk="0" fontAlgn="base" hangingPunct="0">
        <a:spcBef>
          <a:spcPct val="0"/>
        </a:spcBef>
        <a:spcAft>
          <a:spcPct val="0"/>
        </a:spcAft>
        <a:defRPr sz="3500">
          <a:solidFill>
            <a:srgbClr val="000090"/>
          </a:solidFill>
          <a:latin typeface="Tahoma" pitchFamily="34" charset="0"/>
          <a:ea typeface="MS PGothic" pitchFamily="34" charset="-128"/>
          <a:cs typeface="Tahoma" pitchFamily="34" charset="0"/>
        </a:defRPr>
      </a:lvl7pPr>
      <a:lvl8pPr marL="1371600" algn="ctr" defTabSz="457200" rtl="0" eaLnBrk="0" fontAlgn="base" hangingPunct="0">
        <a:spcBef>
          <a:spcPct val="0"/>
        </a:spcBef>
        <a:spcAft>
          <a:spcPct val="0"/>
        </a:spcAft>
        <a:defRPr sz="3500">
          <a:solidFill>
            <a:srgbClr val="000090"/>
          </a:solidFill>
          <a:latin typeface="Tahoma" pitchFamily="34" charset="0"/>
          <a:ea typeface="MS PGothic" pitchFamily="34" charset="-128"/>
          <a:cs typeface="Tahoma" pitchFamily="34" charset="0"/>
        </a:defRPr>
      </a:lvl8pPr>
      <a:lvl9pPr marL="1828800" algn="ctr" defTabSz="457200" rtl="0" eaLnBrk="0" fontAlgn="base" hangingPunct="0">
        <a:spcBef>
          <a:spcPct val="0"/>
        </a:spcBef>
        <a:spcAft>
          <a:spcPct val="0"/>
        </a:spcAft>
        <a:defRPr sz="3500">
          <a:solidFill>
            <a:srgbClr val="000090"/>
          </a:solidFill>
          <a:latin typeface="Tahoma" pitchFamily="34" charset="0"/>
          <a:ea typeface="MS PGothic" pitchFamily="34" charset="-128"/>
          <a:cs typeface="Tahoma" pitchFamily="34" charset="0"/>
        </a:defRPr>
      </a:lvl9pPr>
    </p:titleStyle>
    <p:bodyStyle>
      <a:lvl1pPr marL="342900" indent="-342900" algn="l" defTabSz="457200"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5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5pPr>
      <a:lvl6pPr marL="25146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6pPr>
      <a:lvl7pPr marL="29718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7pPr>
      <a:lvl8pPr marL="34290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8pPr>
      <a:lvl9pPr marL="38862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0" y="6400800"/>
            <a:ext cx="685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FD43365D-3C0A-416F-888E-5E0A1DA91A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6" r:id="rId1"/>
  </p:sldLayoutIdLst>
  <p:txStyles>
    <p:titleStyle>
      <a:lvl1pPr algn="ctr" rtl="0" eaLnBrk="0" fontAlgn="base" hangingPunct="0">
        <a:spcBef>
          <a:spcPct val="0"/>
        </a:spcBef>
        <a:spcAft>
          <a:spcPct val="0"/>
        </a:spcAft>
        <a:defRPr sz="2800" b="1">
          <a:solidFill>
            <a:schemeClr val="tx2"/>
          </a:solidFill>
          <a:latin typeface="Arial" charset="0"/>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Arial" charset="0"/>
        </a:defRPr>
      </a:lvl2pPr>
      <a:lvl3pPr marL="1143000" indent="-228600" algn="l" rtl="0" eaLnBrk="0" fontAlgn="base" hangingPunct="0">
        <a:spcBef>
          <a:spcPct val="20000"/>
        </a:spcBef>
        <a:spcAft>
          <a:spcPct val="0"/>
        </a:spcAft>
        <a:buChar char="•"/>
        <a:defRPr sz="2400" b="1">
          <a:solidFill>
            <a:schemeClr val="tx1"/>
          </a:solidFill>
          <a:latin typeface="Arial" charset="0"/>
        </a:defRPr>
      </a:lvl3pPr>
      <a:lvl4pPr marL="1600200" indent="-228600" algn="l" rtl="0" eaLnBrk="0" fontAlgn="base" hangingPunct="0">
        <a:spcBef>
          <a:spcPct val="20000"/>
        </a:spcBef>
        <a:spcAft>
          <a:spcPct val="0"/>
        </a:spcAft>
        <a:buChar char="–"/>
        <a:defRPr sz="2000" b="1">
          <a:solidFill>
            <a:schemeClr val="tx1"/>
          </a:solidFill>
          <a:latin typeface="Arial" charset="0"/>
        </a:defRPr>
      </a:lvl4pPr>
      <a:lvl5pPr marL="2057400" indent="-228600" algn="l" rtl="0" eaLnBrk="0" fontAlgn="base" hangingPunct="0">
        <a:spcBef>
          <a:spcPct val="20000"/>
        </a:spcBef>
        <a:spcAft>
          <a:spcPct val="0"/>
        </a:spcAft>
        <a:buChar char="»"/>
        <a:defRPr sz="2000" b="1">
          <a:solidFill>
            <a:schemeClr val="tx1"/>
          </a:solidFill>
          <a:latin typeface="Arial"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1.gif"/></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9.wmf"/><Relationship Id="rId3" Type="http://schemas.openxmlformats.org/officeDocument/2006/relationships/notesSlide" Target="../notesSlides/notesSlide5.xml"/><Relationship Id="rId7" Type="http://schemas.openxmlformats.org/officeDocument/2006/relationships/image" Target="../media/image6.wmf"/><Relationship Id="rId12"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8.wmf"/><Relationship Id="rId5" Type="http://schemas.openxmlformats.org/officeDocument/2006/relationships/image" Target="../media/image5.wmf"/><Relationship Id="rId15" Type="http://schemas.openxmlformats.org/officeDocument/2006/relationships/image" Target="../media/image10.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7.wmf"/><Relationship Id="rId1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3"/>
          <p:cNvSpPr txBox="1">
            <a:spLocks noChangeArrowheads="1"/>
          </p:cNvSpPr>
          <p:nvPr/>
        </p:nvSpPr>
        <p:spPr bwMode="auto">
          <a:xfrm>
            <a:off x="194733" y="293688"/>
            <a:ext cx="8812742" cy="1754326"/>
          </a:xfrm>
          <a:prstGeom prst="rect">
            <a:avLst/>
          </a:prstGeom>
          <a:noFill/>
          <a:ln w="9525">
            <a:noFill/>
            <a:miter lim="800000"/>
            <a:headEnd/>
            <a:tailEnd/>
          </a:ln>
        </p:spPr>
        <p:txBody>
          <a:bodyPr wrap="square">
            <a:spAutoFit/>
          </a:bodyPr>
          <a:lstStyle/>
          <a:p>
            <a:pPr algn="ctr" eaLnBrk="0" hangingPunct="0"/>
            <a:r>
              <a:rPr lang="en-US" sz="3600" b="1" dirty="0"/>
              <a:t>THE INTERACTION OF ATMOSPHERIC PRESSURE PLASMAS WITH LIQUID COVERED TISSUES</a:t>
            </a:r>
          </a:p>
        </p:txBody>
      </p:sp>
      <p:sp>
        <p:nvSpPr>
          <p:cNvPr id="66562" name="Text Box 4"/>
          <p:cNvSpPr txBox="1">
            <a:spLocks noChangeArrowheads="1"/>
          </p:cNvSpPr>
          <p:nvPr/>
        </p:nvSpPr>
        <p:spPr bwMode="auto">
          <a:xfrm>
            <a:off x="1127125" y="4608513"/>
            <a:ext cx="4511675" cy="366712"/>
          </a:xfrm>
          <a:prstGeom prst="rect">
            <a:avLst/>
          </a:prstGeom>
          <a:noFill/>
          <a:ln w="9525">
            <a:noFill/>
            <a:miter lim="800000"/>
            <a:headEnd/>
            <a:tailEnd/>
          </a:ln>
        </p:spPr>
        <p:txBody>
          <a:bodyPr>
            <a:spAutoFit/>
          </a:bodyPr>
          <a:lstStyle/>
          <a:p>
            <a:endParaRPr lang="en-US" b="1"/>
          </a:p>
        </p:txBody>
      </p:sp>
      <p:sp>
        <p:nvSpPr>
          <p:cNvPr id="66563" name="Text Box 5"/>
          <p:cNvSpPr txBox="1">
            <a:spLocks noChangeArrowheads="1"/>
          </p:cNvSpPr>
          <p:nvPr/>
        </p:nvSpPr>
        <p:spPr bwMode="auto">
          <a:xfrm>
            <a:off x="665163" y="2125663"/>
            <a:ext cx="7831137" cy="3785652"/>
          </a:xfrm>
          <a:prstGeom prst="rect">
            <a:avLst/>
          </a:prstGeom>
          <a:noFill/>
          <a:ln w="9525">
            <a:noFill/>
            <a:miter lim="800000"/>
            <a:headEnd/>
            <a:tailEnd/>
          </a:ln>
        </p:spPr>
        <p:txBody>
          <a:bodyPr>
            <a:spAutoFit/>
          </a:bodyPr>
          <a:lstStyle/>
          <a:p>
            <a:pPr algn="ctr">
              <a:spcAft>
                <a:spcPct val="50000"/>
              </a:spcAft>
            </a:pPr>
            <a:r>
              <a:rPr lang="en-US" sz="2200" b="1" dirty="0">
                <a:latin typeface="Arial" pitchFamily="34" charset="0"/>
                <a:ea typeface="PMingLiU" pitchFamily="18" charset="-120"/>
              </a:rPr>
              <a:t>Wei </a:t>
            </a:r>
            <a:r>
              <a:rPr lang="en-US" sz="2200" b="1" dirty="0" err="1">
                <a:latin typeface="Arial" pitchFamily="34" charset="0"/>
                <a:ea typeface="PMingLiU" pitchFamily="18" charset="-120"/>
              </a:rPr>
              <a:t>Tian</a:t>
            </a:r>
            <a:r>
              <a:rPr lang="en-US" sz="2200" b="1" baseline="30000" dirty="0" err="1">
                <a:latin typeface="Arial" pitchFamily="34" charset="0"/>
                <a:ea typeface="PMingLiU" pitchFamily="18" charset="-120"/>
              </a:rPr>
              <a:t>a</a:t>
            </a:r>
            <a:r>
              <a:rPr lang="en-US" sz="2200" b="1" baseline="30000" dirty="0">
                <a:latin typeface="Arial" pitchFamily="34" charset="0"/>
                <a:ea typeface="PMingLiU" pitchFamily="18" charset="-120"/>
              </a:rPr>
              <a:t>)</a:t>
            </a:r>
            <a:r>
              <a:rPr lang="en-US" sz="2200" b="1" dirty="0">
                <a:latin typeface="Arial" pitchFamily="34" charset="0"/>
                <a:ea typeface="PMingLiU" pitchFamily="18" charset="-120"/>
              </a:rPr>
              <a:t> and Mark J. </a:t>
            </a:r>
            <a:r>
              <a:rPr lang="en-US" sz="2200" b="1" dirty="0" err="1">
                <a:latin typeface="Arial" pitchFamily="34" charset="0"/>
                <a:ea typeface="PMingLiU" pitchFamily="18" charset="-120"/>
              </a:rPr>
              <a:t>Kushner</a:t>
            </a:r>
            <a:r>
              <a:rPr lang="en-US" sz="2200" b="1" baseline="30000" dirty="0" err="1">
                <a:latin typeface="Arial" pitchFamily="34" charset="0"/>
                <a:ea typeface="PMingLiU" pitchFamily="18" charset="-120"/>
              </a:rPr>
              <a:t>b</a:t>
            </a:r>
            <a:r>
              <a:rPr lang="en-US" sz="2200" b="1" baseline="30000" dirty="0">
                <a:latin typeface="Arial" pitchFamily="34" charset="0"/>
                <a:ea typeface="PMingLiU" pitchFamily="18" charset="-120"/>
              </a:rPr>
              <a:t>)</a:t>
            </a:r>
          </a:p>
          <a:p>
            <a:pPr algn="ctr">
              <a:spcBef>
                <a:spcPct val="50000"/>
              </a:spcBef>
            </a:pPr>
            <a:r>
              <a:rPr lang="en-US" sz="3600" b="1" dirty="0">
                <a:latin typeface="Arial" pitchFamily="34" charset="0"/>
                <a:ea typeface="PMingLiU" pitchFamily="18" charset="-120"/>
              </a:rPr>
              <a:t> </a:t>
            </a:r>
            <a:r>
              <a:rPr lang="en-US" b="1" baseline="30000" dirty="0">
                <a:latin typeface="Arial" pitchFamily="34" charset="0"/>
                <a:ea typeface="PMingLiU" pitchFamily="18" charset="-120"/>
              </a:rPr>
              <a:t>a)</a:t>
            </a:r>
            <a:r>
              <a:rPr lang="en-US" b="1" dirty="0">
                <a:latin typeface="Arial" pitchFamily="34" charset="0"/>
                <a:ea typeface="PMingLiU" pitchFamily="18" charset="-120"/>
              </a:rPr>
              <a:t>Department of Nuclear Engineering and Radiological Science</a:t>
            </a:r>
          </a:p>
          <a:p>
            <a:pPr algn="ctr"/>
            <a:r>
              <a:rPr lang="en-US" b="1" dirty="0">
                <a:latin typeface="Arial" pitchFamily="34" charset="0"/>
                <a:ea typeface="PMingLiU" pitchFamily="18" charset="-120"/>
              </a:rPr>
              <a:t>University of Michigan, Ann Arbor, MI 48109, USA</a:t>
            </a:r>
          </a:p>
          <a:p>
            <a:pPr algn="ctr"/>
            <a:r>
              <a:rPr lang="en-US" b="1" dirty="0">
                <a:latin typeface="Arial" pitchFamily="34" charset="0"/>
                <a:ea typeface="PMingLiU" pitchFamily="18" charset="-120"/>
              </a:rPr>
              <a:t>bucktian@umich.edu</a:t>
            </a:r>
          </a:p>
          <a:p>
            <a:pPr algn="ctr">
              <a:spcBef>
                <a:spcPct val="50000"/>
              </a:spcBef>
            </a:pPr>
            <a:r>
              <a:rPr lang="en-US" b="1" dirty="0">
                <a:latin typeface="Arial" pitchFamily="34" charset="0"/>
                <a:ea typeface="PMingLiU" pitchFamily="18" charset="-120"/>
              </a:rPr>
              <a:t> </a:t>
            </a:r>
            <a:r>
              <a:rPr lang="en-US" b="1" baseline="30000" dirty="0">
                <a:latin typeface="Arial" pitchFamily="34" charset="0"/>
                <a:ea typeface="PMingLiU" pitchFamily="18" charset="-120"/>
              </a:rPr>
              <a:t>b)</a:t>
            </a:r>
            <a:r>
              <a:rPr lang="en-US" b="1" dirty="0">
                <a:latin typeface="Arial" pitchFamily="34" charset="0"/>
                <a:ea typeface="PMingLiU" pitchFamily="18" charset="-120"/>
              </a:rPr>
              <a:t>Department of Electrical Engineering and Computer Science</a:t>
            </a:r>
          </a:p>
          <a:p>
            <a:pPr algn="ctr"/>
            <a:r>
              <a:rPr lang="en-US" b="1" dirty="0">
                <a:latin typeface="Arial" pitchFamily="34" charset="0"/>
                <a:ea typeface="PMingLiU" pitchFamily="18" charset="-120"/>
              </a:rPr>
              <a:t>University of Michigan, Ann Arbor, MI 48109, USA</a:t>
            </a:r>
          </a:p>
          <a:p>
            <a:pPr algn="ctr"/>
            <a:r>
              <a:rPr lang="en-US" b="1" dirty="0">
                <a:latin typeface="Arial" pitchFamily="34" charset="0"/>
                <a:ea typeface="PMingLiU" pitchFamily="18" charset="-120"/>
              </a:rPr>
              <a:t> mjkush@umich.edu</a:t>
            </a:r>
          </a:p>
          <a:p>
            <a:pPr algn="ctr">
              <a:spcBef>
                <a:spcPct val="50000"/>
              </a:spcBef>
            </a:pPr>
            <a:r>
              <a:rPr lang="en-US" b="1" dirty="0">
                <a:latin typeface="Arial" pitchFamily="34" charset="0"/>
                <a:ea typeface="PMingLiU" pitchFamily="18" charset="-120"/>
              </a:rPr>
              <a:t> </a:t>
            </a:r>
            <a:r>
              <a:rPr lang="en-US" b="1" dirty="0" smtClean="0">
                <a:latin typeface="Arial" pitchFamily="34" charset="0"/>
                <a:ea typeface="PMingLiU" pitchFamily="18" charset="-120"/>
              </a:rPr>
              <a:t>40th </a:t>
            </a:r>
            <a:r>
              <a:rPr lang="en-US" b="1" dirty="0">
                <a:latin typeface="Arial" pitchFamily="34" charset="0"/>
                <a:ea typeface="PMingLiU" pitchFamily="18" charset="-120"/>
              </a:rPr>
              <a:t>IEEE International Conference on Plasma </a:t>
            </a:r>
            <a:r>
              <a:rPr lang="en-US" b="1" dirty="0" smtClean="0">
                <a:latin typeface="Arial" pitchFamily="34" charset="0"/>
                <a:ea typeface="PMingLiU" pitchFamily="18" charset="-120"/>
              </a:rPr>
              <a:t>Science</a:t>
            </a:r>
          </a:p>
          <a:p>
            <a:pPr algn="ctr">
              <a:spcBef>
                <a:spcPct val="50000"/>
              </a:spcBef>
            </a:pPr>
            <a:r>
              <a:rPr lang="en-US" b="1" dirty="0" smtClean="0">
                <a:latin typeface="Arial" pitchFamily="34" charset="0"/>
                <a:ea typeface="PMingLiU" pitchFamily="18" charset="-120"/>
              </a:rPr>
              <a:t>June </a:t>
            </a:r>
            <a:r>
              <a:rPr lang="en-US" b="1" dirty="0">
                <a:latin typeface="Arial" pitchFamily="34" charset="0"/>
                <a:ea typeface="PMingLiU" pitchFamily="18" charset="-120"/>
              </a:rPr>
              <a:t>2013</a:t>
            </a:r>
            <a:endParaRPr kumimoji="1" lang="en-US" altLang="ko-KR" b="1" dirty="0">
              <a:ea typeface="굴림" pitchFamily="34" charset="-127"/>
            </a:endParaRPr>
          </a:p>
        </p:txBody>
      </p:sp>
      <p:sp>
        <p:nvSpPr>
          <p:cNvPr id="9" name="Text Box 2"/>
          <p:cNvSpPr txBox="1">
            <a:spLocks noChangeArrowheads="1"/>
          </p:cNvSpPr>
          <p:nvPr/>
        </p:nvSpPr>
        <p:spPr bwMode="auto">
          <a:xfrm>
            <a:off x="284163" y="6194425"/>
            <a:ext cx="84550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2713" indent="-112713"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b="1" dirty="0" smtClean="0">
                <a:solidFill>
                  <a:srgbClr val="000000"/>
                </a:solidFill>
                <a:latin typeface="Arial" pitchFamily="34" charset="0"/>
                <a:ea typeface="PMingLiU" pitchFamily="18" charset="-120"/>
              </a:rPr>
              <a:t>* Work supported by Department of Energy Office of Fusion </a:t>
            </a:r>
            <a:r>
              <a:rPr lang="en-US" sz="1600" b="1" dirty="0" smtClean="0">
                <a:solidFill>
                  <a:srgbClr val="000000"/>
                </a:solidFill>
                <a:latin typeface="Arial" pitchFamily="34" charset="0"/>
                <a:ea typeface="PMingLiU" pitchFamily="18" charset="-120"/>
              </a:rPr>
              <a:t>Energy Science</a:t>
            </a:r>
            <a:endParaRPr lang="en-US" sz="1600" b="1" dirty="0" smtClean="0">
              <a:solidFill>
                <a:srgbClr val="000000"/>
              </a:solidFill>
              <a:latin typeface="Arial" pitchFamily="34" charset="0"/>
              <a:ea typeface="PMingLiU" pitchFamily="18"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Bucktian_UIGELW_D\My Conference\ICOPS_2013\DBD_20130601\Evaporat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40" y="731520"/>
            <a:ext cx="5481828" cy="5207508"/>
          </a:xfrm>
          <a:prstGeom prst="rect">
            <a:avLst/>
          </a:prstGeom>
          <a:noFill/>
          <a:extLst>
            <a:ext uri="{909E8E84-426E-40DD-AFC4-6F175D3DCCD1}">
              <a14:hiddenFill xmlns:a14="http://schemas.microsoft.com/office/drawing/2010/main">
                <a:solidFill>
                  <a:srgbClr val="FFFFFF"/>
                </a:solidFill>
              </a14:hiddenFill>
            </a:ext>
          </a:extLst>
        </p:spPr>
      </p:pic>
      <p:sp>
        <p:nvSpPr>
          <p:cNvPr id="68609" name="Line 2"/>
          <p:cNvSpPr>
            <a:spLocks noChangeShapeType="1"/>
          </p:cNvSpPr>
          <p:nvPr/>
        </p:nvSpPr>
        <p:spPr bwMode="auto">
          <a:xfrm>
            <a:off x="838200" y="641088"/>
            <a:ext cx="7467600" cy="0"/>
          </a:xfrm>
          <a:prstGeom prst="line">
            <a:avLst/>
          </a:prstGeom>
          <a:noFill/>
          <a:ln w="28575">
            <a:solidFill>
              <a:schemeClr val="tx1"/>
            </a:solidFill>
            <a:round/>
            <a:headEnd/>
            <a:tailEnd/>
          </a:ln>
        </p:spPr>
        <p:txBody>
          <a:bodyPr wrap="none" anchor="ctr"/>
          <a:lstStyle/>
          <a:p>
            <a:endParaRPr lang="en-US"/>
          </a:p>
        </p:txBody>
      </p:sp>
      <p:sp>
        <p:nvSpPr>
          <p:cNvPr id="68610" name="Text Box 5"/>
          <p:cNvSpPr txBox="1">
            <a:spLocks noChangeArrowheads="1"/>
          </p:cNvSpPr>
          <p:nvPr/>
        </p:nvSpPr>
        <p:spPr bwMode="auto">
          <a:xfrm>
            <a:off x="1108059" y="130871"/>
            <a:ext cx="7031092" cy="523220"/>
          </a:xfrm>
          <a:prstGeom prst="rect">
            <a:avLst/>
          </a:prstGeom>
          <a:noFill/>
          <a:ln w="9525">
            <a:noFill/>
            <a:miter lim="800000"/>
            <a:headEnd/>
            <a:tailEnd/>
          </a:ln>
        </p:spPr>
        <p:txBody>
          <a:bodyPr wrap="none">
            <a:spAutoFit/>
          </a:bodyPr>
          <a:lstStyle/>
          <a:p>
            <a:pPr algn="ctr" eaLnBrk="0" hangingPunct="0"/>
            <a:r>
              <a:rPr lang="en-US" altLang="ja-JP" sz="2800" b="1" dirty="0">
                <a:solidFill>
                  <a:srgbClr val="000000"/>
                </a:solidFill>
                <a:ea typeface="MS PGothic" pitchFamily="34" charset="-128"/>
              </a:rPr>
              <a:t>H</a:t>
            </a:r>
            <a:r>
              <a:rPr lang="en-US" altLang="ja-JP" sz="2800" b="1" baseline="-25000" dirty="0">
                <a:solidFill>
                  <a:srgbClr val="000000"/>
                </a:solidFill>
                <a:ea typeface="MS PGothic" pitchFamily="34" charset="-128"/>
              </a:rPr>
              <a:t>2</a:t>
            </a:r>
            <a:r>
              <a:rPr lang="en-US" altLang="ja-JP" sz="2800" b="1" dirty="0">
                <a:solidFill>
                  <a:srgbClr val="000000"/>
                </a:solidFill>
                <a:ea typeface="MS PGothic" pitchFamily="34" charset="-128"/>
              </a:rPr>
              <a:t>O VAPOR EMISSION FROM SURFACE</a:t>
            </a:r>
            <a:endParaRPr lang="en-US" sz="2800" b="1" dirty="0">
              <a:solidFill>
                <a:srgbClr val="000000"/>
              </a:solidFill>
            </a:endParaRPr>
          </a:p>
        </p:txBody>
      </p:sp>
      <p:grpSp>
        <p:nvGrpSpPr>
          <p:cNvPr id="13" name="Group 9"/>
          <p:cNvGrpSpPr>
            <a:grpSpLocks/>
          </p:cNvGrpSpPr>
          <p:nvPr/>
        </p:nvGrpSpPr>
        <p:grpSpPr bwMode="auto">
          <a:xfrm>
            <a:off x="5308600" y="6207125"/>
            <a:ext cx="3770313" cy="582613"/>
            <a:chOff x="0" y="0"/>
            <a:chExt cx="2375" cy="367"/>
          </a:xfrm>
        </p:grpSpPr>
        <p:sp>
          <p:nvSpPr>
            <p:cNvPr id="14" name="Line 4"/>
            <p:cNvSpPr>
              <a:spLocks noChangeShapeType="1"/>
            </p:cNvSpPr>
            <p:nvPr/>
          </p:nvSpPr>
          <p:spPr bwMode="auto">
            <a:xfrm>
              <a:off x="36" y="0"/>
              <a:ext cx="2303" cy="1"/>
            </a:xfrm>
            <a:prstGeom prst="line">
              <a:avLst/>
            </a:prstGeom>
            <a:noFill/>
            <a:ln w="2857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Text Box 5"/>
            <p:cNvSpPr txBox="1">
              <a:spLocks noChangeArrowheads="1"/>
            </p:cNvSpPr>
            <p:nvPr/>
          </p:nvSpPr>
          <p:spPr bwMode="auto">
            <a:xfrm>
              <a:off x="0" y="1"/>
              <a:ext cx="237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latin typeface="Arial" pitchFamily="34" charset="0"/>
                  <a:ea typeface="PMingLiU" pitchFamily="18" charset="-120"/>
                </a:rPr>
                <a:t>University of Michigan</a:t>
              </a:r>
            </a:p>
            <a:p>
              <a:pPr algn="ctr"/>
              <a:r>
                <a:rPr lang="en-US" sz="1600" b="1">
                  <a:latin typeface="Arial" pitchFamily="34" charset="0"/>
                  <a:ea typeface="PMingLiU" pitchFamily="18" charset="-120"/>
                </a:rPr>
                <a:t>Institute for Plasma Science &amp; Engr.</a:t>
              </a:r>
            </a:p>
          </p:txBody>
        </p:sp>
      </p:grpSp>
      <p:sp>
        <p:nvSpPr>
          <p:cNvPr id="16" name="Text Box 5"/>
          <p:cNvSpPr txBox="1">
            <a:spLocks noChangeArrowheads="1"/>
          </p:cNvSpPr>
          <p:nvPr/>
        </p:nvSpPr>
        <p:spPr bwMode="auto">
          <a:xfrm>
            <a:off x="25400" y="6580188"/>
            <a:ext cx="1230313" cy="230187"/>
          </a:xfrm>
          <a:prstGeom prst="rect">
            <a:avLst/>
          </a:prstGeom>
          <a:noFill/>
          <a:ln w="9525">
            <a:noFill/>
            <a:miter lim="800000"/>
            <a:headEnd/>
            <a:tailEnd/>
          </a:ln>
        </p:spPr>
        <p:txBody>
          <a:bodyPr>
            <a:spAutoFit/>
          </a:bodyPr>
          <a:lstStyle/>
          <a:p>
            <a:pPr eaLnBrk="0" hangingPunct="0">
              <a:spcAft>
                <a:spcPts val="300"/>
              </a:spcAft>
            </a:pPr>
            <a:r>
              <a:rPr lang="en-US" sz="900" dirty="0" smtClean="0"/>
              <a:t>ICOPS_2013</a:t>
            </a:r>
            <a:endParaRPr lang="en-US" sz="900" dirty="0"/>
          </a:p>
        </p:txBody>
      </p:sp>
      <p:pic>
        <p:nvPicPr>
          <p:cNvPr id="18" name="Picture 19" descr="DBD_3pulses_base_H2O"/>
          <p:cNvPicPr>
            <a:picLocks noChangeAspect="1" noChangeArrowheads="1" noCrop="1"/>
          </p:cNvPicPr>
          <p:nvPr/>
        </p:nvPicPr>
        <p:blipFill>
          <a:blip r:embed="rId4"/>
          <a:srcRect/>
          <a:stretch>
            <a:fillRect/>
          </a:stretch>
        </p:blipFill>
        <p:spPr bwMode="auto">
          <a:xfrm>
            <a:off x="5561013" y="849319"/>
            <a:ext cx="3016250" cy="2155825"/>
          </a:xfrm>
          <a:prstGeom prst="rect">
            <a:avLst/>
          </a:prstGeom>
          <a:noFill/>
        </p:spPr>
      </p:pic>
      <p:sp>
        <p:nvSpPr>
          <p:cNvPr id="19" name="Text Box 11"/>
          <p:cNvSpPr txBox="1">
            <a:spLocks noChangeArrowheads="1"/>
          </p:cNvSpPr>
          <p:nvPr/>
        </p:nvSpPr>
        <p:spPr bwMode="auto">
          <a:xfrm>
            <a:off x="5394960" y="3017520"/>
            <a:ext cx="3617913" cy="3077766"/>
          </a:xfrm>
          <a:prstGeom prst="rect">
            <a:avLst/>
          </a:prstGeom>
          <a:noFill/>
          <a:ln w="9525">
            <a:noFill/>
            <a:miter lim="800000"/>
            <a:headEnd/>
            <a:tailEnd/>
          </a:ln>
        </p:spPr>
        <p:txBody>
          <a:bodyPr>
            <a:spAutoFit/>
          </a:bodyPr>
          <a:lstStyle/>
          <a:p>
            <a:pPr marL="228600" indent="-228600">
              <a:spcAft>
                <a:spcPct val="35000"/>
              </a:spcAft>
              <a:buFont typeface="Symbol" pitchFamily="18" charset="2"/>
              <a:buChar char="·"/>
            </a:pPr>
            <a:r>
              <a:rPr lang="en-US" altLang="ja-JP" sz="2000" b="1" dirty="0" smtClean="0">
                <a:solidFill>
                  <a:srgbClr val="000000"/>
                </a:solidFill>
                <a:ea typeface="MS PGothic" pitchFamily="34" charset="-128"/>
              </a:rPr>
              <a:t>Saturated pressure, 27 </a:t>
            </a:r>
            <a:r>
              <a:rPr lang="en-US" altLang="ja-JP" sz="2000" b="1" dirty="0" err="1" smtClean="0">
                <a:solidFill>
                  <a:srgbClr val="000000"/>
                </a:solidFill>
                <a:ea typeface="MS PGothic" pitchFamily="34" charset="-128"/>
              </a:rPr>
              <a:t>Torr</a:t>
            </a:r>
            <a:r>
              <a:rPr lang="en-US" altLang="ja-JP" sz="2000" b="1" dirty="0" smtClean="0">
                <a:solidFill>
                  <a:srgbClr val="000000"/>
                </a:solidFill>
                <a:ea typeface="MS PGothic" pitchFamily="34" charset="-128"/>
              </a:rPr>
              <a:t> at 300 K</a:t>
            </a:r>
          </a:p>
          <a:p>
            <a:pPr marL="228600" indent="-228600">
              <a:spcAft>
                <a:spcPct val="35000"/>
              </a:spcAft>
              <a:buFont typeface="Symbol" pitchFamily="18" charset="2"/>
              <a:buChar char="·"/>
            </a:pPr>
            <a:r>
              <a:rPr lang="en-US" altLang="ja-JP" sz="2000" b="1" dirty="0" smtClean="0">
                <a:solidFill>
                  <a:srgbClr val="000000"/>
                </a:solidFill>
                <a:ea typeface="MS PGothic" pitchFamily="34" charset="-128"/>
              </a:rPr>
              <a:t>Evaporation produces dense water vapor layer at surface.</a:t>
            </a:r>
          </a:p>
          <a:p>
            <a:pPr marL="228600" indent="-228600">
              <a:spcAft>
                <a:spcPct val="35000"/>
              </a:spcAft>
              <a:buFont typeface="Symbol" pitchFamily="18" charset="2"/>
              <a:buChar char="·"/>
            </a:pPr>
            <a:r>
              <a:rPr lang="en-US" altLang="ja-JP" sz="2000" b="1" dirty="0">
                <a:solidFill>
                  <a:srgbClr val="000000"/>
                </a:solidFill>
                <a:ea typeface="MS PGothic" pitchFamily="34" charset="-128"/>
              </a:rPr>
              <a:t>Streamer intersecting with </a:t>
            </a:r>
            <a:r>
              <a:rPr lang="en-US" altLang="ja-JP" sz="2000" b="1" dirty="0" smtClean="0">
                <a:solidFill>
                  <a:srgbClr val="000000"/>
                </a:solidFill>
                <a:ea typeface="MS PGothic" pitchFamily="34" charset="-128"/>
              </a:rPr>
              <a:t>water vapor layer  </a:t>
            </a:r>
            <a:r>
              <a:rPr lang="en-US" altLang="ja-JP" sz="2000" b="1" dirty="0">
                <a:solidFill>
                  <a:srgbClr val="000000"/>
                </a:solidFill>
                <a:ea typeface="MS PGothic" pitchFamily="34" charset="-128"/>
              </a:rPr>
              <a:t>produces significantly different </a:t>
            </a:r>
            <a:r>
              <a:rPr lang="en-US" altLang="ja-JP" sz="2000" b="1" dirty="0" smtClean="0">
                <a:solidFill>
                  <a:srgbClr val="000000"/>
                </a:solidFill>
                <a:ea typeface="MS PGothic" pitchFamily="34" charset="-128"/>
              </a:rPr>
              <a:t>ROS distribution. </a:t>
            </a:r>
            <a:endParaRPr lang="en-US" altLang="ja-JP" sz="2000" b="1" dirty="0">
              <a:solidFill>
                <a:srgbClr val="000000"/>
              </a:solidFill>
              <a:ea typeface="MS PGothic" pitchFamily="34" charset="-128"/>
            </a:endParaRPr>
          </a:p>
        </p:txBody>
      </p:sp>
      <p:sp>
        <p:nvSpPr>
          <p:cNvPr id="21" name="Text Box 11"/>
          <p:cNvSpPr txBox="1">
            <a:spLocks noChangeArrowheads="1"/>
          </p:cNvSpPr>
          <p:nvPr/>
        </p:nvSpPr>
        <p:spPr bwMode="auto">
          <a:xfrm>
            <a:off x="198952" y="5889488"/>
            <a:ext cx="1600200" cy="314325"/>
          </a:xfrm>
          <a:prstGeom prst="rect">
            <a:avLst/>
          </a:prstGeom>
          <a:noFill/>
          <a:ln w="9525">
            <a:solidFill>
              <a:schemeClr val="tx1"/>
            </a:solidFill>
            <a:miter lim="800000"/>
            <a:headEnd/>
            <a:tailEnd/>
          </a:ln>
        </p:spPr>
        <p:txBody>
          <a:bodyPr lIns="45720" rIns="45720">
            <a:spAutoFit/>
          </a:bodyPr>
          <a:lstStyle/>
          <a:p>
            <a:pPr algn="ctr"/>
            <a:r>
              <a:rPr lang="en-US" sz="1400" b="1" dirty="0">
                <a:solidFill>
                  <a:srgbClr val="000000"/>
                </a:solidFill>
              </a:rPr>
              <a:t>Animation Slide</a:t>
            </a:r>
          </a:p>
        </p:txBody>
      </p:sp>
      <p:grpSp>
        <p:nvGrpSpPr>
          <p:cNvPr id="22" name="Group 23"/>
          <p:cNvGrpSpPr>
            <a:grpSpLocks/>
          </p:cNvGrpSpPr>
          <p:nvPr/>
        </p:nvGrpSpPr>
        <p:grpSpPr bwMode="auto">
          <a:xfrm>
            <a:off x="1371600" y="6217920"/>
            <a:ext cx="3886200" cy="533400"/>
            <a:chOff x="960" y="3888"/>
            <a:chExt cx="2448" cy="336"/>
          </a:xfrm>
        </p:grpSpPr>
        <p:grpSp>
          <p:nvGrpSpPr>
            <p:cNvPr id="23" name="Group 24"/>
            <p:cNvGrpSpPr>
              <a:grpSpLocks/>
            </p:cNvGrpSpPr>
            <p:nvPr/>
          </p:nvGrpSpPr>
          <p:grpSpPr bwMode="auto">
            <a:xfrm>
              <a:off x="960" y="3888"/>
              <a:ext cx="2448" cy="192"/>
              <a:chOff x="432" y="3984"/>
              <a:chExt cx="2448" cy="192"/>
            </a:xfrm>
          </p:grpSpPr>
          <p:pic>
            <p:nvPicPr>
              <p:cNvPr id="25" name="Picture 24" descr="colorband"/>
              <p:cNvPicPr>
                <a:picLocks noChangeAspect="1" noChangeArrowheads="1"/>
              </p:cNvPicPr>
              <p:nvPr/>
            </p:nvPicPr>
            <p:blipFill>
              <a:blip r:embed="rId5"/>
              <a:srcRect/>
              <a:stretch>
                <a:fillRect/>
              </a:stretch>
            </p:blipFill>
            <p:spPr bwMode="auto">
              <a:xfrm>
                <a:off x="864" y="4032"/>
                <a:ext cx="1415" cy="97"/>
              </a:xfrm>
              <a:prstGeom prst="rect">
                <a:avLst/>
              </a:prstGeom>
              <a:noFill/>
              <a:ln w="9525">
                <a:noFill/>
                <a:miter lim="800000"/>
                <a:headEnd/>
                <a:tailEnd/>
              </a:ln>
            </p:spPr>
          </p:pic>
          <p:sp>
            <p:nvSpPr>
              <p:cNvPr id="26" name="Rectangle 25"/>
              <p:cNvSpPr>
                <a:spLocks noChangeArrowheads="1"/>
              </p:cNvSpPr>
              <p:nvPr/>
            </p:nvSpPr>
            <p:spPr bwMode="auto">
              <a:xfrm>
                <a:off x="432" y="3984"/>
                <a:ext cx="2448" cy="192"/>
              </a:xfrm>
              <a:prstGeom prst="rect">
                <a:avLst/>
              </a:prstGeom>
              <a:noFill/>
              <a:ln w="9525">
                <a:noFill/>
                <a:miter lim="800000"/>
                <a:headEnd/>
                <a:tailEnd/>
              </a:ln>
            </p:spPr>
            <p:txBody>
              <a:bodyPr lIns="0" tIns="0" rIns="0" bIns="0">
                <a:spAutoFit/>
              </a:bodyPr>
              <a:lstStyle/>
              <a:p>
                <a:pPr algn="ctr" eaLnBrk="0" hangingPunct="0"/>
                <a:r>
                  <a:rPr lang="en-US" sz="1600" b="1" dirty="0">
                    <a:solidFill>
                      <a:srgbClr val="000000"/>
                    </a:solidFill>
                  </a:rPr>
                  <a:t>MIN</a:t>
                </a:r>
                <a:r>
                  <a:rPr lang="en-US" sz="1600" b="1" baseline="30000" dirty="0">
                    <a:solidFill>
                      <a:srgbClr val="000000"/>
                    </a:solidFill>
                  </a:rPr>
                  <a:t>                                                           </a:t>
                </a:r>
                <a:r>
                  <a:rPr lang="en-US" sz="1600" b="1" dirty="0">
                    <a:solidFill>
                      <a:srgbClr val="000000"/>
                    </a:solidFill>
                  </a:rPr>
                  <a:t>MAX </a:t>
                </a:r>
                <a:r>
                  <a:rPr lang="en-US" sz="2000" b="1" dirty="0">
                    <a:solidFill>
                      <a:srgbClr val="000000"/>
                    </a:solidFill>
                  </a:rPr>
                  <a:t> </a:t>
                </a:r>
              </a:p>
            </p:txBody>
          </p:sp>
        </p:grpSp>
        <p:sp>
          <p:nvSpPr>
            <p:cNvPr id="24" name="Text Box 27"/>
            <p:cNvSpPr txBox="1">
              <a:spLocks noChangeArrowheads="1"/>
            </p:cNvSpPr>
            <p:nvPr/>
          </p:nvSpPr>
          <p:spPr bwMode="auto">
            <a:xfrm>
              <a:off x="1790" y="4012"/>
              <a:ext cx="706" cy="212"/>
            </a:xfrm>
            <a:prstGeom prst="rect">
              <a:avLst/>
            </a:prstGeom>
            <a:noFill/>
            <a:ln w="9525">
              <a:noFill/>
              <a:miter lim="800000"/>
              <a:headEnd/>
              <a:tailEnd/>
            </a:ln>
          </p:spPr>
          <p:txBody>
            <a:bodyPr wrap="none">
              <a:spAutoFit/>
            </a:bodyPr>
            <a:lstStyle/>
            <a:p>
              <a:r>
                <a:rPr lang="en-US" sz="1600" b="1">
                  <a:solidFill>
                    <a:srgbClr val="000000"/>
                  </a:solidFill>
                </a:rPr>
                <a:t>Log scale</a:t>
              </a:r>
              <a:endParaRPr lang="en-US" sz="1600">
                <a:solidFill>
                  <a:srgbClr val="000000"/>
                </a:solidFill>
                <a:latin typeface="Times New Roman" pitchFamily="18" charset="0"/>
              </a:endParaRPr>
            </a:p>
          </p:txBody>
        </p:sp>
      </p:grpSp>
    </p:spTree>
    <p:extLst>
      <p:ext uri="{BB962C8B-B14F-4D97-AF65-F5344CB8AC3E}">
        <p14:creationId xmlns:p14="http://schemas.microsoft.com/office/powerpoint/2010/main" val="7708257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Bucktian_UIGELW_D\My NonPDPSim\Water_Reaction\ICOPS_20130201\DBD_20130528\Processed\POSI.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40" y="786384"/>
            <a:ext cx="5710238" cy="4852988"/>
          </a:xfrm>
          <a:prstGeom prst="rect">
            <a:avLst/>
          </a:prstGeom>
          <a:noFill/>
          <a:extLst>
            <a:ext uri="{909E8E84-426E-40DD-AFC4-6F175D3DCCD1}">
              <a14:hiddenFill xmlns:a14="http://schemas.microsoft.com/office/drawing/2010/main">
                <a:solidFill>
                  <a:srgbClr val="FFFFFF"/>
                </a:solidFill>
              </a14:hiddenFill>
            </a:ext>
          </a:extLst>
        </p:spPr>
      </p:pic>
      <p:sp>
        <p:nvSpPr>
          <p:cNvPr id="68609" name="Line 2"/>
          <p:cNvSpPr>
            <a:spLocks noChangeShapeType="1"/>
          </p:cNvSpPr>
          <p:nvPr/>
        </p:nvSpPr>
        <p:spPr bwMode="auto">
          <a:xfrm>
            <a:off x="838200" y="656202"/>
            <a:ext cx="7467600" cy="0"/>
          </a:xfrm>
          <a:prstGeom prst="line">
            <a:avLst/>
          </a:prstGeom>
          <a:noFill/>
          <a:ln w="28575">
            <a:solidFill>
              <a:schemeClr val="tx1"/>
            </a:solidFill>
            <a:round/>
            <a:headEnd/>
            <a:tailEnd/>
          </a:ln>
        </p:spPr>
        <p:txBody>
          <a:bodyPr wrap="none" anchor="ctr"/>
          <a:lstStyle/>
          <a:p>
            <a:endParaRPr lang="en-US"/>
          </a:p>
        </p:txBody>
      </p:sp>
      <p:sp>
        <p:nvSpPr>
          <p:cNvPr id="68610" name="Text Box 5"/>
          <p:cNvSpPr txBox="1">
            <a:spLocks noChangeArrowheads="1"/>
          </p:cNvSpPr>
          <p:nvPr/>
        </p:nvSpPr>
        <p:spPr bwMode="auto">
          <a:xfrm>
            <a:off x="2236028" y="93086"/>
            <a:ext cx="4775153" cy="523220"/>
          </a:xfrm>
          <a:prstGeom prst="rect">
            <a:avLst/>
          </a:prstGeom>
          <a:noFill/>
          <a:ln w="9525">
            <a:noFill/>
            <a:miter lim="800000"/>
            <a:headEnd/>
            <a:tailEnd/>
          </a:ln>
        </p:spPr>
        <p:txBody>
          <a:bodyPr wrap="none">
            <a:spAutoFit/>
          </a:bodyPr>
          <a:lstStyle/>
          <a:p>
            <a:pPr algn="ctr" eaLnBrk="0" hangingPunct="0"/>
            <a:r>
              <a:rPr lang="en-US" sz="2800" b="1" dirty="0">
                <a:solidFill>
                  <a:srgbClr val="000000"/>
                </a:solidFill>
                <a:ea typeface="MS PGothic" pitchFamily="34" charset="-128"/>
              </a:rPr>
              <a:t>POSITIVE ION CHEMISTRY</a:t>
            </a:r>
            <a:endParaRPr lang="en-US" sz="2800" b="1" dirty="0">
              <a:solidFill>
                <a:srgbClr val="000000"/>
              </a:solidFill>
            </a:endParaRPr>
          </a:p>
        </p:txBody>
      </p:sp>
      <p:sp>
        <p:nvSpPr>
          <p:cNvPr id="10" name="Text Box 11"/>
          <p:cNvSpPr txBox="1">
            <a:spLocks noChangeArrowheads="1"/>
          </p:cNvSpPr>
          <p:nvPr/>
        </p:nvSpPr>
        <p:spPr bwMode="auto">
          <a:xfrm>
            <a:off x="274320" y="5486400"/>
            <a:ext cx="4351338" cy="1123384"/>
          </a:xfrm>
          <a:prstGeom prst="rect">
            <a:avLst/>
          </a:prstGeom>
          <a:noFill/>
          <a:ln w="9525">
            <a:noFill/>
            <a:miter lim="800000"/>
            <a:headEnd/>
            <a:tailEnd/>
          </a:ln>
        </p:spPr>
        <p:txBody>
          <a:bodyPr wrap="square">
            <a:spAutoFit/>
          </a:bodyPr>
          <a:lstStyle/>
          <a:p>
            <a:pPr marL="228600" indent="-228600">
              <a:spcAft>
                <a:spcPct val="35000"/>
              </a:spcAft>
              <a:buFont typeface="Symbol" pitchFamily="18" charset="2"/>
              <a:buChar char="·"/>
            </a:pPr>
            <a:r>
              <a:rPr lang="en-US" altLang="ja-JP" sz="2000" b="1" dirty="0">
                <a:solidFill>
                  <a:srgbClr val="000000"/>
                </a:solidFill>
                <a:ea typeface="MS PGothic" pitchFamily="34" charset="-128"/>
              </a:rPr>
              <a:t>200 </a:t>
            </a:r>
            <a:r>
              <a:rPr lang="en-US" altLang="ja-JP" sz="2000" b="1" dirty="0">
                <a:solidFill>
                  <a:srgbClr val="000000"/>
                </a:solidFill>
                <a:ea typeface="MS PGothic" pitchFamily="34" charset="-128"/>
                <a:sym typeface="Symbol" pitchFamily="18" charset="2"/>
              </a:rPr>
              <a:t></a:t>
            </a:r>
            <a:r>
              <a:rPr lang="en-US" altLang="ja-JP" sz="2000" b="1" dirty="0">
                <a:solidFill>
                  <a:srgbClr val="000000"/>
                </a:solidFill>
                <a:ea typeface="MS PGothic" pitchFamily="34" charset="-128"/>
              </a:rPr>
              <a:t>m water layer, O</a:t>
            </a:r>
            <a:r>
              <a:rPr lang="en-US" altLang="ja-JP" sz="2000" b="1" baseline="-25000" dirty="0">
                <a:solidFill>
                  <a:srgbClr val="000000"/>
                </a:solidFill>
                <a:ea typeface="MS PGothic" pitchFamily="34" charset="-128"/>
              </a:rPr>
              <a:t>2</a:t>
            </a:r>
            <a:r>
              <a:rPr lang="en-US" altLang="ja-JP" sz="2000" b="1" dirty="0">
                <a:solidFill>
                  <a:srgbClr val="000000"/>
                </a:solidFill>
                <a:ea typeface="MS PGothic" pitchFamily="34" charset="-128"/>
              </a:rPr>
              <a:t> 3 ppm.</a:t>
            </a:r>
          </a:p>
          <a:p>
            <a:pPr marL="228600" indent="-228600">
              <a:spcAft>
                <a:spcPct val="35000"/>
              </a:spcAft>
              <a:buFont typeface="Symbol" pitchFamily="18" charset="2"/>
              <a:buChar char="·"/>
            </a:pPr>
            <a:r>
              <a:rPr lang="en-US" altLang="ja-JP" sz="2000" b="1" dirty="0" smtClean="0">
                <a:solidFill>
                  <a:srgbClr val="000000"/>
                </a:solidFill>
                <a:ea typeface="MS PGothic" pitchFamily="34" charset="-128"/>
              </a:rPr>
              <a:t>-18 kV, 3 </a:t>
            </a:r>
            <a:r>
              <a:rPr lang="en-US" altLang="ja-JP" sz="2000" b="1" dirty="0">
                <a:solidFill>
                  <a:srgbClr val="000000"/>
                </a:solidFill>
                <a:ea typeface="MS PGothic" pitchFamily="34" charset="-128"/>
              </a:rPr>
              <a:t>x 100 Hz pulses, </a:t>
            </a:r>
            <a:r>
              <a:rPr lang="en-US" altLang="ja-JP" sz="2000" b="1" dirty="0" smtClean="0">
                <a:solidFill>
                  <a:srgbClr val="000000"/>
                </a:solidFill>
                <a:ea typeface="MS PGothic" pitchFamily="34" charset="-128"/>
              </a:rPr>
              <a:t>1 </a:t>
            </a:r>
            <a:r>
              <a:rPr lang="en-US" altLang="ja-JP" sz="2000" b="1" dirty="0">
                <a:solidFill>
                  <a:srgbClr val="000000"/>
                </a:solidFill>
                <a:ea typeface="MS PGothic" pitchFamily="34" charset="-128"/>
              </a:rPr>
              <a:t>s afterglow.</a:t>
            </a:r>
          </a:p>
        </p:txBody>
      </p:sp>
      <p:grpSp>
        <p:nvGrpSpPr>
          <p:cNvPr id="12" name="Group 9"/>
          <p:cNvGrpSpPr>
            <a:grpSpLocks/>
          </p:cNvGrpSpPr>
          <p:nvPr/>
        </p:nvGrpSpPr>
        <p:grpSpPr bwMode="auto">
          <a:xfrm>
            <a:off x="5308600" y="6207125"/>
            <a:ext cx="3770313" cy="582613"/>
            <a:chOff x="0" y="0"/>
            <a:chExt cx="2375" cy="367"/>
          </a:xfrm>
        </p:grpSpPr>
        <p:sp>
          <p:nvSpPr>
            <p:cNvPr id="13" name="Line 4"/>
            <p:cNvSpPr>
              <a:spLocks noChangeShapeType="1"/>
            </p:cNvSpPr>
            <p:nvPr/>
          </p:nvSpPr>
          <p:spPr bwMode="auto">
            <a:xfrm>
              <a:off x="36" y="0"/>
              <a:ext cx="2303" cy="1"/>
            </a:xfrm>
            <a:prstGeom prst="line">
              <a:avLst/>
            </a:prstGeom>
            <a:noFill/>
            <a:ln w="2857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Text Box 5"/>
            <p:cNvSpPr txBox="1">
              <a:spLocks noChangeArrowheads="1"/>
            </p:cNvSpPr>
            <p:nvPr/>
          </p:nvSpPr>
          <p:spPr bwMode="auto">
            <a:xfrm>
              <a:off x="0" y="1"/>
              <a:ext cx="237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latin typeface="Arial" pitchFamily="34" charset="0"/>
                  <a:ea typeface="PMingLiU" pitchFamily="18" charset="-120"/>
                </a:rPr>
                <a:t>University of Michigan</a:t>
              </a:r>
            </a:p>
            <a:p>
              <a:pPr algn="ctr"/>
              <a:r>
                <a:rPr lang="en-US" sz="1600" b="1">
                  <a:latin typeface="Arial" pitchFamily="34" charset="0"/>
                  <a:ea typeface="PMingLiU" pitchFamily="18" charset="-120"/>
                </a:rPr>
                <a:t>Institute for Plasma Science &amp; Engr.</a:t>
              </a:r>
            </a:p>
          </p:txBody>
        </p:sp>
      </p:grpSp>
      <p:sp>
        <p:nvSpPr>
          <p:cNvPr id="15" name="Text Box 5"/>
          <p:cNvSpPr txBox="1">
            <a:spLocks noChangeArrowheads="1"/>
          </p:cNvSpPr>
          <p:nvPr/>
        </p:nvSpPr>
        <p:spPr bwMode="auto">
          <a:xfrm>
            <a:off x="25400" y="6580188"/>
            <a:ext cx="1230313" cy="230187"/>
          </a:xfrm>
          <a:prstGeom prst="rect">
            <a:avLst/>
          </a:prstGeom>
          <a:noFill/>
          <a:ln w="9525">
            <a:noFill/>
            <a:miter lim="800000"/>
            <a:headEnd/>
            <a:tailEnd/>
          </a:ln>
        </p:spPr>
        <p:txBody>
          <a:bodyPr>
            <a:spAutoFit/>
          </a:bodyPr>
          <a:lstStyle/>
          <a:p>
            <a:pPr eaLnBrk="0" hangingPunct="0">
              <a:spcAft>
                <a:spcPts val="300"/>
              </a:spcAft>
            </a:pPr>
            <a:r>
              <a:rPr lang="en-US" sz="900" dirty="0" smtClean="0"/>
              <a:t>ICOPS_2013</a:t>
            </a:r>
            <a:endParaRPr lang="en-US" sz="900" dirty="0"/>
          </a:p>
        </p:txBody>
      </p:sp>
      <p:sp>
        <p:nvSpPr>
          <p:cNvPr id="16" name="Text Box 28"/>
          <p:cNvSpPr txBox="1">
            <a:spLocks noChangeArrowheads="1"/>
          </p:cNvSpPr>
          <p:nvPr/>
        </p:nvSpPr>
        <p:spPr bwMode="auto">
          <a:xfrm>
            <a:off x="5706309" y="807846"/>
            <a:ext cx="3393596"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169863"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Aft>
                <a:spcPct val="30000"/>
              </a:spcAft>
              <a:buFont typeface="Symbol" pitchFamily="18" charset="2"/>
              <a:buChar char="·"/>
            </a:pPr>
            <a:r>
              <a:rPr lang="en-US" sz="2000" b="1" dirty="0">
                <a:latin typeface="Arial" pitchFamily="34" charset="0"/>
                <a:ea typeface="PMingLiU" pitchFamily="18" charset="-120"/>
              </a:rPr>
              <a:t>Virtually all positive ions striking water charge exchange to </a:t>
            </a:r>
            <a:r>
              <a:rPr lang="en-US" sz="2000" b="1" dirty="0" smtClean="0">
                <a:latin typeface="Arial" pitchFamily="34" charset="0"/>
                <a:ea typeface="PMingLiU" pitchFamily="18" charset="-120"/>
              </a:rPr>
              <a:t>H</a:t>
            </a:r>
            <a:r>
              <a:rPr lang="en-US" sz="2000" b="1" baseline="-25000" dirty="0" smtClean="0">
                <a:latin typeface="Arial" pitchFamily="34" charset="0"/>
                <a:ea typeface="PMingLiU" pitchFamily="18" charset="-120"/>
              </a:rPr>
              <a:t>2</a:t>
            </a:r>
            <a:r>
              <a:rPr lang="en-US" sz="2000" b="1" dirty="0" smtClean="0">
                <a:latin typeface="Arial" pitchFamily="34" charset="0"/>
                <a:ea typeface="PMingLiU" pitchFamily="18" charset="-120"/>
              </a:rPr>
              <a:t>O</a:t>
            </a:r>
            <a:r>
              <a:rPr lang="en-US" sz="2000" b="1" baseline="30000" dirty="0">
                <a:latin typeface="Arial" pitchFamily="34" charset="0"/>
                <a:ea typeface="PMingLiU" pitchFamily="18" charset="-120"/>
              </a:rPr>
              <a:t>+</a:t>
            </a:r>
            <a:r>
              <a:rPr lang="en-US" sz="2000" b="1" dirty="0">
                <a:latin typeface="Arial" pitchFamily="34" charset="0"/>
                <a:ea typeface="PMingLiU" pitchFamily="18" charset="-120"/>
              </a:rPr>
              <a:t> which is rapidly converted to H</a:t>
            </a:r>
            <a:r>
              <a:rPr lang="en-US" sz="2000" b="1" baseline="-25000" dirty="0">
                <a:latin typeface="Arial" pitchFamily="34" charset="0"/>
                <a:ea typeface="PMingLiU" pitchFamily="18" charset="-120"/>
              </a:rPr>
              <a:t>3</a:t>
            </a:r>
            <a:r>
              <a:rPr lang="en-US" sz="2000" b="1" dirty="0">
                <a:latin typeface="Arial" pitchFamily="34" charset="0"/>
                <a:ea typeface="PMingLiU" pitchFamily="18" charset="-120"/>
              </a:rPr>
              <a:t>O</a:t>
            </a:r>
            <a:r>
              <a:rPr lang="en-US" sz="2000" b="1" baseline="30000" dirty="0">
                <a:latin typeface="Arial" pitchFamily="34" charset="0"/>
                <a:ea typeface="PMingLiU" pitchFamily="18" charset="-120"/>
              </a:rPr>
              <a:t>+</a:t>
            </a:r>
            <a:r>
              <a:rPr lang="en-US" sz="2000" b="1" dirty="0">
                <a:latin typeface="Arial" pitchFamily="34" charset="0"/>
                <a:ea typeface="PMingLiU" pitchFamily="18" charset="-120"/>
              </a:rPr>
              <a:t>, producing OH in the process.</a:t>
            </a:r>
          </a:p>
          <a:p>
            <a:pPr>
              <a:spcAft>
                <a:spcPct val="30000"/>
              </a:spcAft>
              <a:buFont typeface="Symbol" pitchFamily="18" charset="2"/>
              <a:buChar char="·"/>
            </a:pPr>
            <a:r>
              <a:rPr lang="en-US" sz="2000" b="1" dirty="0">
                <a:latin typeface="Arial" pitchFamily="34" charset="0"/>
                <a:ea typeface="PMingLiU" pitchFamily="18" charset="-120"/>
              </a:rPr>
              <a:t>H</a:t>
            </a:r>
            <a:r>
              <a:rPr lang="en-US" sz="2000" b="1" baseline="-25000" dirty="0">
                <a:latin typeface="Arial" pitchFamily="34" charset="0"/>
                <a:ea typeface="PMingLiU" pitchFamily="18" charset="-120"/>
              </a:rPr>
              <a:t>3</a:t>
            </a:r>
            <a:r>
              <a:rPr lang="en-US" sz="2000" b="1" dirty="0">
                <a:latin typeface="Arial" pitchFamily="34" charset="0"/>
                <a:ea typeface="PMingLiU" pitchFamily="18" charset="-120"/>
              </a:rPr>
              <a:t>O</a:t>
            </a:r>
            <a:r>
              <a:rPr lang="en-US" sz="2000" b="1" baseline="30000" dirty="0">
                <a:latin typeface="Arial" pitchFamily="34" charset="0"/>
                <a:ea typeface="PMingLiU" pitchFamily="18" charset="-120"/>
              </a:rPr>
              <a:t>+</a:t>
            </a:r>
            <a:r>
              <a:rPr lang="en-US" sz="2000" b="1" dirty="0">
                <a:latin typeface="Arial" pitchFamily="34" charset="0"/>
                <a:ea typeface="PMingLiU" pitchFamily="18" charset="-120"/>
              </a:rPr>
              <a:t> participates in equilibrium reactions which maintains its density.</a:t>
            </a:r>
          </a:p>
          <a:p>
            <a:pPr>
              <a:spcAft>
                <a:spcPct val="30000"/>
              </a:spcAft>
              <a:buFont typeface="Symbol" pitchFamily="18" charset="2"/>
              <a:buChar char="·"/>
            </a:pPr>
            <a:r>
              <a:rPr lang="en-US" sz="2000" b="1" dirty="0" smtClean="0">
                <a:latin typeface="Arial" pitchFamily="34" charset="0"/>
                <a:ea typeface="PMingLiU" pitchFamily="18" charset="-120"/>
              </a:rPr>
              <a:t>Long </a:t>
            </a:r>
            <a:r>
              <a:rPr lang="en-US" sz="2000" b="1" dirty="0">
                <a:latin typeface="Arial" pitchFamily="34" charset="0"/>
                <a:ea typeface="PMingLiU" pitchFamily="18" charset="-120"/>
              </a:rPr>
              <a:t>lived positive ions in the gas phase are </a:t>
            </a:r>
            <a:r>
              <a:rPr lang="en-US" sz="2000" b="1" dirty="0" smtClean="0">
                <a:latin typeface="Arial" pitchFamily="34" charset="0"/>
                <a:ea typeface="PMingLiU" pitchFamily="18" charset="-120"/>
              </a:rPr>
              <a:t>hydronium </a:t>
            </a:r>
            <a:r>
              <a:rPr lang="en-US" sz="2000" b="1" dirty="0">
                <a:latin typeface="Arial" pitchFamily="34" charset="0"/>
                <a:ea typeface="PMingLiU" pitchFamily="18" charset="-120"/>
              </a:rPr>
              <a:t>ions.</a:t>
            </a:r>
          </a:p>
        </p:txBody>
      </p:sp>
      <p:grpSp>
        <p:nvGrpSpPr>
          <p:cNvPr id="17" name="Group 23"/>
          <p:cNvGrpSpPr>
            <a:grpSpLocks/>
          </p:cNvGrpSpPr>
          <p:nvPr/>
        </p:nvGrpSpPr>
        <p:grpSpPr bwMode="auto">
          <a:xfrm>
            <a:off x="5303520" y="5486400"/>
            <a:ext cx="3886200" cy="533400"/>
            <a:chOff x="960" y="3888"/>
            <a:chExt cx="2448" cy="336"/>
          </a:xfrm>
        </p:grpSpPr>
        <p:grpSp>
          <p:nvGrpSpPr>
            <p:cNvPr id="18" name="Group 24"/>
            <p:cNvGrpSpPr>
              <a:grpSpLocks/>
            </p:cNvGrpSpPr>
            <p:nvPr/>
          </p:nvGrpSpPr>
          <p:grpSpPr bwMode="auto">
            <a:xfrm>
              <a:off x="960" y="3888"/>
              <a:ext cx="2448" cy="192"/>
              <a:chOff x="432" y="3984"/>
              <a:chExt cx="2448" cy="192"/>
            </a:xfrm>
          </p:grpSpPr>
          <p:pic>
            <p:nvPicPr>
              <p:cNvPr id="20" name="Picture 19" descr="colorband"/>
              <p:cNvPicPr>
                <a:picLocks noChangeAspect="1" noChangeArrowheads="1"/>
              </p:cNvPicPr>
              <p:nvPr/>
            </p:nvPicPr>
            <p:blipFill>
              <a:blip r:embed="rId4"/>
              <a:srcRect/>
              <a:stretch>
                <a:fillRect/>
              </a:stretch>
            </p:blipFill>
            <p:spPr bwMode="auto">
              <a:xfrm>
                <a:off x="864" y="4032"/>
                <a:ext cx="1415" cy="97"/>
              </a:xfrm>
              <a:prstGeom prst="rect">
                <a:avLst/>
              </a:prstGeom>
              <a:noFill/>
              <a:ln w="9525">
                <a:noFill/>
                <a:miter lim="800000"/>
                <a:headEnd/>
                <a:tailEnd/>
              </a:ln>
            </p:spPr>
          </p:pic>
          <p:sp>
            <p:nvSpPr>
              <p:cNvPr id="21" name="Rectangle 20"/>
              <p:cNvSpPr>
                <a:spLocks noChangeArrowheads="1"/>
              </p:cNvSpPr>
              <p:nvPr/>
            </p:nvSpPr>
            <p:spPr bwMode="auto">
              <a:xfrm>
                <a:off x="432" y="3984"/>
                <a:ext cx="2448" cy="192"/>
              </a:xfrm>
              <a:prstGeom prst="rect">
                <a:avLst/>
              </a:prstGeom>
              <a:noFill/>
              <a:ln w="9525">
                <a:noFill/>
                <a:miter lim="800000"/>
                <a:headEnd/>
                <a:tailEnd/>
              </a:ln>
            </p:spPr>
            <p:txBody>
              <a:bodyPr lIns="0" tIns="0" rIns="0" bIns="0">
                <a:spAutoFit/>
              </a:bodyPr>
              <a:lstStyle/>
              <a:p>
                <a:pPr algn="ctr" eaLnBrk="0" hangingPunct="0"/>
                <a:r>
                  <a:rPr lang="en-US" sz="1600" b="1" dirty="0">
                    <a:solidFill>
                      <a:srgbClr val="000000"/>
                    </a:solidFill>
                  </a:rPr>
                  <a:t>MIN</a:t>
                </a:r>
                <a:r>
                  <a:rPr lang="en-US" sz="1600" b="1" baseline="30000" dirty="0">
                    <a:solidFill>
                      <a:srgbClr val="000000"/>
                    </a:solidFill>
                  </a:rPr>
                  <a:t>                                                           </a:t>
                </a:r>
                <a:r>
                  <a:rPr lang="en-US" sz="1600" b="1" dirty="0">
                    <a:solidFill>
                      <a:srgbClr val="000000"/>
                    </a:solidFill>
                  </a:rPr>
                  <a:t>MAX </a:t>
                </a:r>
                <a:r>
                  <a:rPr lang="en-US" sz="2000" b="1" dirty="0">
                    <a:solidFill>
                      <a:srgbClr val="000000"/>
                    </a:solidFill>
                  </a:rPr>
                  <a:t> </a:t>
                </a:r>
              </a:p>
            </p:txBody>
          </p:sp>
        </p:grpSp>
        <p:sp>
          <p:nvSpPr>
            <p:cNvPr id="19" name="Text Box 27"/>
            <p:cNvSpPr txBox="1">
              <a:spLocks noChangeArrowheads="1"/>
            </p:cNvSpPr>
            <p:nvPr/>
          </p:nvSpPr>
          <p:spPr bwMode="auto">
            <a:xfrm>
              <a:off x="1790" y="4012"/>
              <a:ext cx="706" cy="212"/>
            </a:xfrm>
            <a:prstGeom prst="rect">
              <a:avLst/>
            </a:prstGeom>
            <a:noFill/>
            <a:ln w="9525">
              <a:noFill/>
              <a:miter lim="800000"/>
              <a:headEnd/>
              <a:tailEnd/>
            </a:ln>
          </p:spPr>
          <p:txBody>
            <a:bodyPr wrap="none">
              <a:spAutoFit/>
            </a:bodyPr>
            <a:lstStyle/>
            <a:p>
              <a:r>
                <a:rPr lang="en-US" sz="1600" b="1">
                  <a:solidFill>
                    <a:srgbClr val="000000"/>
                  </a:solidFill>
                </a:rPr>
                <a:t>Log scale</a:t>
              </a:r>
              <a:endParaRPr lang="en-US" sz="1600">
                <a:solidFill>
                  <a:srgbClr val="000000"/>
                </a:solidFill>
                <a:latin typeface="Times New Roman" pitchFamily="18" charset="0"/>
              </a:endParaRPr>
            </a:p>
          </p:txBody>
        </p:sp>
      </p:grpSp>
      <p:sp>
        <p:nvSpPr>
          <p:cNvPr id="22" name="Text Box 11"/>
          <p:cNvSpPr txBox="1">
            <a:spLocks noChangeArrowheads="1"/>
          </p:cNvSpPr>
          <p:nvPr/>
        </p:nvSpPr>
        <p:spPr bwMode="auto">
          <a:xfrm>
            <a:off x="7407275" y="5116513"/>
            <a:ext cx="1600200" cy="314325"/>
          </a:xfrm>
          <a:prstGeom prst="rect">
            <a:avLst/>
          </a:prstGeom>
          <a:noFill/>
          <a:ln w="9525">
            <a:solidFill>
              <a:schemeClr val="tx1"/>
            </a:solidFill>
            <a:miter lim="800000"/>
            <a:headEnd/>
            <a:tailEnd/>
          </a:ln>
        </p:spPr>
        <p:txBody>
          <a:bodyPr lIns="45720" rIns="45720">
            <a:spAutoFit/>
          </a:bodyPr>
          <a:lstStyle/>
          <a:p>
            <a:pPr algn="ctr"/>
            <a:r>
              <a:rPr lang="en-US" sz="1400" b="1">
                <a:solidFill>
                  <a:srgbClr val="000000"/>
                </a:solidFill>
              </a:rPr>
              <a:t>Animation Slide</a:t>
            </a:r>
          </a:p>
        </p:txBody>
      </p:sp>
    </p:spTree>
    <p:extLst>
      <p:ext uri="{BB962C8B-B14F-4D97-AF65-F5344CB8AC3E}">
        <p14:creationId xmlns:p14="http://schemas.microsoft.com/office/powerpoint/2010/main" val="6383974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Bucktian_UIGELW_D\My NonPDPSim\Water_Reaction\ICOPS_20130201\DBD_20130528\Processed\OH.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40" y="786384"/>
            <a:ext cx="5710238" cy="4852988"/>
          </a:xfrm>
          <a:prstGeom prst="rect">
            <a:avLst/>
          </a:prstGeom>
          <a:noFill/>
          <a:extLst>
            <a:ext uri="{909E8E84-426E-40DD-AFC4-6F175D3DCCD1}">
              <a14:hiddenFill xmlns:a14="http://schemas.microsoft.com/office/drawing/2010/main">
                <a:solidFill>
                  <a:srgbClr val="FFFFFF"/>
                </a:solidFill>
              </a14:hiddenFill>
            </a:ext>
          </a:extLst>
        </p:spPr>
      </p:pic>
      <p:sp>
        <p:nvSpPr>
          <p:cNvPr id="68609" name="Line 2"/>
          <p:cNvSpPr>
            <a:spLocks noChangeShapeType="1"/>
          </p:cNvSpPr>
          <p:nvPr/>
        </p:nvSpPr>
        <p:spPr bwMode="auto">
          <a:xfrm>
            <a:off x="838200" y="709101"/>
            <a:ext cx="7467600" cy="0"/>
          </a:xfrm>
          <a:prstGeom prst="line">
            <a:avLst/>
          </a:prstGeom>
          <a:noFill/>
          <a:ln w="28575">
            <a:solidFill>
              <a:schemeClr val="tx1"/>
            </a:solidFill>
            <a:round/>
            <a:headEnd/>
            <a:tailEnd/>
          </a:ln>
        </p:spPr>
        <p:txBody>
          <a:bodyPr wrap="none" anchor="ctr"/>
          <a:lstStyle/>
          <a:p>
            <a:endParaRPr lang="en-US"/>
          </a:p>
        </p:txBody>
      </p:sp>
      <p:sp>
        <p:nvSpPr>
          <p:cNvPr id="68610" name="Text Box 5"/>
          <p:cNvSpPr txBox="1">
            <a:spLocks noChangeArrowheads="1"/>
          </p:cNvSpPr>
          <p:nvPr/>
        </p:nvSpPr>
        <p:spPr bwMode="auto">
          <a:xfrm>
            <a:off x="748634" y="176213"/>
            <a:ext cx="7749942" cy="523220"/>
          </a:xfrm>
          <a:prstGeom prst="rect">
            <a:avLst/>
          </a:prstGeom>
          <a:noFill/>
          <a:ln w="9525">
            <a:noFill/>
            <a:miter lim="800000"/>
            <a:headEnd/>
            <a:tailEnd/>
          </a:ln>
        </p:spPr>
        <p:txBody>
          <a:bodyPr wrap="none">
            <a:spAutoFit/>
          </a:bodyPr>
          <a:lstStyle/>
          <a:p>
            <a:pPr algn="ctr" eaLnBrk="0" hangingPunct="0"/>
            <a:r>
              <a:rPr lang="en-US" altLang="ja-JP" sz="2800" b="1" dirty="0">
                <a:solidFill>
                  <a:srgbClr val="000000"/>
                </a:solidFill>
                <a:ea typeface="MS PGothic" pitchFamily="34" charset="-128"/>
              </a:rPr>
              <a:t>OH, H</a:t>
            </a:r>
            <a:r>
              <a:rPr lang="en-US" altLang="ja-JP" sz="2800" b="1" baseline="-25000" dirty="0">
                <a:solidFill>
                  <a:srgbClr val="000000"/>
                </a:solidFill>
                <a:ea typeface="MS PGothic" pitchFamily="34" charset="-128"/>
              </a:rPr>
              <a:t>2</a:t>
            </a:r>
            <a:r>
              <a:rPr lang="en-US" altLang="ja-JP" sz="2800" b="1" dirty="0">
                <a:solidFill>
                  <a:srgbClr val="000000"/>
                </a:solidFill>
                <a:ea typeface="MS PGothic" pitchFamily="34" charset="-128"/>
              </a:rPr>
              <a:t>O</a:t>
            </a:r>
            <a:r>
              <a:rPr lang="en-US" altLang="ja-JP" sz="2800" b="1" baseline="-25000" dirty="0">
                <a:solidFill>
                  <a:srgbClr val="000000"/>
                </a:solidFill>
                <a:ea typeface="MS PGothic" pitchFamily="34" charset="-128"/>
              </a:rPr>
              <a:t>2</a:t>
            </a:r>
            <a:r>
              <a:rPr lang="en-US" altLang="ja-JP" sz="2800" b="1" dirty="0">
                <a:solidFill>
                  <a:srgbClr val="000000"/>
                </a:solidFill>
                <a:ea typeface="MS PGothic" pitchFamily="34" charset="-128"/>
              </a:rPr>
              <a:t> THROUGH “PURE” WATER LAYER</a:t>
            </a:r>
            <a:endParaRPr lang="en-US" sz="2800" b="1" dirty="0">
              <a:solidFill>
                <a:srgbClr val="000000"/>
              </a:solidFill>
            </a:endParaRPr>
          </a:p>
        </p:txBody>
      </p:sp>
      <p:sp>
        <p:nvSpPr>
          <p:cNvPr id="14" name="Text Box 11"/>
          <p:cNvSpPr txBox="1">
            <a:spLocks noChangeArrowheads="1"/>
          </p:cNvSpPr>
          <p:nvPr/>
        </p:nvSpPr>
        <p:spPr bwMode="auto">
          <a:xfrm>
            <a:off x="274320" y="5486400"/>
            <a:ext cx="4351338" cy="1123384"/>
          </a:xfrm>
          <a:prstGeom prst="rect">
            <a:avLst/>
          </a:prstGeom>
          <a:noFill/>
          <a:ln w="9525">
            <a:noFill/>
            <a:miter lim="800000"/>
            <a:headEnd/>
            <a:tailEnd/>
          </a:ln>
        </p:spPr>
        <p:txBody>
          <a:bodyPr wrap="square">
            <a:spAutoFit/>
          </a:bodyPr>
          <a:lstStyle/>
          <a:p>
            <a:pPr marL="228600" indent="-228600">
              <a:spcAft>
                <a:spcPct val="35000"/>
              </a:spcAft>
              <a:buFont typeface="Symbol" pitchFamily="18" charset="2"/>
              <a:buChar char="·"/>
            </a:pPr>
            <a:r>
              <a:rPr lang="en-US" altLang="ja-JP" sz="2000" b="1" dirty="0">
                <a:solidFill>
                  <a:srgbClr val="000000"/>
                </a:solidFill>
                <a:ea typeface="MS PGothic" pitchFamily="34" charset="-128"/>
              </a:rPr>
              <a:t>200 </a:t>
            </a:r>
            <a:r>
              <a:rPr lang="en-US" altLang="ja-JP" sz="2000" b="1" dirty="0">
                <a:solidFill>
                  <a:srgbClr val="000000"/>
                </a:solidFill>
                <a:ea typeface="MS PGothic" pitchFamily="34" charset="-128"/>
                <a:sym typeface="Symbol" pitchFamily="18" charset="2"/>
              </a:rPr>
              <a:t></a:t>
            </a:r>
            <a:r>
              <a:rPr lang="en-US" altLang="ja-JP" sz="2000" b="1" dirty="0">
                <a:solidFill>
                  <a:srgbClr val="000000"/>
                </a:solidFill>
                <a:ea typeface="MS PGothic" pitchFamily="34" charset="-128"/>
              </a:rPr>
              <a:t>m water layer, O</a:t>
            </a:r>
            <a:r>
              <a:rPr lang="en-US" altLang="ja-JP" sz="2000" b="1" baseline="-25000" dirty="0">
                <a:solidFill>
                  <a:srgbClr val="000000"/>
                </a:solidFill>
                <a:ea typeface="MS PGothic" pitchFamily="34" charset="-128"/>
              </a:rPr>
              <a:t>2</a:t>
            </a:r>
            <a:r>
              <a:rPr lang="en-US" altLang="ja-JP" sz="2000" b="1" dirty="0">
                <a:solidFill>
                  <a:srgbClr val="000000"/>
                </a:solidFill>
                <a:ea typeface="MS PGothic" pitchFamily="34" charset="-128"/>
              </a:rPr>
              <a:t> 3 ppm.</a:t>
            </a:r>
          </a:p>
          <a:p>
            <a:pPr marL="228600" indent="-228600">
              <a:spcAft>
                <a:spcPct val="35000"/>
              </a:spcAft>
              <a:buFont typeface="Symbol" pitchFamily="18" charset="2"/>
              <a:buChar char="·"/>
            </a:pPr>
            <a:r>
              <a:rPr lang="en-US" altLang="ja-JP" sz="2000" b="1" dirty="0" smtClean="0">
                <a:solidFill>
                  <a:srgbClr val="000000"/>
                </a:solidFill>
                <a:ea typeface="MS PGothic" pitchFamily="34" charset="-128"/>
              </a:rPr>
              <a:t>-18 kV, 3 </a:t>
            </a:r>
            <a:r>
              <a:rPr lang="en-US" altLang="ja-JP" sz="2000" b="1" dirty="0">
                <a:solidFill>
                  <a:srgbClr val="000000"/>
                </a:solidFill>
                <a:ea typeface="MS PGothic" pitchFamily="34" charset="-128"/>
              </a:rPr>
              <a:t>x 100 Hz pulses, </a:t>
            </a:r>
            <a:r>
              <a:rPr lang="en-US" altLang="ja-JP" sz="2000" b="1" dirty="0" smtClean="0">
                <a:solidFill>
                  <a:srgbClr val="000000"/>
                </a:solidFill>
                <a:ea typeface="MS PGothic" pitchFamily="34" charset="-128"/>
              </a:rPr>
              <a:t>1 </a:t>
            </a:r>
            <a:r>
              <a:rPr lang="en-US" altLang="ja-JP" sz="2000" b="1" dirty="0">
                <a:solidFill>
                  <a:srgbClr val="000000"/>
                </a:solidFill>
                <a:ea typeface="MS PGothic" pitchFamily="34" charset="-128"/>
              </a:rPr>
              <a:t>s afterglow.</a:t>
            </a:r>
          </a:p>
        </p:txBody>
      </p:sp>
      <p:grpSp>
        <p:nvGrpSpPr>
          <p:cNvPr id="16" name="Group 9"/>
          <p:cNvGrpSpPr>
            <a:grpSpLocks/>
          </p:cNvGrpSpPr>
          <p:nvPr/>
        </p:nvGrpSpPr>
        <p:grpSpPr bwMode="auto">
          <a:xfrm>
            <a:off x="5308600" y="6207125"/>
            <a:ext cx="3770313" cy="582613"/>
            <a:chOff x="0" y="0"/>
            <a:chExt cx="2375" cy="367"/>
          </a:xfrm>
        </p:grpSpPr>
        <p:sp>
          <p:nvSpPr>
            <p:cNvPr id="17" name="Line 4"/>
            <p:cNvSpPr>
              <a:spLocks noChangeShapeType="1"/>
            </p:cNvSpPr>
            <p:nvPr/>
          </p:nvSpPr>
          <p:spPr bwMode="auto">
            <a:xfrm>
              <a:off x="36" y="0"/>
              <a:ext cx="2303" cy="1"/>
            </a:xfrm>
            <a:prstGeom prst="line">
              <a:avLst/>
            </a:prstGeom>
            <a:noFill/>
            <a:ln w="2857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Text Box 5"/>
            <p:cNvSpPr txBox="1">
              <a:spLocks noChangeArrowheads="1"/>
            </p:cNvSpPr>
            <p:nvPr/>
          </p:nvSpPr>
          <p:spPr bwMode="auto">
            <a:xfrm>
              <a:off x="0" y="1"/>
              <a:ext cx="237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latin typeface="Arial" pitchFamily="34" charset="0"/>
                  <a:ea typeface="PMingLiU" pitchFamily="18" charset="-120"/>
                </a:rPr>
                <a:t>University of Michigan</a:t>
              </a:r>
            </a:p>
            <a:p>
              <a:pPr algn="ctr"/>
              <a:r>
                <a:rPr lang="en-US" sz="1600" b="1">
                  <a:latin typeface="Arial" pitchFamily="34" charset="0"/>
                  <a:ea typeface="PMingLiU" pitchFamily="18" charset="-120"/>
                </a:rPr>
                <a:t>Institute for Plasma Science &amp; Engr.</a:t>
              </a:r>
            </a:p>
          </p:txBody>
        </p:sp>
      </p:grpSp>
      <p:sp>
        <p:nvSpPr>
          <p:cNvPr id="19" name="Text Box 5"/>
          <p:cNvSpPr txBox="1">
            <a:spLocks noChangeArrowheads="1"/>
          </p:cNvSpPr>
          <p:nvPr/>
        </p:nvSpPr>
        <p:spPr bwMode="auto">
          <a:xfrm>
            <a:off x="25400" y="6580188"/>
            <a:ext cx="1230313" cy="230187"/>
          </a:xfrm>
          <a:prstGeom prst="rect">
            <a:avLst/>
          </a:prstGeom>
          <a:noFill/>
          <a:ln w="9525">
            <a:noFill/>
            <a:miter lim="800000"/>
            <a:headEnd/>
            <a:tailEnd/>
          </a:ln>
        </p:spPr>
        <p:txBody>
          <a:bodyPr>
            <a:spAutoFit/>
          </a:bodyPr>
          <a:lstStyle/>
          <a:p>
            <a:pPr eaLnBrk="0" hangingPunct="0">
              <a:spcAft>
                <a:spcPts val="300"/>
              </a:spcAft>
            </a:pPr>
            <a:r>
              <a:rPr lang="en-US" sz="900" dirty="0" smtClean="0"/>
              <a:t>ICOPS_2013</a:t>
            </a:r>
            <a:endParaRPr lang="en-US" sz="900" dirty="0"/>
          </a:p>
        </p:txBody>
      </p:sp>
      <p:sp>
        <p:nvSpPr>
          <p:cNvPr id="20" name="Text Box 28"/>
          <p:cNvSpPr txBox="1">
            <a:spLocks noChangeArrowheads="1"/>
          </p:cNvSpPr>
          <p:nvPr/>
        </p:nvSpPr>
        <p:spPr bwMode="auto">
          <a:xfrm>
            <a:off x="5669280" y="822960"/>
            <a:ext cx="3466214"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169863"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228600" lvl="0" indent="-228600" eaLnBrk="1" hangingPunct="1">
              <a:spcAft>
                <a:spcPct val="35000"/>
              </a:spcAft>
              <a:buFont typeface="Symbol" pitchFamily="18" charset="2"/>
              <a:buChar char="·"/>
            </a:pPr>
            <a:r>
              <a:rPr lang="en-US" altLang="ja-JP" sz="2000" b="1" dirty="0">
                <a:solidFill>
                  <a:srgbClr val="000000"/>
                </a:solidFill>
                <a:latin typeface="Arial" charset="0"/>
                <a:ea typeface="MS PGothic" pitchFamily="34" charset="-128"/>
              </a:rPr>
              <a:t>Majority of gas OH produced above water in vapor layer.</a:t>
            </a:r>
          </a:p>
          <a:p>
            <a:pPr marL="228600" lvl="0" indent="-228600" eaLnBrk="1" hangingPunct="1">
              <a:spcAft>
                <a:spcPct val="35000"/>
              </a:spcAft>
              <a:buFont typeface="Symbol" pitchFamily="18" charset="2"/>
              <a:buChar char="·"/>
            </a:pPr>
            <a:r>
              <a:rPr lang="en-US" altLang="ja-JP" sz="2000" b="1" dirty="0">
                <a:solidFill>
                  <a:srgbClr val="000000"/>
                </a:solidFill>
                <a:latin typeface="Arial" charset="0"/>
                <a:ea typeface="MS PGothic" pitchFamily="34" charset="-128"/>
              </a:rPr>
              <a:t>OH produced in water dominated by </a:t>
            </a:r>
            <a:r>
              <a:rPr lang="en-US" altLang="ja-JP" sz="2000" b="1" dirty="0" err="1">
                <a:solidFill>
                  <a:srgbClr val="000000"/>
                </a:solidFill>
                <a:latin typeface="Arial" charset="0"/>
                <a:ea typeface="MS PGothic" pitchFamily="34" charset="-128"/>
              </a:rPr>
              <a:t>photodissociation</a:t>
            </a:r>
            <a:r>
              <a:rPr lang="en-US" altLang="ja-JP" sz="2000" b="1" dirty="0">
                <a:solidFill>
                  <a:srgbClr val="000000"/>
                </a:solidFill>
                <a:latin typeface="Arial" charset="0"/>
                <a:ea typeface="MS PGothic" pitchFamily="34" charset="-128"/>
              </a:rPr>
              <a:t> on short time scales.  OH diffusion from gas phase in afterglow. </a:t>
            </a:r>
          </a:p>
          <a:p>
            <a:pPr marL="228600" lvl="0" indent="-228600" eaLnBrk="1" hangingPunct="1">
              <a:spcAft>
                <a:spcPct val="35000"/>
              </a:spcAft>
              <a:buFont typeface="Symbol" pitchFamily="18" charset="2"/>
              <a:buChar char="·"/>
            </a:pPr>
            <a:r>
              <a:rPr lang="en-US" altLang="ja-JP" sz="2000" b="1" dirty="0">
                <a:solidFill>
                  <a:srgbClr val="000000"/>
                </a:solidFill>
                <a:latin typeface="Arial" charset="0"/>
                <a:ea typeface="MS PGothic" pitchFamily="34" charset="-128"/>
              </a:rPr>
              <a:t>OH rapidly produces H</a:t>
            </a:r>
            <a:r>
              <a:rPr lang="en-US" altLang="ja-JP" sz="2000" b="1" baseline="-25000" dirty="0">
                <a:solidFill>
                  <a:srgbClr val="000000"/>
                </a:solidFill>
                <a:latin typeface="Arial" charset="0"/>
                <a:ea typeface="MS PGothic" pitchFamily="34" charset="-128"/>
              </a:rPr>
              <a:t>2</a:t>
            </a:r>
            <a:r>
              <a:rPr lang="en-US" altLang="ja-JP" sz="2000" b="1" dirty="0">
                <a:solidFill>
                  <a:srgbClr val="000000"/>
                </a:solidFill>
                <a:latin typeface="Arial" charset="0"/>
                <a:ea typeface="MS PGothic" pitchFamily="34" charset="-128"/>
              </a:rPr>
              <a:t>O</a:t>
            </a:r>
            <a:r>
              <a:rPr lang="en-US" altLang="ja-JP" sz="2000" b="1" baseline="-25000" dirty="0">
                <a:solidFill>
                  <a:srgbClr val="000000"/>
                </a:solidFill>
                <a:latin typeface="Arial" charset="0"/>
                <a:ea typeface="MS PGothic" pitchFamily="34" charset="-128"/>
              </a:rPr>
              <a:t>2</a:t>
            </a:r>
            <a:r>
              <a:rPr lang="en-US" altLang="ja-JP" sz="2000" b="1" dirty="0">
                <a:solidFill>
                  <a:srgbClr val="000000"/>
                </a:solidFill>
                <a:latin typeface="Arial" charset="0"/>
                <a:ea typeface="MS PGothic" pitchFamily="34" charset="-128"/>
              </a:rPr>
              <a:t>, which is fairly unreactive in water and diffuses to tissue.</a:t>
            </a:r>
          </a:p>
        </p:txBody>
      </p:sp>
      <p:grpSp>
        <p:nvGrpSpPr>
          <p:cNvPr id="21" name="Group 23"/>
          <p:cNvGrpSpPr>
            <a:grpSpLocks/>
          </p:cNvGrpSpPr>
          <p:nvPr/>
        </p:nvGrpSpPr>
        <p:grpSpPr bwMode="auto">
          <a:xfrm>
            <a:off x="5303520" y="5486400"/>
            <a:ext cx="3886200" cy="533400"/>
            <a:chOff x="960" y="3888"/>
            <a:chExt cx="2448" cy="336"/>
          </a:xfrm>
        </p:grpSpPr>
        <p:grpSp>
          <p:nvGrpSpPr>
            <p:cNvPr id="22" name="Group 24"/>
            <p:cNvGrpSpPr>
              <a:grpSpLocks/>
            </p:cNvGrpSpPr>
            <p:nvPr/>
          </p:nvGrpSpPr>
          <p:grpSpPr bwMode="auto">
            <a:xfrm>
              <a:off x="960" y="3888"/>
              <a:ext cx="2448" cy="192"/>
              <a:chOff x="432" y="3984"/>
              <a:chExt cx="2448" cy="192"/>
            </a:xfrm>
          </p:grpSpPr>
          <p:pic>
            <p:nvPicPr>
              <p:cNvPr id="24" name="Picture 23" descr="colorband"/>
              <p:cNvPicPr>
                <a:picLocks noChangeAspect="1" noChangeArrowheads="1"/>
              </p:cNvPicPr>
              <p:nvPr/>
            </p:nvPicPr>
            <p:blipFill>
              <a:blip r:embed="rId4"/>
              <a:srcRect/>
              <a:stretch>
                <a:fillRect/>
              </a:stretch>
            </p:blipFill>
            <p:spPr bwMode="auto">
              <a:xfrm>
                <a:off x="864" y="4032"/>
                <a:ext cx="1415" cy="97"/>
              </a:xfrm>
              <a:prstGeom prst="rect">
                <a:avLst/>
              </a:prstGeom>
              <a:noFill/>
              <a:ln w="9525">
                <a:noFill/>
                <a:miter lim="800000"/>
                <a:headEnd/>
                <a:tailEnd/>
              </a:ln>
            </p:spPr>
          </p:pic>
          <p:sp>
            <p:nvSpPr>
              <p:cNvPr id="25" name="Rectangle 24"/>
              <p:cNvSpPr>
                <a:spLocks noChangeArrowheads="1"/>
              </p:cNvSpPr>
              <p:nvPr/>
            </p:nvSpPr>
            <p:spPr bwMode="auto">
              <a:xfrm>
                <a:off x="432" y="3984"/>
                <a:ext cx="2448" cy="192"/>
              </a:xfrm>
              <a:prstGeom prst="rect">
                <a:avLst/>
              </a:prstGeom>
              <a:noFill/>
              <a:ln w="9525">
                <a:noFill/>
                <a:miter lim="800000"/>
                <a:headEnd/>
                <a:tailEnd/>
              </a:ln>
            </p:spPr>
            <p:txBody>
              <a:bodyPr lIns="0" tIns="0" rIns="0" bIns="0">
                <a:spAutoFit/>
              </a:bodyPr>
              <a:lstStyle/>
              <a:p>
                <a:pPr algn="ctr" eaLnBrk="0" hangingPunct="0"/>
                <a:r>
                  <a:rPr lang="en-US" sz="1600" b="1" dirty="0">
                    <a:solidFill>
                      <a:srgbClr val="000000"/>
                    </a:solidFill>
                  </a:rPr>
                  <a:t>MIN</a:t>
                </a:r>
                <a:r>
                  <a:rPr lang="en-US" sz="1600" b="1" baseline="30000" dirty="0">
                    <a:solidFill>
                      <a:srgbClr val="000000"/>
                    </a:solidFill>
                  </a:rPr>
                  <a:t>                                                           </a:t>
                </a:r>
                <a:r>
                  <a:rPr lang="en-US" sz="1600" b="1" dirty="0">
                    <a:solidFill>
                      <a:srgbClr val="000000"/>
                    </a:solidFill>
                  </a:rPr>
                  <a:t>MAX </a:t>
                </a:r>
                <a:r>
                  <a:rPr lang="en-US" sz="2000" b="1" dirty="0">
                    <a:solidFill>
                      <a:srgbClr val="000000"/>
                    </a:solidFill>
                  </a:rPr>
                  <a:t> </a:t>
                </a:r>
              </a:p>
            </p:txBody>
          </p:sp>
        </p:grpSp>
        <p:sp>
          <p:nvSpPr>
            <p:cNvPr id="23" name="Text Box 27"/>
            <p:cNvSpPr txBox="1">
              <a:spLocks noChangeArrowheads="1"/>
            </p:cNvSpPr>
            <p:nvPr/>
          </p:nvSpPr>
          <p:spPr bwMode="auto">
            <a:xfrm>
              <a:off x="1790" y="4012"/>
              <a:ext cx="706" cy="212"/>
            </a:xfrm>
            <a:prstGeom prst="rect">
              <a:avLst/>
            </a:prstGeom>
            <a:noFill/>
            <a:ln w="9525">
              <a:noFill/>
              <a:miter lim="800000"/>
              <a:headEnd/>
              <a:tailEnd/>
            </a:ln>
          </p:spPr>
          <p:txBody>
            <a:bodyPr wrap="none">
              <a:spAutoFit/>
            </a:bodyPr>
            <a:lstStyle/>
            <a:p>
              <a:r>
                <a:rPr lang="en-US" sz="1600" b="1">
                  <a:solidFill>
                    <a:srgbClr val="000000"/>
                  </a:solidFill>
                </a:rPr>
                <a:t>Log scale</a:t>
              </a:r>
              <a:endParaRPr lang="en-US" sz="1600">
                <a:solidFill>
                  <a:srgbClr val="000000"/>
                </a:solidFill>
                <a:latin typeface="Times New Roman" pitchFamily="18" charset="0"/>
              </a:endParaRPr>
            </a:p>
          </p:txBody>
        </p:sp>
      </p:grpSp>
      <p:sp>
        <p:nvSpPr>
          <p:cNvPr id="26" name="Text Box 11"/>
          <p:cNvSpPr txBox="1">
            <a:spLocks noChangeArrowheads="1"/>
          </p:cNvSpPr>
          <p:nvPr/>
        </p:nvSpPr>
        <p:spPr bwMode="auto">
          <a:xfrm>
            <a:off x="7407275" y="5116513"/>
            <a:ext cx="1600200" cy="314325"/>
          </a:xfrm>
          <a:prstGeom prst="rect">
            <a:avLst/>
          </a:prstGeom>
          <a:noFill/>
          <a:ln w="9525">
            <a:solidFill>
              <a:schemeClr val="tx1"/>
            </a:solidFill>
            <a:miter lim="800000"/>
            <a:headEnd/>
            <a:tailEnd/>
          </a:ln>
        </p:spPr>
        <p:txBody>
          <a:bodyPr lIns="45720" rIns="45720">
            <a:spAutoFit/>
          </a:bodyPr>
          <a:lstStyle/>
          <a:p>
            <a:pPr algn="ctr"/>
            <a:r>
              <a:rPr lang="en-US" sz="1400" b="1">
                <a:solidFill>
                  <a:srgbClr val="000000"/>
                </a:solidFill>
              </a:rPr>
              <a:t>Animation Slide</a:t>
            </a:r>
          </a:p>
        </p:txBody>
      </p:sp>
    </p:spTree>
    <p:extLst>
      <p:ext uri="{BB962C8B-B14F-4D97-AF65-F5344CB8AC3E}">
        <p14:creationId xmlns:p14="http://schemas.microsoft.com/office/powerpoint/2010/main" val="33210682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Bucktian_UIGELW_D\My NonPDPSim\Water_Reaction\ICOPS_20130201\DBD_20130528\Processed\RO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40" y="786384"/>
            <a:ext cx="5710238" cy="4852988"/>
          </a:xfrm>
          <a:prstGeom prst="rect">
            <a:avLst/>
          </a:prstGeom>
          <a:noFill/>
          <a:extLst>
            <a:ext uri="{909E8E84-426E-40DD-AFC4-6F175D3DCCD1}">
              <a14:hiddenFill xmlns:a14="http://schemas.microsoft.com/office/drawing/2010/main">
                <a:solidFill>
                  <a:srgbClr val="FFFFFF"/>
                </a:solidFill>
              </a14:hiddenFill>
            </a:ext>
          </a:extLst>
        </p:spPr>
      </p:pic>
      <p:sp>
        <p:nvSpPr>
          <p:cNvPr id="68609" name="Line 2"/>
          <p:cNvSpPr>
            <a:spLocks noChangeShapeType="1"/>
          </p:cNvSpPr>
          <p:nvPr/>
        </p:nvSpPr>
        <p:spPr bwMode="auto">
          <a:xfrm>
            <a:off x="838200" y="762000"/>
            <a:ext cx="7467600" cy="0"/>
          </a:xfrm>
          <a:prstGeom prst="line">
            <a:avLst/>
          </a:prstGeom>
          <a:noFill/>
          <a:ln w="28575">
            <a:solidFill>
              <a:schemeClr val="tx1"/>
            </a:solidFill>
            <a:round/>
            <a:headEnd/>
            <a:tailEnd/>
          </a:ln>
        </p:spPr>
        <p:txBody>
          <a:bodyPr wrap="none" anchor="ctr"/>
          <a:lstStyle/>
          <a:p>
            <a:endParaRPr lang="en-US"/>
          </a:p>
        </p:txBody>
      </p:sp>
      <p:sp>
        <p:nvSpPr>
          <p:cNvPr id="68610" name="Text Box 5"/>
          <p:cNvSpPr txBox="1">
            <a:spLocks noChangeArrowheads="1"/>
          </p:cNvSpPr>
          <p:nvPr/>
        </p:nvSpPr>
        <p:spPr bwMode="auto">
          <a:xfrm>
            <a:off x="1130950" y="176213"/>
            <a:ext cx="6985310" cy="523220"/>
          </a:xfrm>
          <a:prstGeom prst="rect">
            <a:avLst/>
          </a:prstGeom>
          <a:noFill/>
          <a:ln w="9525">
            <a:noFill/>
            <a:miter lim="800000"/>
            <a:headEnd/>
            <a:tailEnd/>
          </a:ln>
        </p:spPr>
        <p:txBody>
          <a:bodyPr wrap="none">
            <a:spAutoFit/>
          </a:bodyPr>
          <a:lstStyle/>
          <a:p>
            <a:pPr algn="ctr" eaLnBrk="0" hangingPunct="0"/>
            <a:r>
              <a:rPr lang="en-US" altLang="ja-JP" sz="2800" b="1" dirty="0" smtClean="0">
                <a:solidFill>
                  <a:srgbClr val="000000"/>
                </a:solidFill>
                <a:ea typeface="MS PGothic" pitchFamily="34" charset="-128"/>
              </a:rPr>
              <a:t>ROS THROUGH </a:t>
            </a:r>
            <a:r>
              <a:rPr lang="en-US" altLang="ja-JP" sz="2800" b="1" dirty="0">
                <a:solidFill>
                  <a:srgbClr val="000000"/>
                </a:solidFill>
                <a:ea typeface="MS PGothic" pitchFamily="34" charset="-128"/>
              </a:rPr>
              <a:t>“PURE” WATER LAYER</a:t>
            </a:r>
            <a:endParaRPr lang="en-US" sz="2800" b="1" dirty="0">
              <a:solidFill>
                <a:srgbClr val="000000"/>
              </a:solidFill>
            </a:endParaRPr>
          </a:p>
        </p:txBody>
      </p:sp>
      <p:sp>
        <p:nvSpPr>
          <p:cNvPr id="14" name="Text Box 11"/>
          <p:cNvSpPr txBox="1">
            <a:spLocks noChangeArrowheads="1"/>
          </p:cNvSpPr>
          <p:nvPr/>
        </p:nvSpPr>
        <p:spPr bwMode="auto">
          <a:xfrm>
            <a:off x="274320" y="5486400"/>
            <a:ext cx="4351338" cy="1123384"/>
          </a:xfrm>
          <a:prstGeom prst="rect">
            <a:avLst/>
          </a:prstGeom>
          <a:noFill/>
          <a:ln w="9525">
            <a:noFill/>
            <a:miter lim="800000"/>
            <a:headEnd/>
            <a:tailEnd/>
          </a:ln>
        </p:spPr>
        <p:txBody>
          <a:bodyPr wrap="square">
            <a:spAutoFit/>
          </a:bodyPr>
          <a:lstStyle/>
          <a:p>
            <a:pPr marL="228600" indent="-228600">
              <a:spcAft>
                <a:spcPct val="35000"/>
              </a:spcAft>
              <a:buFont typeface="Symbol" pitchFamily="18" charset="2"/>
              <a:buChar char="·"/>
            </a:pPr>
            <a:r>
              <a:rPr lang="en-US" altLang="ja-JP" sz="2000" b="1" dirty="0">
                <a:solidFill>
                  <a:srgbClr val="000000"/>
                </a:solidFill>
                <a:ea typeface="MS PGothic" pitchFamily="34" charset="-128"/>
              </a:rPr>
              <a:t>200 </a:t>
            </a:r>
            <a:r>
              <a:rPr lang="en-US" altLang="ja-JP" sz="2000" b="1" dirty="0">
                <a:solidFill>
                  <a:srgbClr val="000000"/>
                </a:solidFill>
                <a:ea typeface="MS PGothic" pitchFamily="34" charset="-128"/>
                <a:sym typeface="Symbol" pitchFamily="18" charset="2"/>
              </a:rPr>
              <a:t></a:t>
            </a:r>
            <a:r>
              <a:rPr lang="en-US" altLang="ja-JP" sz="2000" b="1" dirty="0">
                <a:solidFill>
                  <a:srgbClr val="000000"/>
                </a:solidFill>
                <a:ea typeface="MS PGothic" pitchFamily="34" charset="-128"/>
              </a:rPr>
              <a:t>m water layer, O</a:t>
            </a:r>
            <a:r>
              <a:rPr lang="en-US" altLang="ja-JP" sz="2000" b="1" baseline="-25000" dirty="0">
                <a:solidFill>
                  <a:srgbClr val="000000"/>
                </a:solidFill>
                <a:ea typeface="MS PGothic" pitchFamily="34" charset="-128"/>
              </a:rPr>
              <a:t>2</a:t>
            </a:r>
            <a:r>
              <a:rPr lang="en-US" altLang="ja-JP" sz="2000" b="1" dirty="0">
                <a:solidFill>
                  <a:srgbClr val="000000"/>
                </a:solidFill>
                <a:ea typeface="MS PGothic" pitchFamily="34" charset="-128"/>
              </a:rPr>
              <a:t> 3 ppm.</a:t>
            </a:r>
          </a:p>
          <a:p>
            <a:pPr marL="228600" indent="-228600">
              <a:spcAft>
                <a:spcPct val="35000"/>
              </a:spcAft>
              <a:buFont typeface="Symbol" pitchFamily="18" charset="2"/>
              <a:buChar char="·"/>
            </a:pPr>
            <a:r>
              <a:rPr lang="en-US" altLang="ja-JP" sz="2000" b="1" dirty="0" smtClean="0">
                <a:solidFill>
                  <a:srgbClr val="000000"/>
                </a:solidFill>
                <a:ea typeface="MS PGothic" pitchFamily="34" charset="-128"/>
              </a:rPr>
              <a:t>-18 kV, 3 </a:t>
            </a:r>
            <a:r>
              <a:rPr lang="en-US" altLang="ja-JP" sz="2000" b="1" dirty="0">
                <a:solidFill>
                  <a:srgbClr val="000000"/>
                </a:solidFill>
                <a:ea typeface="MS PGothic" pitchFamily="34" charset="-128"/>
              </a:rPr>
              <a:t>x 100 Hz pulses, </a:t>
            </a:r>
            <a:r>
              <a:rPr lang="en-US" altLang="ja-JP" sz="2000" b="1" dirty="0" smtClean="0">
                <a:solidFill>
                  <a:srgbClr val="000000"/>
                </a:solidFill>
                <a:ea typeface="MS PGothic" pitchFamily="34" charset="-128"/>
              </a:rPr>
              <a:t>1 </a:t>
            </a:r>
            <a:r>
              <a:rPr lang="en-US" altLang="ja-JP" sz="2000" b="1" dirty="0">
                <a:solidFill>
                  <a:srgbClr val="000000"/>
                </a:solidFill>
                <a:ea typeface="MS PGothic" pitchFamily="34" charset="-128"/>
              </a:rPr>
              <a:t>s afterglow.</a:t>
            </a:r>
          </a:p>
        </p:txBody>
      </p:sp>
      <p:grpSp>
        <p:nvGrpSpPr>
          <p:cNvPr id="11" name="Group 9"/>
          <p:cNvGrpSpPr>
            <a:grpSpLocks/>
          </p:cNvGrpSpPr>
          <p:nvPr/>
        </p:nvGrpSpPr>
        <p:grpSpPr bwMode="auto">
          <a:xfrm>
            <a:off x="5308600" y="6207125"/>
            <a:ext cx="3770313" cy="582613"/>
            <a:chOff x="0" y="0"/>
            <a:chExt cx="2375" cy="367"/>
          </a:xfrm>
        </p:grpSpPr>
        <p:sp>
          <p:nvSpPr>
            <p:cNvPr id="12" name="Line 4"/>
            <p:cNvSpPr>
              <a:spLocks noChangeShapeType="1"/>
            </p:cNvSpPr>
            <p:nvPr/>
          </p:nvSpPr>
          <p:spPr bwMode="auto">
            <a:xfrm>
              <a:off x="36" y="0"/>
              <a:ext cx="2303" cy="1"/>
            </a:xfrm>
            <a:prstGeom prst="line">
              <a:avLst/>
            </a:prstGeom>
            <a:noFill/>
            <a:ln w="2857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Text Box 5"/>
            <p:cNvSpPr txBox="1">
              <a:spLocks noChangeArrowheads="1"/>
            </p:cNvSpPr>
            <p:nvPr/>
          </p:nvSpPr>
          <p:spPr bwMode="auto">
            <a:xfrm>
              <a:off x="0" y="1"/>
              <a:ext cx="237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latin typeface="Arial" pitchFamily="34" charset="0"/>
                  <a:ea typeface="PMingLiU" pitchFamily="18" charset="-120"/>
                </a:rPr>
                <a:t>University of Michigan</a:t>
              </a:r>
            </a:p>
            <a:p>
              <a:pPr algn="ctr"/>
              <a:r>
                <a:rPr lang="en-US" sz="1600" b="1">
                  <a:latin typeface="Arial" pitchFamily="34" charset="0"/>
                  <a:ea typeface="PMingLiU" pitchFamily="18" charset="-120"/>
                </a:rPr>
                <a:t>Institute for Plasma Science &amp; Engr.</a:t>
              </a:r>
            </a:p>
          </p:txBody>
        </p:sp>
      </p:grpSp>
      <p:sp>
        <p:nvSpPr>
          <p:cNvPr id="15" name="Text Box 5"/>
          <p:cNvSpPr txBox="1">
            <a:spLocks noChangeArrowheads="1"/>
          </p:cNvSpPr>
          <p:nvPr/>
        </p:nvSpPr>
        <p:spPr bwMode="auto">
          <a:xfrm>
            <a:off x="25400" y="6580188"/>
            <a:ext cx="1230313" cy="230187"/>
          </a:xfrm>
          <a:prstGeom prst="rect">
            <a:avLst/>
          </a:prstGeom>
          <a:noFill/>
          <a:ln w="9525">
            <a:noFill/>
            <a:miter lim="800000"/>
            <a:headEnd/>
            <a:tailEnd/>
          </a:ln>
        </p:spPr>
        <p:txBody>
          <a:bodyPr>
            <a:spAutoFit/>
          </a:bodyPr>
          <a:lstStyle/>
          <a:p>
            <a:pPr eaLnBrk="0" hangingPunct="0">
              <a:spcAft>
                <a:spcPts val="300"/>
              </a:spcAft>
            </a:pPr>
            <a:r>
              <a:rPr lang="en-US" sz="900" dirty="0" smtClean="0"/>
              <a:t>ICOPS_2013</a:t>
            </a:r>
            <a:endParaRPr lang="en-US" sz="900" dirty="0"/>
          </a:p>
        </p:txBody>
      </p:sp>
      <p:sp>
        <p:nvSpPr>
          <p:cNvPr id="16" name="Text Box 28"/>
          <p:cNvSpPr txBox="1">
            <a:spLocks noChangeArrowheads="1"/>
          </p:cNvSpPr>
          <p:nvPr/>
        </p:nvSpPr>
        <p:spPr bwMode="auto">
          <a:xfrm>
            <a:off x="5825066" y="982663"/>
            <a:ext cx="3196697" cy="380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169863"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228600" lvl="0" indent="-228600" eaLnBrk="1" hangingPunct="1">
              <a:spcAft>
                <a:spcPct val="35000"/>
              </a:spcAft>
              <a:buFont typeface="Symbol" pitchFamily="18" charset="2"/>
              <a:buChar char="·"/>
            </a:pPr>
            <a:r>
              <a:rPr lang="en-US" altLang="ja-JP" sz="2000" b="1" dirty="0" smtClean="0">
                <a:solidFill>
                  <a:srgbClr val="000000"/>
                </a:solidFill>
                <a:latin typeface="Arial" charset="0"/>
                <a:ea typeface="MS PGothic" pitchFamily="34" charset="-128"/>
              </a:rPr>
              <a:t>O and O</a:t>
            </a:r>
            <a:r>
              <a:rPr lang="en-US" altLang="ja-JP" sz="2000" b="1" baseline="-25000" dirty="0" smtClean="0">
                <a:solidFill>
                  <a:srgbClr val="000000"/>
                </a:solidFill>
                <a:latin typeface="Arial" charset="0"/>
                <a:ea typeface="MS PGothic" pitchFamily="34" charset="-128"/>
              </a:rPr>
              <a:t>3</a:t>
            </a:r>
            <a:r>
              <a:rPr lang="en-US" altLang="ja-JP" sz="2000" b="1" dirty="0" smtClean="0">
                <a:solidFill>
                  <a:srgbClr val="000000"/>
                </a:solidFill>
                <a:latin typeface="Arial" charset="0"/>
                <a:ea typeface="MS PGothic" pitchFamily="34" charset="-128"/>
              </a:rPr>
              <a:t> are produced in the gas phase and then diffuse into the liquid.</a:t>
            </a:r>
          </a:p>
          <a:p>
            <a:pPr marL="228600" lvl="0" indent="-228600" eaLnBrk="1" hangingPunct="1">
              <a:spcAft>
                <a:spcPct val="35000"/>
              </a:spcAft>
              <a:buFont typeface="Symbol" pitchFamily="18" charset="2"/>
              <a:buChar char="·"/>
            </a:pPr>
            <a:r>
              <a:rPr lang="en-US" altLang="ja-JP" sz="2000" b="1" dirty="0" smtClean="0">
                <a:solidFill>
                  <a:srgbClr val="000000"/>
                </a:solidFill>
                <a:latin typeface="Arial" charset="0"/>
                <a:ea typeface="MS PGothic" pitchFamily="34" charset="-128"/>
              </a:rPr>
              <a:t>O quickly converts to O</a:t>
            </a:r>
            <a:r>
              <a:rPr lang="en-US" altLang="ja-JP" sz="2000" b="1" baseline="-25000" dirty="0" smtClean="0">
                <a:solidFill>
                  <a:srgbClr val="000000"/>
                </a:solidFill>
                <a:latin typeface="Arial" charset="0"/>
                <a:ea typeface="MS PGothic" pitchFamily="34" charset="-128"/>
              </a:rPr>
              <a:t>3</a:t>
            </a:r>
            <a:r>
              <a:rPr lang="en-US" altLang="ja-JP" sz="2000" b="1" dirty="0" smtClean="0">
                <a:solidFill>
                  <a:srgbClr val="000000"/>
                </a:solidFill>
                <a:latin typeface="Arial" charset="0"/>
                <a:ea typeface="MS PGothic" pitchFamily="34" charset="-128"/>
              </a:rPr>
              <a:t> when solvated. </a:t>
            </a:r>
          </a:p>
          <a:p>
            <a:pPr marL="228600" lvl="0" indent="-228600" eaLnBrk="1" hangingPunct="1">
              <a:spcAft>
                <a:spcPct val="35000"/>
              </a:spcAft>
              <a:buFont typeface="Symbol" pitchFamily="18" charset="2"/>
              <a:buChar char="·"/>
            </a:pPr>
            <a:r>
              <a:rPr lang="en-US" altLang="ja-JP" sz="2000" b="1" dirty="0" smtClean="0">
                <a:solidFill>
                  <a:srgbClr val="000000"/>
                </a:solidFill>
                <a:latin typeface="Arial" charset="0"/>
                <a:ea typeface="MS PGothic" pitchFamily="34" charset="-128"/>
              </a:rPr>
              <a:t>O</a:t>
            </a:r>
            <a:r>
              <a:rPr lang="en-US" altLang="ja-JP" sz="2000" b="1" baseline="-25000" dirty="0" smtClean="0">
                <a:solidFill>
                  <a:srgbClr val="000000"/>
                </a:solidFill>
                <a:latin typeface="Arial" charset="0"/>
                <a:ea typeface="MS PGothic" pitchFamily="34" charset="-128"/>
              </a:rPr>
              <a:t>3</a:t>
            </a:r>
            <a:r>
              <a:rPr lang="en-US" altLang="ja-JP" sz="2000" b="1" dirty="0" smtClean="0">
                <a:solidFill>
                  <a:srgbClr val="000000"/>
                </a:solidFill>
                <a:latin typeface="Arial" charset="0"/>
                <a:ea typeface="MS PGothic" pitchFamily="34" charset="-128"/>
              </a:rPr>
              <a:t> reaches 10</a:t>
            </a:r>
            <a:r>
              <a:rPr lang="en-US" altLang="ja-JP" sz="2000" b="1" baseline="30000" dirty="0" smtClean="0">
                <a:solidFill>
                  <a:srgbClr val="000000"/>
                </a:solidFill>
                <a:latin typeface="Arial" charset="0"/>
                <a:ea typeface="MS PGothic" pitchFamily="34" charset="-128"/>
              </a:rPr>
              <a:t>16</a:t>
            </a:r>
            <a:r>
              <a:rPr lang="en-US" altLang="ja-JP" sz="2000" b="1" dirty="0" smtClean="0">
                <a:solidFill>
                  <a:srgbClr val="000000"/>
                </a:solidFill>
                <a:latin typeface="Arial" charset="0"/>
                <a:ea typeface="MS PGothic" pitchFamily="34" charset="-128"/>
              </a:rPr>
              <a:t> cm</a:t>
            </a:r>
            <a:r>
              <a:rPr lang="en-US" altLang="ja-JP" sz="2000" b="1" baseline="30000" dirty="0" smtClean="0">
                <a:solidFill>
                  <a:srgbClr val="000000"/>
                </a:solidFill>
                <a:latin typeface="Arial" charset="0"/>
                <a:ea typeface="MS PGothic" pitchFamily="34" charset="-128"/>
              </a:rPr>
              <a:t>-3</a:t>
            </a:r>
            <a:r>
              <a:rPr lang="en-US" altLang="ja-JP" sz="2000" b="1" dirty="0" smtClean="0">
                <a:solidFill>
                  <a:srgbClr val="000000"/>
                </a:solidFill>
                <a:latin typeface="Arial" charset="0"/>
                <a:ea typeface="MS PGothic" pitchFamily="34" charset="-128"/>
              </a:rPr>
              <a:t>. </a:t>
            </a:r>
          </a:p>
          <a:p>
            <a:pPr marL="228600" lvl="0" indent="-228600" eaLnBrk="1" hangingPunct="1">
              <a:spcAft>
                <a:spcPct val="35000"/>
              </a:spcAft>
              <a:buFont typeface="Symbol" pitchFamily="18" charset="2"/>
              <a:buChar char="·"/>
            </a:pPr>
            <a:r>
              <a:rPr lang="en-US" altLang="ja-JP" sz="2000" b="1" dirty="0" smtClean="0">
                <a:solidFill>
                  <a:srgbClr val="000000"/>
                </a:solidFill>
                <a:latin typeface="Arial" charset="0"/>
                <a:ea typeface="MS PGothic" pitchFamily="34" charset="-128"/>
              </a:rPr>
              <a:t>H combines with O</a:t>
            </a:r>
            <a:r>
              <a:rPr lang="en-US" altLang="ja-JP" sz="2000" b="1" baseline="-25000" dirty="0" smtClean="0">
                <a:solidFill>
                  <a:srgbClr val="000000"/>
                </a:solidFill>
                <a:latin typeface="Arial" charset="0"/>
                <a:ea typeface="MS PGothic" pitchFamily="34" charset="-128"/>
              </a:rPr>
              <a:t>2</a:t>
            </a:r>
            <a:r>
              <a:rPr lang="en-US" altLang="ja-JP" sz="2000" b="1" dirty="0" smtClean="0">
                <a:solidFill>
                  <a:srgbClr val="000000"/>
                </a:solidFill>
                <a:latin typeface="Arial" charset="0"/>
                <a:ea typeface="MS PGothic" pitchFamily="34" charset="-128"/>
              </a:rPr>
              <a:t> to produce HO</a:t>
            </a:r>
            <a:r>
              <a:rPr lang="en-US" altLang="ja-JP" sz="2000" b="1" baseline="-25000" dirty="0" smtClean="0">
                <a:solidFill>
                  <a:srgbClr val="000000"/>
                </a:solidFill>
                <a:latin typeface="Arial" charset="0"/>
                <a:ea typeface="MS PGothic" pitchFamily="34" charset="-128"/>
              </a:rPr>
              <a:t>2</a:t>
            </a:r>
            <a:r>
              <a:rPr lang="en-US" altLang="ja-JP" sz="2000" b="1" dirty="0" smtClean="0">
                <a:solidFill>
                  <a:srgbClr val="000000"/>
                </a:solidFill>
                <a:latin typeface="Arial" charset="0"/>
                <a:ea typeface="MS PGothic" pitchFamily="34" charset="-128"/>
              </a:rPr>
              <a:t>, which decomposes to H</a:t>
            </a:r>
            <a:r>
              <a:rPr lang="en-US" altLang="ja-JP" sz="2000" b="1" baseline="-25000" dirty="0" smtClean="0">
                <a:solidFill>
                  <a:srgbClr val="000000"/>
                </a:solidFill>
                <a:latin typeface="Arial" charset="0"/>
                <a:ea typeface="MS PGothic" pitchFamily="34" charset="-128"/>
              </a:rPr>
              <a:t>3</a:t>
            </a:r>
            <a:r>
              <a:rPr lang="en-US" altLang="ja-JP" sz="2000" b="1" dirty="0" smtClean="0">
                <a:solidFill>
                  <a:srgbClr val="000000"/>
                </a:solidFill>
                <a:latin typeface="Arial" charset="0"/>
                <a:ea typeface="MS PGothic" pitchFamily="34" charset="-128"/>
              </a:rPr>
              <a:t>O</a:t>
            </a:r>
            <a:r>
              <a:rPr lang="en-US" altLang="ja-JP" sz="2000" b="1" baseline="30000" dirty="0" smtClean="0">
                <a:solidFill>
                  <a:srgbClr val="000000"/>
                </a:solidFill>
                <a:latin typeface="Arial" charset="0"/>
                <a:ea typeface="MS PGothic" pitchFamily="34" charset="-128"/>
              </a:rPr>
              <a:t>+</a:t>
            </a:r>
            <a:r>
              <a:rPr lang="en-US" altLang="ja-JP" sz="2000" b="1" dirty="0" smtClean="0">
                <a:solidFill>
                  <a:srgbClr val="000000"/>
                </a:solidFill>
                <a:latin typeface="Arial" charset="0"/>
                <a:ea typeface="MS PGothic" pitchFamily="34" charset="-128"/>
              </a:rPr>
              <a:t> and O</a:t>
            </a:r>
            <a:r>
              <a:rPr lang="en-US" altLang="ja-JP" sz="2000" b="1" baseline="-25000" dirty="0" smtClean="0">
                <a:solidFill>
                  <a:srgbClr val="000000"/>
                </a:solidFill>
                <a:latin typeface="Arial" charset="0"/>
                <a:ea typeface="MS PGothic" pitchFamily="34" charset="-128"/>
              </a:rPr>
              <a:t>2</a:t>
            </a:r>
            <a:r>
              <a:rPr lang="en-US" altLang="ja-JP" sz="2000" b="1" baseline="30000" dirty="0" smtClean="0">
                <a:solidFill>
                  <a:srgbClr val="000000"/>
                </a:solidFill>
                <a:latin typeface="Arial" charset="0"/>
                <a:ea typeface="MS PGothic" pitchFamily="34" charset="-128"/>
              </a:rPr>
              <a:t>-</a:t>
            </a:r>
            <a:r>
              <a:rPr lang="en-US" altLang="ja-JP" sz="2000" b="1" dirty="0" smtClean="0">
                <a:solidFill>
                  <a:srgbClr val="000000"/>
                </a:solidFill>
                <a:latin typeface="Arial" charset="0"/>
                <a:ea typeface="MS PGothic" pitchFamily="34" charset="-128"/>
              </a:rPr>
              <a:t>. </a:t>
            </a:r>
            <a:endParaRPr lang="en-US" altLang="ja-JP" sz="2000" b="1" dirty="0">
              <a:solidFill>
                <a:srgbClr val="000000"/>
              </a:solidFill>
              <a:latin typeface="Arial" charset="0"/>
              <a:ea typeface="MS PGothic" pitchFamily="34" charset="-128"/>
            </a:endParaRPr>
          </a:p>
        </p:txBody>
      </p:sp>
      <p:grpSp>
        <p:nvGrpSpPr>
          <p:cNvPr id="17" name="Group 23"/>
          <p:cNvGrpSpPr>
            <a:grpSpLocks/>
          </p:cNvGrpSpPr>
          <p:nvPr/>
        </p:nvGrpSpPr>
        <p:grpSpPr bwMode="auto">
          <a:xfrm>
            <a:off x="5303520" y="5486400"/>
            <a:ext cx="3886200" cy="533400"/>
            <a:chOff x="960" y="3888"/>
            <a:chExt cx="2448" cy="336"/>
          </a:xfrm>
        </p:grpSpPr>
        <p:grpSp>
          <p:nvGrpSpPr>
            <p:cNvPr id="18" name="Group 24"/>
            <p:cNvGrpSpPr>
              <a:grpSpLocks/>
            </p:cNvGrpSpPr>
            <p:nvPr/>
          </p:nvGrpSpPr>
          <p:grpSpPr bwMode="auto">
            <a:xfrm>
              <a:off x="960" y="3888"/>
              <a:ext cx="2448" cy="192"/>
              <a:chOff x="432" y="3984"/>
              <a:chExt cx="2448" cy="192"/>
            </a:xfrm>
          </p:grpSpPr>
          <p:pic>
            <p:nvPicPr>
              <p:cNvPr id="20" name="Picture 19" descr="colorband"/>
              <p:cNvPicPr>
                <a:picLocks noChangeAspect="1" noChangeArrowheads="1"/>
              </p:cNvPicPr>
              <p:nvPr/>
            </p:nvPicPr>
            <p:blipFill>
              <a:blip r:embed="rId4"/>
              <a:srcRect/>
              <a:stretch>
                <a:fillRect/>
              </a:stretch>
            </p:blipFill>
            <p:spPr bwMode="auto">
              <a:xfrm>
                <a:off x="864" y="4032"/>
                <a:ext cx="1415" cy="97"/>
              </a:xfrm>
              <a:prstGeom prst="rect">
                <a:avLst/>
              </a:prstGeom>
              <a:noFill/>
              <a:ln w="9525">
                <a:noFill/>
                <a:miter lim="800000"/>
                <a:headEnd/>
                <a:tailEnd/>
              </a:ln>
            </p:spPr>
          </p:pic>
          <p:sp>
            <p:nvSpPr>
              <p:cNvPr id="21" name="Rectangle 20"/>
              <p:cNvSpPr>
                <a:spLocks noChangeArrowheads="1"/>
              </p:cNvSpPr>
              <p:nvPr/>
            </p:nvSpPr>
            <p:spPr bwMode="auto">
              <a:xfrm>
                <a:off x="432" y="3984"/>
                <a:ext cx="2448" cy="192"/>
              </a:xfrm>
              <a:prstGeom prst="rect">
                <a:avLst/>
              </a:prstGeom>
              <a:noFill/>
              <a:ln w="9525">
                <a:noFill/>
                <a:miter lim="800000"/>
                <a:headEnd/>
                <a:tailEnd/>
              </a:ln>
            </p:spPr>
            <p:txBody>
              <a:bodyPr lIns="0" tIns="0" rIns="0" bIns="0">
                <a:spAutoFit/>
              </a:bodyPr>
              <a:lstStyle/>
              <a:p>
                <a:pPr algn="ctr" eaLnBrk="0" hangingPunct="0"/>
                <a:r>
                  <a:rPr lang="en-US" sz="1600" b="1" dirty="0">
                    <a:solidFill>
                      <a:srgbClr val="000000"/>
                    </a:solidFill>
                  </a:rPr>
                  <a:t>MIN</a:t>
                </a:r>
                <a:r>
                  <a:rPr lang="en-US" sz="1600" b="1" baseline="30000" dirty="0">
                    <a:solidFill>
                      <a:srgbClr val="000000"/>
                    </a:solidFill>
                  </a:rPr>
                  <a:t>                                                           </a:t>
                </a:r>
                <a:r>
                  <a:rPr lang="en-US" sz="1600" b="1" dirty="0">
                    <a:solidFill>
                      <a:srgbClr val="000000"/>
                    </a:solidFill>
                  </a:rPr>
                  <a:t>MAX </a:t>
                </a:r>
                <a:r>
                  <a:rPr lang="en-US" sz="2000" b="1" dirty="0">
                    <a:solidFill>
                      <a:srgbClr val="000000"/>
                    </a:solidFill>
                  </a:rPr>
                  <a:t> </a:t>
                </a:r>
              </a:p>
            </p:txBody>
          </p:sp>
        </p:grpSp>
        <p:sp>
          <p:nvSpPr>
            <p:cNvPr id="19" name="Text Box 27"/>
            <p:cNvSpPr txBox="1">
              <a:spLocks noChangeArrowheads="1"/>
            </p:cNvSpPr>
            <p:nvPr/>
          </p:nvSpPr>
          <p:spPr bwMode="auto">
            <a:xfrm>
              <a:off x="1790" y="4012"/>
              <a:ext cx="706" cy="212"/>
            </a:xfrm>
            <a:prstGeom prst="rect">
              <a:avLst/>
            </a:prstGeom>
            <a:noFill/>
            <a:ln w="9525">
              <a:noFill/>
              <a:miter lim="800000"/>
              <a:headEnd/>
              <a:tailEnd/>
            </a:ln>
          </p:spPr>
          <p:txBody>
            <a:bodyPr wrap="none">
              <a:spAutoFit/>
            </a:bodyPr>
            <a:lstStyle/>
            <a:p>
              <a:r>
                <a:rPr lang="en-US" sz="1600" b="1">
                  <a:solidFill>
                    <a:srgbClr val="000000"/>
                  </a:solidFill>
                </a:rPr>
                <a:t>Log scale</a:t>
              </a:r>
              <a:endParaRPr lang="en-US" sz="1600">
                <a:solidFill>
                  <a:srgbClr val="000000"/>
                </a:solidFill>
                <a:latin typeface="Times New Roman" pitchFamily="18" charset="0"/>
              </a:endParaRPr>
            </a:p>
          </p:txBody>
        </p:sp>
      </p:grpSp>
      <p:sp>
        <p:nvSpPr>
          <p:cNvPr id="22" name="Text Box 11"/>
          <p:cNvSpPr txBox="1">
            <a:spLocks noChangeArrowheads="1"/>
          </p:cNvSpPr>
          <p:nvPr/>
        </p:nvSpPr>
        <p:spPr bwMode="auto">
          <a:xfrm>
            <a:off x="7407275" y="5116513"/>
            <a:ext cx="1600200" cy="314325"/>
          </a:xfrm>
          <a:prstGeom prst="rect">
            <a:avLst/>
          </a:prstGeom>
          <a:noFill/>
          <a:ln w="9525">
            <a:solidFill>
              <a:schemeClr val="tx1"/>
            </a:solidFill>
            <a:miter lim="800000"/>
            <a:headEnd/>
            <a:tailEnd/>
          </a:ln>
        </p:spPr>
        <p:txBody>
          <a:bodyPr lIns="45720" rIns="45720">
            <a:spAutoFit/>
          </a:bodyPr>
          <a:lstStyle/>
          <a:p>
            <a:pPr algn="ctr"/>
            <a:r>
              <a:rPr lang="en-US" sz="1400" b="1">
                <a:solidFill>
                  <a:srgbClr val="000000"/>
                </a:solidFill>
              </a:rPr>
              <a:t>Animation Slide</a:t>
            </a:r>
          </a:p>
        </p:txBody>
      </p:sp>
    </p:spTree>
    <p:extLst>
      <p:ext uri="{BB962C8B-B14F-4D97-AF65-F5344CB8AC3E}">
        <p14:creationId xmlns:p14="http://schemas.microsoft.com/office/powerpoint/2010/main" val="6143693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Bucktian_UIGELW_D\My NonPDPSim\Water_Reaction\ICOPS_20130201\DBD_20130528\Processed\WoHVWoO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4320" y="1188720"/>
            <a:ext cx="8567738" cy="2857500"/>
          </a:xfrm>
          <a:prstGeom prst="rect">
            <a:avLst/>
          </a:prstGeom>
          <a:noFill/>
          <a:extLst>
            <a:ext uri="{909E8E84-426E-40DD-AFC4-6F175D3DCCD1}">
              <a14:hiddenFill xmlns:a14="http://schemas.microsoft.com/office/drawing/2010/main">
                <a:solidFill>
                  <a:srgbClr val="FFFFFF"/>
                </a:solidFill>
              </a14:hiddenFill>
            </a:ext>
          </a:extLst>
        </p:spPr>
      </p:pic>
      <p:sp>
        <p:nvSpPr>
          <p:cNvPr id="68609" name="Line 2"/>
          <p:cNvSpPr>
            <a:spLocks noChangeShapeType="1"/>
          </p:cNvSpPr>
          <p:nvPr/>
        </p:nvSpPr>
        <p:spPr bwMode="auto">
          <a:xfrm>
            <a:off x="838200" y="762000"/>
            <a:ext cx="7467600" cy="0"/>
          </a:xfrm>
          <a:prstGeom prst="line">
            <a:avLst/>
          </a:prstGeom>
          <a:noFill/>
          <a:ln w="28575">
            <a:solidFill>
              <a:schemeClr val="tx1"/>
            </a:solidFill>
            <a:round/>
            <a:headEnd/>
            <a:tailEnd/>
          </a:ln>
        </p:spPr>
        <p:txBody>
          <a:bodyPr wrap="none" anchor="ctr"/>
          <a:lstStyle/>
          <a:p>
            <a:endParaRPr lang="en-US"/>
          </a:p>
        </p:txBody>
      </p:sp>
      <p:sp>
        <p:nvSpPr>
          <p:cNvPr id="68610" name="Text Box 5"/>
          <p:cNvSpPr txBox="1">
            <a:spLocks noChangeArrowheads="1"/>
          </p:cNvSpPr>
          <p:nvPr/>
        </p:nvSpPr>
        <p:spPr bwMode="auto">
          <a:xfrm>
            <a:off x="324450" y="176213"/>
            <a:ext cx="8598316" cy="523220"/>
          </a:xfrm>
          <a:prstGeom prst="rect">
            <a:avLst/>
          </a:prstGeom>
          <a:noFill/>
          <a:ln w="9525">
            <a:noFill/>
            <a:miter lim="800000"/>
            <a:headEnd/>
            <a:tailEnd/>
          </a:ln>
        </p:spPr>
        <p:txBody>
          <a:bodyPr wrap="none">
            <a:spAutoFit/>
          </a:bodyPr>
          <a:lstStyle/>
          <a:p>
            <a:pPr algn="ctr" eaLnBrk="0" hangingPunct="0"/>
            <a:r>
              <a:rPr lang="en-US" altLang="ja-JP" sz="2800" b="1" dirty="0">
                <a:solidFill>
                  <a:srgbClr val="000000"/>
                </a:solidFill>
                <a:ea typeface="MS PGothic" pitchFamily="34" charset="-128"/>
              </a:rPr>
              <a:t>ROS PRODUCTION </a:t>
            </a:r>
            <a:r>
              <a:rPr lang="en-US" altLang="ja-JP" sz="2800" b="1" dirty="0" smtClean="0">
                <a:solidFill>
                  <a:srgbClr val="000000"/>
                </a:solidFill>
                <a:ea typeface="MS PGothic" pitchFamily="34" charset="-128"/>
              </a:rPr>
              <a:t>w/</a:t>
            </a:r>
            <a:r>
              <a:rPr lang="en-US" altLang="ja-JP" sz="2800" b="1" dirty="0" err="1">
                <a:solidFill>
                  <a:srgbClr val="000000"/>
                </a:solidFill>
                <a:ea typeface="MS PGothic" pitchFamily="34" charset="-128"/>
              </a:rPr>
              <a:t>w</a:t>
            </a:r>
            <a:r>
              <a:rPr lang="en-US" altLang="ja-JP" sz="2800" b="1" dirty="0" err="1" smtClean="0">
                <a:solidFill>
                  <a:srgbClr val="000000"/>
                </a:solidFill>
                <a:ea typeface="MS PGothic" pitchFamily="34" charset="-128"/>
              </a:rPr>
              <a:t>o</a:t>
            </a:r>
            <a:r>
              <a:rPr lang="en-US" altLang="ja-JP" sz="2800" b="1" dirty="0" smtClean="0">
                <a:solidFill>
                  <a:srgbClr val="000000"/>
                </a:solidFill>
                <a:ea typeface="MS PGothic" pitchFamily="34" charset="-128"/>
              </a:rPr>
              <a:t> HV AND DISSOVLED O</a:t>
            </a:r>
            <a:r>
              <a:rPr lang="en-US" altLang="ja-JP" sz="2800" b="1" baseline="-25000" dirty="0" smtClean="0">
                <a:solidFill>
                  <a:srgbClr val="000000"/>
                </a:solidFill>
                <a:ea typeface="MS PGothic" pitchFamily="34" charset="-128"/>
              </a:rPr>
              <a:t>2</a:t>
            </a:r>
            <a:endParaRPr lang="en-US" sz="2800" b="1" baseline="-25000" dirty="0">
              <a:solidFill>
                <a:srgbClr val="000000"/>
              </a:solidFill>
            </a:endParaRPr>
          </a:p>
        </p:txBody>
      </p:sp>
      <p:grpSp>
        <p:nvGrpSpPr>
          <p:cNvPr id="15" name="Group 9"/>
          <p:cNvGrpSpPr>
            <a:grpSpLocks/>
          </p:cNvGrpSpPr>
          <p:nvPr/>
        </p:nvGrpSpPr>
        <p:grpSpPr bwMode="auto">
          <a:xfrm>
            <a:off x="5308600" y="6207125"/>
            <a:ext cx="3770313" cy="582613"/>
            <a:chOff x="0" y="0"/>
            <a:chExt cx="2375" cy="367"/>
          </a:xfrm>
        </p:grpSpPr>
        <p:sp>
          <p:nvSpPr>
            <p:cNvPr id="16" name="Line 4"/>
            <p:cNvSpPr>
              <a:spLocks noChangeShapeType="1"/>
            </p:cNvSpPr>
            <p:nvPr/>
          </p:nvSpPr>
          <p:spPr bwMode="auto">
            <a:xfrm>
              <a:off x="36" y="0"/>
              <a:ext cx="2303" cy="1"/>
            </a:xfrm>
            <a:prstGeom prst="line">
              <a:avLst/>
            </a:prstGeom>
            <a:noFill/>
            <a:ln w="2857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Text Box 5"/>
            <p:cNvSpPr txBox="1">
              <a:spLocks noChangeArrowheads="1"/>
            </p:cNvSpPr>
            <p:nvPr/>
          </p:nvSpPr>
          <p:spPr bwMode="auto">
            <a:xfrm>
              <a:off x="0" y="1"/>
              <a:ext cx="237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latin typeface="Arial" pitchFamily="34" charset="0"/>
                  <a:ea typeface="PMingLiU" pitchFamily="18" charset="-120"/>
                </a:rPr>
                <a:t>University of Michigan</a:t>
              </a:r>
            </a:p>
            <a:p>
              <a:pPr algn="ctr"/>
              <a:r>
                <a:rPr lang="en-US" sz="1600" b="1">
                  <a:latin typeface="Arial" pitchFamily="34" charset="0"/>
                  <a:ea typeface="PMingLiU" pitchFamily="18" charset="-120"/>
                </a:rPr>
                <a:t>Institute for Plasma Science &amp; Engr.</a:t>
              </a:r>
            </a:p>
          </p:txBody>
        </p:sp>
      </p:grpSp>
      <p:sp>
        <p:nvSpPr>
          <p:cNvPr id="18" name="Text Box 5"/>
          <p:cNvSpPr txBox="1">
            <a:spLocks noChangeArrowheads="1"/>
          </p:cNvSpPr>
          <p:nvPr/>
        </p:nvSpPr>
        <p:spPr bwMode="auto">
          <a:xfrm>
            <a:off x="25400" y="6580188"/>
            <a:ext cx="1230313" cy="230187"/>
          </a:xfrm>
          <a:prstGeom prst="rect">
            <a:avLst/>
          </a:prstGeom>
          <a:noFill/>
          <a:ln w="9525">
            <a:noFill/>
            <a:miter lim="800000"/>
            <a:headEnd/>
            <a:tailEnd/>
          </a:ln>
        </p:spPr>
        <p:txBody>
          <a:bodyPr>
            <a:spAutoFit/>
          </a:bodyPr>
          <a:lstStyle/>
          <a:p>
            <a:pPr eaLnBrk="0" hangingPunct="0">
              <a:spcAft>
                <a:spcPts val="300"/>
              </a:spcAft>
            </a:pPr>
            <a:r>
              <a:rPr lang="en-US" sz="900" dirty="0" smtClean="0"/>
              <a:t>ICOPS_2013</a:t>
            </a:r>
            <a:endParaRPr lang="en-US" sz="900" dirty="0"/>
          </a:p>
        </p:txBody>
      </p:sp>
      <p:sp>
        <p:nvSpPr>
          <p:cNvPr id="20" name="Text Box 11"/>
          <p:cNvSpPr txBox="1">
            <a:spLocks noChangeArrowheads="1"/>
          </p:cNvSpPr>
          <p:nvPr/>
        </p:nvSpPr>
        <p:spPr bwMode="auto">
          <a:xfrm>
            <a:off x="389467" y="4146540"/>
            <a:ext cx="8511646" cy="1846659"/>
          </a:xfrm>
          <a:prstGeom prst="rect">
            <a:avLst/>
          </a:prstGeom>
          <a:noFill/>
          <a:ln w="9525">
            <a:noFill/>
            <a:miter lim="800000"/>
            <a:headEnd/>
            <a:tailEnd/>
          </a:ln>
        </p:spPr>
        <p:txBody>
          <a:bodyPr wrap="square">
            <a:spAutoFit/>
          </a:bodyPr>
          <a:lstStyle/>
          <a:p>
            <a:pPr marL="228600" indent="-228600">
              <a:spcAft>
                <a:spcPct val="35000"/>
              </a:spcAft>
              <a:buFont typeface="Symbol" pitchFamily="18" charset="2"/>
              <a:buChar char="·"/>
            </a:pPr>
            <a:r>
              <a:rPr lang="en-US" altLang="ja-JP" sz="2000" b="1" dirty="0">
                <a:solidFill>
                  <a:srgbClr val="000000"/>
                </a:solidFill>
                <a:ea typeface="MS PGothic" pitchFamily="34" charset="-128"/>
              </a:rPr>
              <a:t>ROS that trace their origin to OH production are dominated by </a:t>
            </a:r>
            <a:r>
              <a:rPr lang="en-US" altLang="ja-JP" sz="2000" b="1" dirty="0" err="1">
                <a:solidFill>
                  <a:srgbClr val="000000"/>
                </a:solidFill>
                <a:ea typeface="MS PGothic" pitchFamily="34" charset="-128"/>
              </a:rPr>
              <a:t>photodissociation</a:t>
            </a:r>
            <a:r>
              <a:rPr lang="en-US" altLang="ja-JP" sz="2000" b="1" dirty="0">
                <a:solidFill>
                  <a:srgbClr val="000000"/>
                </a:solidFill>
                <a:ea typeface="MS PGothic" pitchFamily="34" charset="-128"/>
              </a:rPr>
              <a:t> on short times.</a:t>
            </a:r>
          </a:p>
          <a:p>
            <a:pPr marL="228600" indent="-228600">
              <a:spcAft>
                <a:spcPct val="35000"/>
              </a:spcAft>
              <a:buFont typeface="Symbol" pitchFamily="18" charset="2"/>
              <a:buChar char="·"/>
            </a:pPr>
            <a:r>
              <a:rPr lang="en-US" altLang="ja-JP" sz="2000" b="1" dirty="0">
                <a:solidFill>
                  <a:srgbClr val="000000"/>
                </a:solidFill>
                <a:ea typeface="MS PGothic" pitchFamily="34" charset="-128"/>
              </a:rPr>
              <a:t>O</a:t>
            </a:r>
            <a:r>
              <a:rPr lang="en-US" altLang="ja-JP" sz="2000" b="1" baseline="-25000" dirty="0">
                <a:solidFill>
                  <a:srgbClr val="000000"/>
                </a:solidFill>
                <a:ea typeface="MS PGothic" pitchFamily="34" charset="-128"/>
              </a:rPr>
              <a:t>3 </a:t>
            </a:r>
            <a:r>
              <a:rPr lang="en-US" altLang="ja-JP" sz="2000" b="1" dirty="0">
                <a:solidFill>
                  <a:srgbClr val="000000"/>
                </a:solidFill>
                <a:ea typeface="MS PGothic" pitchFamily="34" charset="-128"/>
              </a:rPr>
              <a:t>is less sensitive to VUV fluxes as O atoms are not directly produced in large numbers by photolysis</a:t>
            </a:r>
            <a:r>
              <a:rPr lang="en-US" altLang="ja-JP" sz="2000" b="1" dirty="0" smtClean="0">
                <a:solidFill>
                  <a:srgbClr val="000000"/>
                </a:solidFill>
                <a:ea typeface="MS PGothic" pitchFamily="34" charset="-128"/>
              </a:rPr>
              <a:t>.</a:t>
            </a:r>
          </a:p>
          <a:p>
            <a:pPr marL="228600" indent="-228600">
              <a:spcAft>
                <a:spcPct val="35000"/>
              </a:spcAft>
              <a:buFont typeface="Symbol" pitchFamily="18" charset="2"/>
              <a:buChar char="·"/>
            </a:pPr>
            <a:r>
              <a:rPr lang="en-US" altLang="ja-JP" sz="2000" b="1" dirty="0" smtClean="0">
                <a:solidFill>
                  <a:srgbClr val="000000"/>
                </a:solidFill>
                <a:ea typeface="MS PGothic" pitchFamily="34" charset="-128"/>
              </a:rPr>
              <a:t>O</a:t>
            </a:r>
            <a:r>
              <a:rPr lang="en-US" altLang="ja-JP" sz="2000" b="1" baseline="-25000" dirty="0" smtClean="0">
                <a:solidFill>
                  <a:srgbClr val="000000"/>
                </a:solidFill>
                <a:ea typeface="MS PGothic" pitchFamily="34" charset="-128"/>
              </a:rPr>
              <a:t>2</a:t>
            </a:r>
            <a:r>
              <a:rPr lang="en-US" altLang="ja-JP" sz="2000" b="1" dirty="0" smtClean="0">
                <a:solidFill>
                  <a:srgbClr val="000000"/>
                </a:solidFill>
                <a:ea typeface="MS PGothic" pitchFamily="34" charset="-128"/>
              </a:rPr>
              <a:t> aids significantly in production of HO</a:t>
            </a:r>
            <a:r>
              <a:rPr lang="en-US" altLang="ja-JP" sz="2000" b="1" baseline="-25000" dirty="0" smtClean="0">
                <a:solidFill>
                  <a:srgbClr val="000000"/>
                </a:solidFill>
                <a:ea typeface="MS PGothic" pitchFamily="34" charset="-128"/>
              </a:rPr>
              <a:t>2</a:t>
            </a:r>
            <a:r>
              <a:rPr lang="en-US" altLang="ja-JP" sz="2000" b="1" dirty="0" smtClean="0">
                <a:solidFill>
                  <a:srgbClr val="000000"/>
                </a:solidFill>
                <a:ea typeface="MS PGothic" pitchFamily="34" charset="-128"/>
              </a:rPr>
              <a:t>.</a:t>
            </a:r>
            <a:endParaRPr lang="en-US" altLang="ja-JP" sz="2000" b="1" dirty="0">
              <a:solidFill>
                <a:srgbClr val="000000"/>
              </a:solidFill>
              <a:ea typeface="MS PGothic" pitchFamily="34" charset="-128"/>
            </a:endParaRPr>
          </a:p>
        </p:txBody>
      </p:sp>
      <p:grpSp>
        <p:nvGrpSpPr>
          <p:cNvPr id="23" name="Group 23"/>
          <p:cNvGrpSpPr>
            <a:grpSpLocks/>
          </p:cNvGrpSpPr>
          <p:nvPr/>
        </p:nvGrpSpPr>
        <p:grpSpPr bwMode="auto">
          <a:xfrm>
            <a:off x="1371600" y="6217920"/>
            <a:ext cx="3886200" cy="533400"/>
            <a:chOff x="960" y="3888"/>
            <a:chExt cx="2448" cy="336"/>
          </a:xfrm>
        </p:grpSpPr>
        <p:grpSp>
          <p:nvGrpSpPr>
            <p:cNvPr id="24" name="Group 24"/>
            <p:cNvGrpSpPr>
              <a:grpSpLocks/>
            </p:cNvGrpSpPr>
            <p:nvPr/>
          </p:nvGrpSpPr>
          <p:grpSpPr bwMode="auto">
            <a:xfrm>
              <a:off x="960" y="3888"/>
              <a:ext cx="2448" cy="192"/>
              <a:chOff x="432" y="3984"/>
              <a:chExt cx="2448" cy="192"/>
            </a:xfrm>
          </p:grpSpPr>
          <p:pic>
            <p:nvPicPr>
              <p:cNvPr id="26" name="Picture 25" descr="colorband"/>
              <p:cNvPicPr>
                <a:picLocks noChangeAspect="1" noChangeArrowheads="1"/>
              </p:cNvPicPr>
              <p:nvPr/>
            </p:nvPicPr>
            <p:blipFill>
              <a:blip r:embed="rId4"/>
              <a:srcRect/>
              <a:stretch>
                <a:fillRect/>
              </a:stretch>
            </p:blipFill>
            <p:spPr bwMode="auto">
              <a:xfrm>
                <a:off x="864" y="4032"/>
                <a:ext cx="1415" cy="97"/>
              </a:xfrm>
              <a:prstGeom prst="rect">
                <a:avLst/>
              </a:prstGeom>
              <a:noFill/>
              <a:ln w="9525">
                <a:noFill/>
                <a:miter lim="800000"/>
                <a:headEnd/>
                <a:tailEnd/>
              </a:ln>
            </p:spPr>
          </p:pic>
          <p:sp>
            <p:nvSpPr>
              <p:cNvPr id="27" name="Rectangle 26"/>
              <p:cNvSpPr>
                <a:spLocks noChangeArrowheads="1"/>
              </p:cNvSpPr>
              <p:nvPr/>
            </p:nvSpPr>
            <p:spPr bwMode="auto">
              <a:xfrm>
                <a:off x="432" y="3984"/>
                <a:ext cx="2448" cy="192"/>
              </a:xfrm>
              <a:prstGeom prst="rect">
                <a:avLst/>
              </a:prstGeom>
              <a:noFill/>
              <a:ln w="9525">
                <a:noFill/>
                <a:miter lim="800000"/>
                <a:headEnd/>
                <a:tailEnd/>
              </a:ln>
            </p:spPr>
            <p:txBody>
              <a:bodyPr lIns="0" tIns="0" rIns="0" bIns="0">
                <a:spAutoFit/>
              </a:bodyPr>
              <a:lstStyle/>
              <a:p>
                <a:pPr algn="ctr" eaLnBrk="0" hangingPunct="0"/>
                <a:r>
                  <a:rPr lang="en-US" sz="1600" b="1" dirty="0">
                    <a:solidFill>
                      <a:srgbClr val="000000"/>
                    </a:solidFill>
                  </a:rPr>
                  <a:t>MIN</a:t>
                </a:r>
                <a:r>
                  <a:rPr lang="en-US" sz="1600" b="1" baseline="30000" dirty="0">
                    <a:solidFill>
                      <a:srgbClr val="000000"/>
                    </a:solidFill>
                  </a:rPr>
                  <a:t>                                                           </a:t>
                </a:r>
                <a:r>
                  <a:rPr lang="en-US" sz="1600" b="1" dirty="0">
                    <a:solidFill>
                      <a:srgbClr val="000000"/>
                    </a:solidFill>
                  </a:rPr>
                  <a:t>MAX </a:t>
                </a:r>
                <a:r>
                  <a:rPr lang="en-US" sz="2000" b="1" dirty="0">
                    <a:solidFill>
                      <a:srgbClr val="000000"/>
                    </a:solidFill>
                  </a:rPr>
                  <a:t> </a:t>
                </a:r>
              </a:p>
            </p:txBody>
          </p:sp>
        </p:grpSp>
        <p:sp>
          <p:nvSpPr>
            <p:cNvPr id="25" name="Text Box 27"/>
            <p:cNvSpPr txBox="1">
              <a:spLocks noChangeArrowheads="1"/>
            </p:cNvSpPr>
            <p:nvPr/>
          </p:nvSpPr>
          <p:spPr bwMode="auto">
            <a:xfrm>
              <a:off x="1790" y="4012"/>
              <a:ext cx="706" cy="212"/>
            </a:xfrm>
            <a:prstGeom prst="rect">
              <a:avLst/>
            </a:prstGeom>
            <a:noFill/>
            <a:ln w="9525">
              <a:noFill/>
              <a:miter lim="800000"/>
              <a:headEnd/>
              <a:tailEnd/>
            </a:ln>
          </p:spPr>
          <p:txBody>
            <a:bodyPr wrap="none">
              <a:spAutoFit/>
            </a:bodyPr>
            <a:lstStyle/>
            <a:p>
              <a:r>
                <a:rPr lang="en-US" sz="1600" b="1">
                  <a:solidFill>
                    <a:srgbClr val="000000"/>
                  </a:solidFill>
                </a:rPr>
                <a:t>Log scale</a:t>
              </a:r>
              <a:endParaRPr lang="en-US" sz="1600">
                <a:solidFill>
                  <a:srgbClr val="000000"/>
                </a:solidFill>
                <a:latin typeface="Times New Roman" pitchFamily="18" charset="0"/>
              </a:endParaRPr>
            </a:p>
          </p:txBody>
        </p:sp>
      </p:grpSp>
      <p:sp>
        <p:nvSpPr>
          <p:cNvPr id="28" name="TextBox 27"/>
          <p:cNvSpPr txBox="1"/>
          <p:nvPr/>
        </p:nvSpPr>
        <p:spPr>
          <a:xfrm>
            <a:off x="1071894" y="822960"/>
            <a:ext cx="1493520" cy="369332"/>
          </a:xfrm>
          <a:prstGeom prst="rect">
            <a:avLst/>
          </a:prstGeom>
          <a:noFill/>
        </p:spPr>
        <p:txBody>
          <a:bodyPr wrap="square" rtlCol="0">
            <a:spAutoFit/>
          </a:bodyPr>
          <a:lstStyle/>
          <a:p>
            <a:r>
              <a:rPr lang="en-US" b="1" dirty="0" smtClean="0"/>
              <a:t>Base Case</a:t>
            </a:r>
            <a:endParaRPr lang="en-US" b="1" dirty="0"/>
          </a:p>
        </p:txBody>
      </p:sp>
      <p:sp>
        <p:nvSpPr>
          <p:cNvPr id="29" name="TextBox 28"/>
          <p:cNvSpPr txBox="1"/>
          <p:nvPr/>
        </p:nvSpPr>
        <p:spPr>
          <a:xfrm>
            <a:off x="3840480" y="822960"/>
            <a:ext cx="1459666" cy="369332"/>
          </a:xfrm>
          <a:prstGeom prst="rect">
            <a:avLst/>
          </a:prstGeom>
          <a:noFill/>
        </p:spPr>
        <p:txBody>
          <a:bodyPr wrap="square" rtlCol="0">
            <a:spAutoFit/>
          </a:bodyPr>
          <a:lstStyle/>
          <a:p>
            <a:r>
              <a:rPr lang="en-US" b="1" dirty="0" smtClean="0"/>
              <a:t>Without HV</a:t>
            </a:r>
            <a:endParaRPr lang="en-US" b="1" dirty="0"/>
          </a:p>
        </p:txBody>
      </p:sp>
      <p:sp>
        <p:nvSpPr>
          <p:cNvPr id="30" name="TextBox 29"/>
          <p:cNvSpPr txBox="1"/>
          <p:nvPr/>
        </p:nvSpPr>
        <p:spPr>
          <a:xfrm>
            <a:off x="6675120" y="822960"/>
            <a:ext cx="1459666" cy="369332"/>
          </a:xfrm>
          <a:prstGeom prst="rect">
            <a:avLst/>
          </a:prstGeom>
          <a:noFill/>
        </p:spPr>
        <p:txBody>
          <a:bodyPr wrap="square" rtlCol="0">
            <a:spAutoFit/>
          </a:bodyPr>
          <a:lstStyle/>
          <a:p>
            <a:r>
              <a:rPr lang="en-US" b="1" dirty="0" smtClean="0"/>
              <a:t>Without O</a:t>
            </a:r>
            <a:r>
              <a:rPr lang="en-US" b="1" baseline="-25000" dirty="0" smtClean="0"/>
              <a:t>2</a:t>
            </a:r>
            <a:endParaRPr lang="en-US" b="1" baseline="-25000" dirty="0"/>
          </a:p>
        </p:txBody>
      </p:sp>
      <p:sp>
        <p:nvSpPr>
          <p:cNvPr id="19" name="Text Box 11"/>
          <p:cNvSpPr txBox="1">
            <a:spLocks noChangeArrowheads="1"/>
          </p:cNvSpPr>
          <p:nvPr/>
        </p:nvSpPr>
        <p:spPr bwMode="auto">
          <a:xfrm>
            <a:off x="7404953" y="5669280"/>
            <a:ext cx="1600200" cy="314325"/>
          </a:xfrm>
          <a:prstGeom prst="rect">
            <a:avLst/>
          </a:prstGeom>
          <a:noFill/>
          <a:ln w="9525">
            <a:solidFill>
              <a:schemeClr val="tx1"/>
            </a:solidFill>
            <a:miter lim="800000"/>
            <a:headEnd/>
            <a:tailEnd/>
          </a:ln>
        </p:spPr>
        <p:txBody>
          <a:bodyPr lIns="45720" rIns="45720">
            <a:spAutoFit/>
          </a:bodyPr>
          <a:lstStyle/>
          <a:p>
            <a:pPr algn="ctr"/>
            <a:r>
              <a:rPr lang="en-US" sz="1400" b="1">
                <a:solidFill>
                  <a:srgbClr val="000000"/>
                </a:solidFill>
              </a:rPr>
              <a:t>Animation Slide</a:t>
            </a:r>
          </a:p>
        </p:txBody>
      </p:sp>
    </p:spTree>
    <p:extLst>
      <p:ext uri="{BB962C8B-B14F-4D97-AF65-F5344CB8AC3E}">
        <p14:creationId xmlns:p14="http://schemas.microsoft.com/office/powerpoint/2010/main" val="4115287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Line 2"/>
          <p:cNvSpPr>
            <a:spLocks noChangeShapeType="1"/>
          </p:cNvSpPr>
          <p:nvPr/>
        </p:nvSpPr>
        <p:spPr bwMode="auto">
          <a:xfrm>
            <a:off x="838200" y="641088"/>
            <a:ext cx="7467600" cy="0"/>
          </a:xfrm>
          <a:prstGeom prst="line">
            <a:avLst/>
          </a:prstGeom>
          <a:noFill/>
          <a:ln w="28575">
            <a:solidFill>
              <a:schemeClr val="tx1"/>
            </a:solidFill>
            <a:round/>
            <a:headEnd/>
            <a:tailEnd/>
          </a:ln>
        </p:spPr>
        <p:txBody>
          <a:bodyPr wrap="none" anchor="ctr"/>
          <a:lstStyle/>
          <a:p>
            <a:endParaRPr lang="en-US"/>
          </a:p>
        </p:txBody>
      </p:sp>
      <p:sp>
        <p:nvSpPr>
          <p:cNvPr id="68610" name="Text Box 5"/>
          <p:cNvSpPr txBox="1">
            <a:spLocks noChangeArrowheads="1"/>
          </p:cNvSpPr>
          <p:nvPr/>
        </p:nvSpPr>
        <p:spPr bwMode="auto">
          <a:xfrm>
            <a:off x="1130950" y="85529"/>
            <a:ext cx="6985310" cy="523220"/>
          </a:xfrm>
          <a:prstGeom prst="rect">
            <a:avLst/>
          </a:prstGeom>
          <a:noFill/>
          <a:ln w="9525">
            <a:noFill/>
            <a:miter lim="800000"/>
            <a:headEnd/>
            <a:tailEnd/>
          </a:ln>
        </p:spPr>
        <p:txBody>
          <a:bodyPr wrap="none">
            <a:spAutoFit/>
          </a:bodyPr>
          <a:lstStyle/>
          <a:p>
            <a:pPr algn="ctr" eaLnBrk="0" hangingPunct="0"/>
            <a:r>
              <a:rPr lang="en-US" altLang="ja-JP" sz="2800" b="1" dirty="0" smtClean="0">
                <a:solidFill>
                  <a:srgbClr val="000000"/>
                </a:solidFill>
                <a:ea typeface="MS PGothic" pitchFamily="34" charset="-128"/>
              </a:rPr>
              <a:t>ROS THROUGH </a:t>
            </a:r>
            <a:r>
              <a:rPr lang="en-US" altLang="ja-JP" sz="2800" b="1" dirty="0">
                <a:solidFill>
                  <a:srgbClr val="000000"/>
                </a:solidFill>
                <a:ea typeface="MS PGothic" pitchFamily="34" charset="-128"/>
              </a:rPr>
              <a:t>“</a:t>
            </a:r>
            <a:r>
              <a:rPr lang="en-US" altLang="ja-JP" sz="2800" b="1" dirty="0" smtClean="0">
                <a:solidFill>
                  <a:srgbClr val="000000"/>
                </a:solidFill>
                <a:ea typeface="MS PGothic" pitchFamily="34" charset="-128"/>
              </a:rPr>
              <a:t>PURE” WATER </a:t>
            </a:r>
            <a:r>
              <a:rPr lang="en-US" altLang="ja-JP" sz="2800" b="1" dirty="0">
                <a:solidFill>
                  <a:srgbClr val="000000"/>
                </a:solidFill>
                <a:ea typeface="MS PGothic" pitchFamily="34" charset="-128"/>
              </a:rPr>
              <a:t>LAYER</a:t>
            </a:r>
            <a:endParaRPr lang="en-US" sz="2800" b="1" dirty="0">
              <a:solidFill>
                <a:srgbClr val="000000"/>
              </a:solidFill>
            </a:endParaRPr>
          </a:p>
        </p:txBody>
      </p:sp>
      <p:sp>
        <p:nvSpPr>
          <p:cNvPr id="14" name="Text Box 11"/>
          <p:cNvSpPr txBox="1">
            <a:spLocks noChangeArrowheads="1"/>
          </p:cNvSpPr>
          <p:nvPr/>
        </p:nvSpPr>
        <p:spPr bwMode="auto">
          <a:xfrm>
            <a:off x="640555" y="3368086"/>
            <a:ext cx="6081977" cy="670953"/>
          </a:xfrm>
          <a:prstGeom prst="rect">
            <a:avLst/>
          </a:prstGeom>
          <a:noFill/>
          <a:ln w="9525">
            <a:noFill/>
            <a:miter lim="800000"/>
            <a:headEnd/>
            <a:tailEnd/>
          </a:ln>
        </p:spPr>
        <p:txBody>
          <a:bodyPr wrap="square">
            <a:spAutoFit/>
          </a:bodyPr>
          <a:lstStyle/>
          <a:p>
            <a:pPr marL="228600" indent="-228600">
              <a:spcAft>
                <a:spcPct val="35000"/>
              </a:spcAft>
              <a:buFont typeface="Symbol" pitchFamily="18" charset="2"/>
              <a:buChar char="·"/>
            </a:pPr>
            <a:r>
              <a:rPr lang="en-US" altLang="ja-JP" sz="1600" b="1" dirty="0">
                <a:solidFill>
                  <a:srgbClr val="000000"/>
                </a:solidFill>
                <a:ea typeface="MS PGothic" pitchFamily="34" charset="-128"/>
              </a:rPr>
              <a:t>200 </a:t>
            </a:r>
            <a:r>
              <a:rPr lang="en-US" altLang="ja-JP" sz="1600" b="1" dirty="0">
                <a:solidFill>
                  <a:srgbClr val="000000"/>
                </a:solidFill>
                <a:ea typeface="MS PGothic" pitchFamily="34" charset="-128"/>
                <a:sym typeface="Symbol" pitchFamily="18" charset="2"/>
              </a:rPr>
              <a:t></a:t>
            </a:r>
            <a:r>
              <a:rPr lang="en-US" altLang="ja-JP" sz="1600" b="1" dirty="0">
                <a:solidFill>
                  <a:srgbClr val="000000"/>
                </a:solidFill>
                <a:ea typeface="MS PGothic" pitchFamily="34" charset="-128"/>
              </a:rPr>
              <a:t>m water layer, O</a:t>
            </a:r>
            <a:r>
              <a:rPr lang="en-US" altLang="ja-JP" sz="1600" b="1" baseline="-25000" dirty="0">
                <a:solidFill>
                  <a:srgbClr val="000000"/>
                </a:solidFill>
                <a:ea typeface="MS PGothic" pitchFamily="34" charset="-128"/>
              </a:rPr>
              <a:t>2</a:t>
            </a:r>
            <a:r>
              <a:rPr lang="en-US" altLang="ja-JP" sz="1600" b="1" dirty="0">
                <a:solidFill>
                  <a:srgbClr val="000000"/>
                </a:solidFill>
                <a:ea typeface="MS PGothic" pitchFamily="34" charset="-128"/>
              </a:rPr>
              <a:t> 3 ppm.</a:t>
            </a:r>
          </a:p>
          <a:p>
            <a:pPr marL="228600" indent="-228600">
              <a:spcAft>
                <a:spcPct val="35000"/>
              </a:spcAft>
              <a:buFont typeface="Symbol" pitchFamily="18" charset="2"/>
              <a:buChar char="·"/>
            </a:pPr>
            <a:r>
              <a:rPr lang="en-US" altLang="ja-JP" sz="1600" b="1" dirty="0" smtClean="0">
                <a:solidFill>
                  <a:srgbClr val="000000"/>
                </a:solidFill>
                <a:ea typeface="MS PGothic" pitchFamily="34" charset="-128"/>
              </a:rPr>
              <a:t>-18 kV, 3 </a:t>
            </a:r>
            <a:r>
              <a:rPr lang="en-US" altLang="ja-JP" sz="1600" b="1" dirty="0">
                <a:solidFill>
                  <a:srgbClr val="000000"/>
                </a:solidFill>
                <a:ea typeface="MS PGothic" pitchFamily="34" charset="-128"/>
              </a:rPr>
              <a:t>x 100 Hz pulses, </a:t>
            </a:r>
            <a:r>
              <a:rPr lang="en-US" altLang="ja-JP" sz="1600" b="1" dirty="0" smtClean="0">
                <a:solidFill>
                  <a:srgbClr val="000000"/>
                </a:solidFill>
                <a:ea typeface="MS PGothic" pitchFamily="34" charset="-128"/>
              </a:rPr>
              <a:t>1 </a:t>
            </a:r>
            <a:r>
              <a:rPr lang="en-US" altLang="ja-JP" sz="1600" b="1" dirty="0">
                <a:solidFill>
                  <a:srgbClr val="000000"/>
                </a:solidFill>
                <a:ea typeface="MS PGothic" pitchFamily="34" charset="-128"/>
              </a:rPr>
              <a:t>s afterglow.</a:t>
            </a:r>
          </a:p>
        </p:txBody>
      </p:sp>
      <p:sp>
        <p:nvSpPr>
          <p:cNvPr id="2" name="TextBox 1"/>
          <p:cNvSpPr txBox="1"/>
          <p:nvPr/>
        </p:nvSpPr>
        <p:spPr>
          <a:xfrm>
            <a:off x="2011680" y="822960"/>
            <a:ext cx="1493520" cy="369332"/>
          </a:xfrm>
          <a:prstGeom prst="rect">
            <a:avLst/>
          </a:prstGeom>
          <a:noFill/>
        </p:spPr>
        <p:txBody>
          <a:bodyPr wrap="square" rtlCol="0">
            <a:spAutoFit/>
          </a:bodyPr>
          <a:lstStyle/>
          <a:p>
            <a:r>
              <a:rPr lang="en-US" b="1" dirty="0" smtClean="0"/>
              <a:t>Without RH</a:t>
            </a:r>
            <a:endParaRPr lang="en-US" b="1" dirty="0"/>
          </a:p>
        </p:txBody>
      </p:sp>
      <p:sp>
        <p:nvSpPr>
          <p:cNvPr id="13" name="TextBox 12"/>
          <p:cNvSpPr txBox="1"/>
          <p:nvPr/>
        </p:nvSpPr>
        <p:spPr>
          <a:xfrm>
            <a:off x="5669280" y="822960"/>
            <a:ext cx="2171700" cy="369332"/>
          </a:xfrm>
          <a:prstGeom prst="rect">
            <a:avLst/>
          </a:prstGeom>
          <a:noFill/>
        </p:spPr>
        <p:txBody>
          <a:bodyPr wrap="square" rtlCol="0">
            <a:spAutoFit/>
          </a:bodyPr>
          <a:lstStyle/>
          <a:p>
            <a:r>
              <a:rPr lang="en-US" b="1" dirty="0" smtClean="0"/>
              <a:t>With RH (30 ppm)</a:t>
            </a:r>
            <a:endParaRPr lang="en-US" b="1" dirty="0"/>
          </a:p>
        </p:txBody>
      </p:sp>
      <p:grpSp>
        <p:nvGrpSpPr>
          <p:cNvPr id="15" name="Group 9"/>
          <p:cNvGrpSpPr>
            <a:grpSpLocks/>
          </p:cNvGrpSpPr>
          <p:nvPr/>
        </p:nvGrpSpPr>
        <p:grpSpPr bwMode="auto">
          <a:xfrm>
            <a:off x="5308600" y="6207125"/>
            <a:ext cx="3770313" cy="582613"/>
            <a:chOff x="0" y="0"/>
            <a:chExt cx="2375" cy="367"/>
          </a:xfrm>
        </p:grpSpPr>
        <p:sp>
          <p:nvSpPr>
            <p:cNvPr id="16" name="Line 4"/>
            <p:cNvSpPr>
              <a:spLocks noChangeShapeType="1"/>
            </p:cNvSpPr>
            <p:nvPr/>
          </p:nvSpPr>
          <p:spPr bwMode="auto">
            <a:xfrm>
              <a:off x="36" y="0"/>
              <a:ext cx="2303" cy="1"/>
            </a:xfrm>
            <a:prstGeom prst="line">
              <a:avLst/>
            </a:prstGeom>
            <a:noFill/>
            <a:ln w="2857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Text Box 5"/>
            <p:cNvSpPr txBox="1">
              <a:spLocks noChangeArrowheads="1"/>
            </p:cNvSpPr>
            <p:nvPr/>
          </p:nvSpPr>
          <p:spPr bwMode="auto">
            <a:xfrm>
              <a:off x="0" y="1"/>
              <a:ext cx="237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latin typeface="Arial" pitchFamily="34" charset="0"/>
                  <a:ea typeface="PMingLiU" pitchFamily="18" charset="-120"/>
                </a:rPr>
                <a:t>University of Michigan</a:t>
              </a:r>
            </a:p>
            <a:p>
              <a:pPr algn="ctr"/>
              <a:r>
                <a:rPr lang="en-US" sz="1600" b="1">
                  <a:latin typeface="Arial" pitchFamily="34" charset="0"/>
                  <a:ea typeface="PMingLiU" pitchFamily="18" charset="-120"/>
                </a:rPr>
                <a:t>Institute for Plasma Science &amp; Engr.</a:t>
              </a:r>
            </a:p>
          </p:txBody>
        </p:sp>
      </p:grpSp>
      <p:sp>
        <p:nvSpPr>
          <p:cNvPr id="18" name="Text Box 5"/>
          <p:cNvSpPr txBox="1">
            <a:spLocks noChangeArrowheads="1"/>
          </p:cNvSpPr>
          <p:nvPr/>
        </p:nvSpPr>
        <p:spPr bwMode="auto">
          <a:xfrm>
            <a:off x="25400" y="6580188"/>
            <a:ext cx="1230313" cy="230187"/>
          </a:xfrm>
          <a:prstGeom prst="rect">
            <a:avLst/>
          </a:prstGeom>
          <a:noFill/>
          <a:ln w="9525">
            <a:noFill/>
            <a:miter lim="800000"/>
            <a:headEnd/>
            <a:tailEnd/>
          </a:ln>
        </p:spPr>
        <p:txBody>
          <a:bodyPr>
            <a:spAutoFit/>
          </a:bodyPr>
          <a:lstStyle/>
          <a:p>
            <a:pPr eaLnBrk="0" hangingPunct="0">
              <a:spcAft>
                <a:spcPts val="300"/>
              </a:spcAft>
            </a:pPr>
            <a:r>
              <a:rPr lang="en-US" sz="900" dirty="0" smtClean="0"/>
              <a:t>ICOPS_2013</a:t>
            </a:r>
            <a:endParaRPr lang="en-US" sz="900" dirty="0"/>
          </a:p>
        </p:txBody>
      </p:sp>
      <p:sp>
        <p:nvSpPr>
          <p:cNvPr id="19" name="Text Box 11"/>
          <p:cNvSpPr txBox="1">
            <a:spLocks noChangeArrowheads="1"/>
          </p:cNvSpPr>
          <p:nvPr/>
        </p:nvSpPr>
        <p:spPr bwMode="auto">
          <a:xfrm>
            <a:off x="182880" y="4206240"/>
            <a:ext cx="8778875" cy="1846263"/>
          </a:xfrm>
          <a:prstGeom prst="rect">
            <a:avLst/>
          </a:prstGeom>
          <a:noFill/>
          <a:ln w="9525">
            <a:noFill/>
            <a:miter lim="800000"/>
            <a:headEnd/>
            <a:tailEnd/>
          </a:ln>
        </p:spPr>
        <p:txBody>
          <a:bodyPr>
            <a:spAutoFit/>
          </a:bodyPr>
          <a:lstStyle/>
          <a:p>
            <a:pPr marL="228600" indent="-228600">
              <a:spcAft>
                <a:spcPct val="35000"/>
              </a:spcAft>
              <a:buFont typeface="Symbol" pitchFamily="18" charset="2"/>
              <a:buChar char="·"/>
            </a:pPr>
            <a:r>
              <a:rPr lang="en-US" altLang="ja-JP" sz="2000" b="1" dirty="0" smtClean="0">
                <a:solidFill>
                  <a:srgbClr val="000000"/>
                </a:solidFill>
                <a:ea typeface="MS PGothic" pitchFamily="34" charset="-128"/>
              </a:rPr>
              <a:t>H</a:t>
            </a:r>
            <a:r>
              <a:rPr lang="en-US" altLang="ja-JP" sz="2000" b="1" baseline="-25000" dirty="0" smtClean="0">
                <a:solidFill>
                  <a:srgbClr val="000000"/>
                </a:solidFill>
                <a:ea typeface="MS PGothic" pitchFamily="34" charset="-128"/>
              </a:rPr>
              <a:t>2</a:t>
            </a:r>
            <a:r>
              <a:rPr lang="en-US" altLang="ja-JP" sz="2000" b="1" dirty="0" smtClean="0">
                <a:solidFill>
                  <a:srgbClr val="000000"/>
                </a:solidFill>
                <a:ea typeface="MS PGothic" pitchFamily="34" charset="-128"/>
              </a:rPr>
              <a:t>O</a:t>
            </a:r>
            <a:r>
              <a:rPr lang="en-US" altLang="ja-JP" sz="2000" b="1" baseline="-25000" dirty="0" smtClean="0">
                <a:solidFill>
                  <a:srgbClr val="000000"/>
                </a:solidFill>
                <a:ea typeface="MS PGothic" pitchFamily="34" charset="-128"/>
              </a:rPr>
              <a:t>2</a:t>
            </a:r>
            <a:r>
              <a:rPr lang="en-US" altLang="ja-JP" sz="2000" b="1" dirty="0" smtClean="0">
                <a:solidFill>
                  <a:srgbClr val="000000"/>
                </a:solidFill>
                <a:ea typeface="MS PGothic" pitchFamily="34" charset="-128"/>
              </a:rPr>
              <a:t> </a:t>
            </a:r>
            <a:r>
              <a:rPr lang="en-US" altLang="ja-JP" sz="2000" b="1" dirty="0">
                <a:solidFill>
                  <a:srgbClr val="000000"/>
                </a:solidFill>
                <a:ea typeface="MS PGothic" pitchFamily="34" charset="-128"/>
              </a:rPr>
              <a:t>reacts with “generic” RH at the equivalent of gas kinetic rates.  O</a:t>
            </a:r>
            <a:r>
              <a:rPr lang="en-US" altLang="ja-JP" sz="2000" b="1" baseline="-25000" dirty="0">
                <a:solidFill>
                  <a:srgbClr val="000000"/>
                </a:solidFill>
                <a:ea typeface="MS PGothic" pitchFamily="34" charset="-128"/>
              </a:rPr>
              <a:t>3</a:t>
            </a:r>
            <a:r>
              <a:rPr lang="en-US" altLang="ja-JP" sz="2000" b="1" dirty="0">
                <a:solidFill>
                  <a:srgbClr val="000000"/>
                </a:solidFill>
                <a:ea typeface="MS PGothic" pitchFamily="34" charset="-128"/>
              </a:rPr>
              <a:t> reacts less rapidly. </a:t>
            </a:r>
          </a:p>
          <a:p>
            <a:pPr marL="228600" indent="-228600">
              <a:spcAft>
                <a:spcPct val="35000"/>
              </a:spcAft>
              <a:buFont typeface="Symbol" pitchFamily="18" charset="2"/>
              <a:buChar char="·"/>
            </a:pPr>
            <a:r>
              <a:rPr lang="en-US" altLang="ja-JP" sz="2000" b="1" dirty="0">
                <a:solidFill>
                  <a:srgbClr val="000000"/>
                </a:solidFill>
                <a:ea typeface="MS PGothic" pitchFamily="34" charset="-128"/>
              </a:rPr>
              <a:t>Even small amounts of RH (here 30 ppm) can consume large fraction of ROS, converting reactivity to R</a:t>
            </a:r>
            <a:r>
              <a:rPr lang="en-US" altLang="ja-JP" sz="2000" b="1" dirty="0">
                <a:solidFill>
                  <a:srgbClr val="000000"/>
                </a:solidFill>
                <a:ea typeface="MS PGothic" pitchFamily="34" charset="-128"/>
                <a:sym typeface="Symbol" pitchFamily="18" charset="2"/>
              </a:rPr>
              <a:t></a:t>
            </a:r>
            <a:r>
              <a:rPr lang="en-US" altLang="ja-JP" sz="2000" b="1" dirty="0">
                <a:solidFill>
                  <a:srgbClr val="000000"/>
                </a:solidFill>
                <a:ea typeface="MS PGothic" pitchFamily="34" charset="-128"/>
              </a:rPr>
              <a:t>.  </a:t>
            </a:r>
          </a:p>
          <a:p>
            <a:pPr marL="228600" indent="-228600">
              <a:spcAft>
                <a:spcPct val="35000"/>
              </a:spcAft>
              <a:buFont typeface="Symbol" pitchFamily="18" charset="2"/>
              <a:buChar char="·"/>
            </a:pPr>
            <a:r>
              <a:rPr lang="en-US" altLang="ja-JP" sz="2000" b="1" dirty="0">
                <a:solidFill>
                  <a:srgbClr val="000000"/>
                </a:solidFill>
                <a:ea typeface="MS PGothic" pitchFamily="34" charset="-128"/>
              </a:rPr>
              <a:t>May be able to “burn through” </a:t>
            </a:r>
            <a:r>
              <a:rPr lang="en-US" altLang="ja-JP" sz="2000" b="1" dirty="0" smtClean="0">
                <a:solidFill>
                  <a:srgbClr val="000000"/>
                </a:solidFill>
                <a:ea typeface="MS PGothic" pitchFamily="34" charset="-128"/>
              </a:rPr>
              <a:t>RH with more pulses.</a:t>
            </a:r>
            <a:endParaRPr lang="en-US" altLang="ja-JP" sz="2000" b="1" dirty="0">
              <a:solidFill>
                <a:srgbClr val="000000"/>
              </a:solidFill>
              <a:ea typeface="MS PGothic" pitchFamily="34" charset="-128"/>
            </a:endParaRPr>
          </a:p>
        </p:txBody>
      </p:sp>
      <p:grpSp>
        <p:nvGrpSpPr>
          <p:cNvPr id="25" name="Group 23"/>
          <p:cNvGrpSpPr>
            <a:grpSpLocks/>
          </p:cNvGrpSpPr>
          <p:nvPr/>
        </p:nvGrpSpPr>
        <p:grpSpPr bwMode="auto">
          <a:xfrm>
            <a:off x="1371600" y="6217920"/>
            <a:ext cx="3886200" cy="533400"/>
            <a:chOff x="960" y="3888"/>
            <a:chExt cx="2448" cy="336"/>
          </a:xfrm>
        </p:grpSpPr>
        <p:grpSp>
          <p:nvGrpSpPr>
            <p:cNvPr id="26" name="Group 24"/>
            <p:cNvGrpSpPr>
              <a:grpSpLocks/>
            </p:cNvGrpSpPr>
            <p:nvPr/>
          </p:nvGrpSpPr>
          <p:grpSpPr bwMode="auto">
            <a:xfrm>
              <a:off x="960" y="3888"/>
              <a:ext cx="2448" cy="192"/>
              <a:chOff x="432" y="3984"/>
              <a:chExt cx="2448" cy="192"/>
            </a:xfrm>
          </p:grpSpPr>
          <p:pic>
            <p:nvPicPr>
              <p:cNvPr id="28" name="Picture 27" descr="colorband"/>
              <p:cNvPicPr>
                <a:picLocks noChangeAspect="1" noChangeArrowheads="1"/>
              </p:cNvPicPr>
              <p:nvPr/>
            </p:nvPicPr>
            <p:blipFill>
              <a:blip r:embed="rId3"/>
              <a:srcRect/>
              <a:stretch>
                <a:fillRect/>
              </a:stretch>
            </p:blipFill>
            <p:spPr bwMode="auto">
              <a:xfrm>
                <a:off x="864" y="4032"/>
                <a:ext cx="1415" cy="97"/>
              </a:xfrm>
              <a:prstGeom prst="rect">
                <a:avLst/>
              </a:prstGeom>
              <a:noFill/>
              <a:ln w="9525">
                <a:noFill/>
                <a:miter lim="800000"/>
                <a:headEnd/>
                <a:tailEnd/>
              </a:ln>
            </p:spPr>
          </p:pic>
          <p:sp>
            <p:nvSpPr>
              <p:cNvPr id="29" name="Rectangle 28"/>
              <p:cNvSpPr>
                <a:spLocks noChangeArrowheads="1"/>
              </p:cNvSpPr>
              <p:nvPr/>
            </p:nvSpPr>
            <p:spPr bwMode="auto">
              <a:xfrm>
                <a:off x="432" y="3984"/>
                <a:ext cx="2448" cy="192"/>
              </a:xfrm>
              <a:prstGeom prst="rect">
                <a:avLst/>
              </a:prstGeom>
              <a:noFill/>
              <a:ln w="9525">
                <a:noFill/>
                <a:miter lim="800000"/>
                <a:headEnd/>
                <a:tailEnd/>
              </a:ln>
            </p:spPr>
            <p:txBody>
              <a:bodyPr lIns="0" tIns="0" rIns="0" bIns="0">
                <a:spAutoFit/>
              </a:bodyPr>
              <a:lstStyle/>
              <a:p>
                <a:pPr algn="ctr" eaLnBrk="0" hangingPunct="0"/>
                <a:r>
                  <a:rPr lang="en-US" sz="1600" b="1" dirty="0">
                    <a:solidFill>
                      <a:srgbClr val="000000"/>
                    </a:solidFill>
                  </a:rPr>
                  <a:t>MIN</a:t>
                </a:r>
                <a:r>
                  <a:rPr lang="en-US" sz="1600" b="1" baseline="30000" dirty="0">
                    <a:solidFill>
                      <a:srgbClr val="000000"/>
                    </a:solidFill>
                  </a:rPr>
                  <a:t>                                                           </a:t>
                </a:r>
                <a:r>
                  <a:rPr lang="en-US" sz="1600" b="1" dirty="0">
                    <a:solidFill>
                      <a:srgbClr val="000000"/>
                    </a:solidFill>
                  </a:rPr>
                  <a:t>MAX </a:t>
                </a:r>
                <a:r>
                  <a:rPr lang="en-US" sz="2000" b="1" dirty="0">
                    <a:solidFill>
                      <a:srgbClr val="000000"/>
                    </a:solidFill>
                  </a:rPr>
                  <a:t> </a:t>
                </a:r>
              </a:p>
            </p:txBody>
          </p:sp>
        </p:grpSp>
        <p:sp>
          <p:nvSpPr>
            <p:cNvPr id="27" name="Text Box 27"/>
            <p:cNvSpPr txBox="1">
              <a:spLocks noChangeArrowheads="1"/>
            </p:cNvSpPr>
            <p:nvPr/>
          </p:nvSpPr>
          <p:spPr bwMode="auto">
            <a:xfrm>
              <a:off x="1790" y="4012"/>
              <a:ext cx="706" cy="212"/>
            </a:xfrm>
            <a:prstGeom prst="rect">
              <a:avLst/>
            </a:prstGeom>
            <a:noFill/>
            <a:ln w="9525">
              <a:noFill/>
              <a:miter lim="800000"/>
              <a:headEnd/>
              <a:tailEnd/>
            </a:ln>
          </p:spPr>
          <p:txBody>
            <a:bodyPr wrap="none">
              <a:spAutoFit/>
            </a:bodyPr>
            <a:lstStyle/>
            <a:p>
              <a:r>
                <a:rPr lang="en-US" sz="1600" b="1">
                  <a:solidFill>
                    <a:srgbClr val="000000"/>
                  </a:solidFill>
                </a:rPr>
                <a:t>Log scale</a:t>
              </a:r>
              <a:endParaRPr lang="en-US" sz="1600">
                <a:solidFill>
                  <a:srgbClr val="000000"/>
                </a:solidFill>
                <a:latin typeface="Times New Roman" pitchFamily="18" charset="0"/>
              </a:endParaRPr>
            </a:p>
          </p:txBody>
        </p:sp>
      </p:grpSp>
      <p:pic>
        <p:nvPicPr>
          <p:cNvPr id="15362" name="Picture 2" descr="D:\Bucktian_UIGELW_D\My NonPDPSim\Water_Reaction\ICOPS_20130201\DBD_20130528\Processed\WRH.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320" y="1188720"/>
            <a:ext cx="8565356" cy="21431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1"/>
          <p:cNvSpPr txBox="1">
            <a:spLocks noChangeArrowheads="1"/>
          </p:cNvSpPr>
          <p:nvPr/>
        </p:nvSpPr>
        <p:spPr bwMode="auto">
          <a:xfrm>
            <a:off x="7407275" y="5486400"/>
            <a:ext cx="1600200" cy="314325"/>
          </a:xfrm>
          <a:prstGeom prst="rect">
            <a:avLst/>
          </a:prstGeom>
          <a:noFill/>
          <a:ln w="9525">
            <a:solidFill>
              <a:schemeClr val="tx1"/>
            </a:solidFill>
            <a:miter lim="800000"/>
            <a:headEnd/>
            <a:tailEnd/>
          </a:ln>
        </p:spPr>
        <p:txBody>
          <a:bodyPr lIns="45720" rIns="45720">
            <a:spAutoFit/>
          </a:bodyPr>
          <a:lstStyle/>
          <a:p>
            <a:pPr algn="ctr"/>
            <a:r>
              <a:rPr lang="en-US" sz="1400" b="1">
                <a:solidFill>
                  <a:srgbClr val="000000"/>
                </a:solidFill>
              </a:rPr>
              <a:t>Animation Slide</a:t>
            </a:r>
          </a:p>
        </p:txBody>
      </p:sp>
    </p:spTree>
    <p:extLst>
      <p:ext uri="{BB962C8B-B14F-4D97-AF65-F5344CB8AC3E}">
        <p14:creationId xmlns:p14="http://schemas.microsoft.com/office/powerpoint/2010/main" val="31587033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D:\Bucktian_UIGELW_D\My NonPDPSim\Water_Reaction\ICOPS_20130201\DBD_20130528\Processed\pH.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31520"/>
            <a:ext cx="5710238" cy="3709988"/>
          </a:xfrm>
          <a:prstGeom prst="rect">
            <a:avLst/>
          </a:prstGeom>
          <a:noFill/>
          <a:extLst>
            <a:ext uri="{909E8E84-426E-40DD-AFC4-6F175D3DCCD1}">
              <a14:hiddenFill xmlns:a14="http://schemas.microsoft.com/office/drawing/2010/main">
                <a:solidFill>
                  <a:srgbClr val="FFFFFF"/>
                </a:solidFill>
              </a14:hiddenFill>
            </a:ext>
          </a:extLst>
        </p:spPr>
      </p:pic>
      <p:sp>
        <p:nvSpPr>
          <p:cNvPr id="68609" name="Line 2"/>
          <p:cNvSpPr>
            <a:spLocks noChangeShapeType="1"/>
          </p:cNvSpPr>
          <p:nvPr/>
        </p:nvSpPr>
        <p:spPr bwMode="auto">
          <a:xfrm>
            <a:off x="838200" y="762000"/>
            <a:ext cx="7467600" cy="0"/>
          </a:xfrm>
          <a:prstGeom prst="line">
            <a:avLst/>
          </a:prstGeom>
          <a:noFill/>
          <a:ln w="28575">
            <a:solidFill>
              <a:schemeClr val="tx1"/>
            </a:solidFill>
            <a:round/>
            <a:headEnd/>
            <a:tailEnd/>
          </a:ln>
        </p:spPr>
        <p:txBody>
          <a:bodyPr wrap="none" anchor="ctr"/>
          <a:lstStyle/>
          <a:p>
            <a:endParaRPr lang="en-US"/>
          </a:p>
        </p:txBody>
      </p:sp>
      <p:sp>
        <p:nvSpPr>
          <p:cNvPr id="68610" name="Text Box 5"/>
          <p:cNvSpPr txBox="1">
            <a:spLocks noChangeArrowheads="1"/>
          </p:cNvSpPr>
          <p:nvPr/>
        </p:nvSpPr>
        <p:spPr bwMode="auto">
          <a:xfrm>
            <a:off x="2413133" y="176213"/>
            <a:ext cx="4420955" cy="523220"/>
          </a:xfrm>
          <a:prstGeom prst="rect">
            <a:avLst/>
          </a:prstGeom>
          <a:noFill/>
          <a:ln w="9525">
            <a:noFill/>
            <a:miter lim="800000"/>
            <a:headEnd/>
            <a:tailEnd/>
          </a:ln>
        </p:spPr>
        <p:txBody>
          <a:bodyPr wrap="none">
            <a:spAutoFit/>
          </a:bodyPr>
          <a:lstStyle/>
          <a:p>
            <a:pPr algn="ctr" eaLnBrk="0" hangingPunct="0"/>
            <a:r>
              <a:rPr lang="en-US" sz="2800" b="1" dirty="0" smtClean="0">
                <a:solidFill>
                  <a:srgbClr val="000000"/>
                </a:solidFill>
                <a:ea typeface="MS PGothic" pitchFamily="34" charset="-128"/>
              </a:rPr>
              <a:t>PLASMA ACIDIFICATION</a:t>
            </a:r>
            <a:endParaRPr lang="en-US" sz="2800" b="1" dirty="0">
              <a:solidFill>
                <a:srgbClr val="000000"/>
              </a:solidFill>
            </a:endParaRPr>
          </a:p>
        </p:txBody>
      </p:sp>
      <p:sp>
        <p:nvSpPr>
          <p:cNvPr id="14" name="Text Box 11"/>
          <p:cNvSpPr txBox="1">
            <a:spLocks noChangeArrowheads="1"/>
          </p:cNvSpPr>
          <p:nvPr/>
        </p:nvSpPr>
        <p:spPr bwMode="auto">
          <a:xfrm>
            <a:off x="6315739" y="1857125"/>
            <a:ext cx="2604188" cy="1738938"/>
          </a:xfrm>
          <a:prstGeom prst="rect">
            <a:avLst/>
          </a:prstGeom>
          <a:noFill/>
          <a:ln w="9525">
            <a:noFill/>
            <a:miter lim="800000"/>
            <a:headEnd/>
            <a:tailEnd/>
          </a:ln>
        </p:spPr>
        <p:txBody>
          <a:bodyPr wrap="square">
            <a:spAutoFit/>
          </a:bodyPr>
          <a:lstStyle/>
          <a:p>
            <a:pPr marL="228600" indent="-228600">
              <a:spcAft>
                <a:spcPct val="35000"/>
              </a:spcAft>
              <a:buFont typeface="Symbol" pitchFamily="18" charset="2"/>
              <a:buChar char="·"/>
            </a:pPr>
            <a:r>
              <a:rPr lang="en-US" altLang="ja-JP" sz="2000" b="1" dirty="0">
                <a:solidFill>
                  <a:srgbClr val="000000"/>
                </a:solidFill>
                <a:ea typeface="MS PGothic" pitchFamily="34" charset="-128"/>
              </a:rPr>
              <a:t>200 </a:t>
            </a:r>
            <a:r>
              <a:rPr lang="en-US" altLang="ja-JP" sz="2000" b="1" dirty="0">
                <a:solidFill>
                  <a:srgbClr val="000000"/>
                </a:solidFill>
                <a:ea typeface="MS PGothic" pitchFamily="34" charset="-128"/>
                <a:sym typeface="Symbol" pitchFamily="18" charset="2"/>
              </a:rPr>
              <a:t></a:t>
            </a:r>
            <a:r>
              <a:rPr lang="en-US" altLang="ja-JP" sz="2000" b="1" dirty="0">
                <a:solidFill>
                  <a:srgbClr val="000000"/>
                </a:solidFill>
                <a:ea typeface="MS PGothic" pitchFamily="34" charset="-128"/>
              </a:rPr>
              <a:t>m water layer, O</a:t>
            </a:r>
            <a:r>
              <a:rPr lang="en-US" altLang="ja-JP" sz="2000" b="1" baseline="-25000" dirty="0">
                <a:solidFill>
                  <a:srgbClr val="000000"/>
                </a:solidFill>
                <a:ea typeface="MS PGothic" pitchFamily="34" charset="-128"/>
              </a:rPr>
              <a:t>2</a:t>
            </a:r>
            <a:r>
              <a:rPr lang="en-US" altLang="ja-JP" sz="2000" b="1" dirty="0">
                <a:solidFill>
                  <a:srgbClr val="000000"/>
                </a:solidFill>
                <a:ea typeface="MS PGothic" pitchFamily="34" charset="-128"/>
              </a:rPr>
              <a:t> 3 ppm.</a:t>
            </a:r>
          </a:p>
          <a:p>
            <a:pPr marL="228600" indent="-228600">
              <a:spcAft>
                <a:spcPct val="35000"/>
              </a:spcAft>
              <a:buFont typeface="Symbol" pitchFamily="18" charset="2"/>
              <a:buChar char="·"/>
            </a:pPr>
            <a:r>
              <a:rPr lang="en-US" altLang="ja-JP" sz="2000" b="1" dirty="0" smtClean="0">
                <a:solidFill>
                  <a:srgbClr val="000000"/>
                </a:solidFill>
                <a:ea typeface="MS PGothic" pitchFamily="34" charset="-128"/>
              </a:rPr>
              <a:t>-18 kV, 3 </a:t>
            </a:r>
            <a:r>
              <a:rPr lang="en-US" altLang="ja-JP" sz="2000" b="1" dirty="0">
                <a:solidFill>
                  <a:srgbClr val="000000"/>
                </a:solidFill>
                <a:ea typeface="MS PGothic" pitchFamily="34" charset="-128"/>
              </a:rPr>
              <a:t>x 100 Hz pulses, followed by 1 s afterglow.</a:t>
            </a:r>
          </a:p>
        </p:txBody>
      </p:sp>
      <p:grpSp>
        <p:nvGrpSpPr>
          <p:cNvPr id="15" name="Group 9"/>
          <p:cNvGrpSpPr>
            <a:grpSpLocks/>
          </p:cNvGrpSpPr>
          <p:nvPr/>
        </p:nvGrpSpPr>
        <p:grpSpPr bwMode="auto">
          <a:xfrm>
            <a:off x="5308600" y="6207125"/>
            <a:ext cx="3770313" cy="582613"/>
            <a:chOff x="0" y="0"/>
            <a:chExt cx="2375" cy="367"/>
          </a:xfrm>
        </p:grpSpPr>
        <p:sp>
          <p:nvSpPr>
            <p:cNvPr id="16" name="Line 4"/>
            <p:cNvSpPr>
              <a:spLocks noChangeShapeType="1"/>
            </p:cNvSpPr>
            <p:nvPr/>
          </p:nvSpPr>
          <p:spPr bwMode="auto">
            <a:xfrm>
              <a:off x="36" y="0"/>
              <a:ext cx="2303" cy="1"/>
            </a:xfrm>
            <a:prstGeom prst="line">
              <a:avLst/>
            </a:prstGeom>
            <a:noFill/>
            <a:ln w="2857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Text Box 5"/>
            <p:cNvSpPr txBox="1">
              <a:spLocks noChangeArrowheads="1"/>
            </p:cNvSpPr>
            <p:nvPr/>
          </p:nvSpPr>
          <p:spPr bwMode="auto">
            <a:xfrm>
              <a:off x="0" y="1"/>
              <a:ext cx="237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latin typeface="Arial" pitchFamily="34" charset="0"/>
                  <a:ea typeface="PMingLiU" pitchFamily="18" charset="-120"/>
                </a:rPr>
                <a:t>University of Michigan</a:t>
              </a:r>
            </a:p>
            <a:p>
              <a:pPr algn="ctr"/>
              <a:r>
                <a:rPr lang="en-US" sz="1600" b="1">
                  <a:latin typeface="Arial" pitchFamily="34" charset="0"/>
                  <a:ea typeface="PMingLiU" pitchFamily="18" charset="-120"/>
                </a:rPr>
                <a:t>Institute for Plasma Science &amp; Engr.</a:t>
              </a:r>
            </a:p>
          </p:txBody>
        </p:sp>
      </p:grpSp>
      <p:sp>
        <p:nvSpPr>
          <p:cNvPr id="18" name="Text Box 5"/>
          <p:cNvSpPr txBox="1">
            <a:spLocks noChangeArrowheads="1"/>
          </p:cNvSpPr>
          <p:nvPr/>
        </p:nvSpPr>
        <p:spPr bwMode="auto">
          <a:xfrm>
            <a:off x="25400" y="6580188"/>
            <a:ext cx="1230313" cy="230187"/>
          </a:xfrm>
          <a:prstGeom prst="rect">
            <a:avLst/>
          </a:prstGeom>
          <a:noFill/>
          <a:ln w="9525">
            <a:noFill/>
            <a:miter lim="800000"/>
            <a:headEnd/>
            <a:tailEnd/>
          </a:ln>
        </p:spPr>
        <p:txBody>
          <a:bodyPr>
            <a:spAutoFit/>
          </a:bodyPr>
          <a:lstStyle/>
          <a:p>
            <a:pPr eaLnBrk="0" hangingPunct="0">
              <a:spcAft>
                <a:spcPts val="300"/>
              </a:spcAft>
            </a:pPr>
            <a:r>
              <a:rPr lang="en-US" sz="900" dirty="0" smtClean="0"/>
              <a:t>ICOPS_2013</a:t>
            </a:r>
            <a:endParaRPr lang="en-US" sz="900" dirty="0"/>
          </a:p>
        </p:txBody>
      </p:sp>
      <p:sp>
        <p:nvSpPr>
          <p:cNvPr id="19" name="Text Box 11"/>
          <p:cNvSpPr txBox="1">
            <a:spLocks noChangeArrowheads="1"/>
          </p:cNvSpPr>
          <p:nvPr/>
        </p:nvSpPr>
        <p:spPr bwMode="auto">
          <a:xfrm>
            <a:off x="182880" y="4329420"/>
            <a:ext cx="8778875" cy="1846659"/>
          </a:xfrm>
          <a:prstGeom prst="rect">
            <a:avLst/>
          </a:prstGeom>
          <a:noFill/>
          <a:ln w="9525">
            <a:noFill/>
            <a:miter lim="800000"/>
            <a:headEnd/>
            <a:tailEnd/>
          </a:ln>
        </p:spPr>
        <p:txBody>
          <a:bodyPr>
            <a:spAutoFit/>
          </a:bodyPr>
          <a:lstStyle/>
          <a:p>
            <a:pPr marL="228600" indent="-228600">
              <a:spcAft>
                <a:spcPct val="35000"/>
              </a:spcAft>
              <a:buFont typeface="Symbol" pitchFamily="18" charset="2"/>
              <a:buChar char="·"/>
            </a:pPr>
            <a:r>
              <a:rPr lang="en-US" altLang="ja-JP" sz="2000" b="1" dirty="0" smtClean="0">
                <a:solidFill>
                  <a:srgbClr val="000000"/>
                </a:solidFill>
                <a:ea typeface="MS PGothic" pitchFamily="34" charset="-128"/>
              </a:rPr>
              <a:t>The pH is determined by the activity of hydronium ions (H</a:t>
            </a:r>
            <a:r>
              <a:rPr lang="en-US" altLang="ja-JP" sz="2000" b="1" baseline="-25000" dirty="0" smtClean="0">
                <a:solidFill>
                  <a:srgbClr val="000000"/>
                </a:solidFill>
                <a:ea typeface="MS PGothic" pitchFamily="34" charset="-128"/>
              </a:rPr>
              <a:t>3</a:t>
            </a:r>
            <a:r>
              <a:rPr lang="en-US" altLang="ja-JP" sz="2000" b="1" dirty="0" smtClean="0">
                <a:solidFill>
                  <a:srgbClr val="000000"/>
                </a:solidFill>
                <a:ea typeface="MS PGothic" pitchFamily="34" charset="-128"/>
              </a:rPr>
              <a:t>O</a:t>
            </a:r>
            <a:r>
              <a:rPr lang="en-US" altLang="ja-JP" sz="2000" b="1" baseline="30000" dirty="0" smtClean="0">
                <a:solidFill>
                  <a:srgbClr val="000000"/>
                </a:solidFill>
                <a:ea typeface="MS PGothic" pitchFamily="34" charset="-128"/>
              </a:rPr>
              <a:t>+</a:t>
            </a:r>
            <a:r>
              <a:rPr lang="en-US" altLang="ja-JP" sz="2000" b="1" dirty="0" smtClean="0">
                <a:solidFill>
                  <a:srgbClr val="000000"/>
                </a:solidFill>
                <a:ea typeface="MS PGothic" pitchFamily="34" charset="-128"/>
              </a:rPr>
              <a:t>). </a:t>
            </a:r>
          </a:p>
          <a:p>
            <a:pPr marL="228600" indent="-228600">
              <a:spcAft>
                <a:spcPct val="35000"/>
              </a:spcAft>
              <a:buFont typeface="Symbol" pitchFamily="18" charset="2"/>
              <a:buChar char="·"/>
            </a:pPr>
            <a:r>
              <a:rPr lang="en-US" altLang="ja-JP" sz="2000" b="1" dirty="0" smtClean="0">
                <a:solidFill>
                  <a:srgbClr val="000000"/>
                </a:solidFill>
                <a:ea typeface="MS PGothic" pitchFamily="34" charset="-128"/>
              </a:rPr>
              <a:t>The pH reaches 4.4 (acidic) at end of base case.  Intermediate pH is lower (more acidic). </a:t>
            </a:r>
            <a:r>
              <a:rPr lang="en-US" altLang="ja-JP" sz="2000" b="1" dirty="0">
                <a:solidFill>
                  <a:srgbClr val="000000"/>
                </a:solidFill>
                <a:ea typeface="MS PGothic" pitchFamily="34" charset="-128"/>
              </a:rPr>
              <a:t>W</a:t>
            </a:r>
            <a:r>
              <a:rPr lang="en-US" altLang="ja-JP" sz="2000" b="1" dirty="0" smtClean="0">
                <a:solidFill>
                  <a:srgbClr val="000000"/>
                </a:solidFill>
                <a:ea typeface="MS PGothic" pitchFamily="34" charset="-128"/>
              </a:rPr>
              <a:t>ithout UV/VUV flux or dissolved O</a:t>
            </a:r>
            <a:r>
              <a:rPr lang="en-US" altLang="ja-JP" sz="2000" b="1" baseline="-25000" dirty="0" smtClean="0">
                <a:solidFill>
                  <a:srgbClr val="000000"/>
                </a:solidFill>
                <a:ea typeface="MS PGothic" pitchFamily="34" charset="-128"/>
              </a:rPr>
              <a:t>2</a:t>
            </a:r>
            <a:r>
              <a:rPr lang="en-US" altLang="ja-JP" sz="2000" b="1" dirty="0" smtClean="0">
                <a:solidFill>
                  <a:srgbClr val="000000"/>
                </a:solidFill>
                <a:ea typeface="MS PGothic" pitchFamily="34" charset="-128"/>
              </a:rPr>
              <a:t>, pH is higher (less acidic). </a:t>
            </a:r>
          </a:p>
          <a:p>
            <a:pPr marL="228600" indent="-228600">
              <a:spcAft>
                <a:spcPct val="35000"/>
              </a:spcAft>
              <a:buFont typeface="Symbol" pitchFamily="18" charset="2"/>
              <a:buChar char="·"/>
            </a:pPr>
            <a:r>
              <a:rPr lang="en-US" altLang="ja-JP" sz="2000" b="1" dirty="0" smtClean="0">
                <a:solidFill>
                  <a:srgbClr val="000000"/>
                </a:solidFill>
                <a:ea typeface="MS PGothic" pitchFamily="34" charset="-128"/>
              </a:rPr>
              <a:t>The discharge significantly acidifies the liquid. </a:t>
            </a:r>
            <a:endParaRPr lang="en-US" altLang="ja-JP" sz="2000" b="1" dirty="0">
              <a:solidFill>
                <a:srgbClr val="000000"/>
              </a:solidFill>
              <a:ea typeface="MS PGothic" pitchFamily="34" charset="-128"/>
            </a:endParaRPr>
          </a:p>
        </p:txBody>
      </p:sp>
      <p:grpSp>
        <p:nvGrpSpPr>
          <p:cNvPr id="25" name="Group 23"/>
          <p:cNvGrpSpPr>
            <a:grpSpLocks/>
          </p:cNvGrpSpPr>
          <p:nvPr/>
        </p:nvGrpSpPr>
        <p:grpSpPr bwMode="auto">
          <a:xfrm>
            <a:off x="1371600" y="6217920"/>
            <a:ext cx="3886200" cy="533400"/>
            <a:chOff x="960" y="3888"/>
            <a:chExt cx="2448" cy="336"/>
          </a:xfrm>
        </p:grpSpPr>
        <p:grpSp>
          <p:nvGrpSpPr>
            <p:cNvPr id="26" name="Group 24"/>
            <p:cNvGrpSpPr>
              <a:grpSpLocks/>
            </p:cNvGrpSpPr>
            <p:nvPr/>
          </p:nvGrpSpPr>
          <p:grpSpPr bwMode="auto">
            <a:xfrm>
              <a:off x="960" y="3888"/>
              <a:ext cx="2448" cy="192"/>
              <a:chOff x="432" y="3984"/>
              <a:chExt cx="2448" cy="192"/>
            </a:xfrm>
          </p:grpSpPr>
          <p:pic>
            <p:nvPicPr>
              <p:cNvPr id="28" name="Picture 27" descr="colorband"/>
              <p:cNvPicPr>
                <a:picLocks noChangeAspect="1" noChangeArrowheads="1"/>
              </p:cNvPicPr>
              <p:nvPr/>
            </p:nvPicPr>
            <p:blipFill>
              <a:blip r:embed="rId4"/>
              <a:srcRect/>
              <a:stretch>
                <a:fillRect/>
              </a:stretch>
            </p:blipFill>
            <p:spPr bwMode="auto">
              <a:xfrm>
                <a:off x="864" y="4032"/>
                <a:ext cx="1415" cy="97"/>
              </a:xfrm>
              <a:prstGeom prst="rect">
                <a:avLst/>
              </a:prstGeom>
              <a:noFill/>
              <a:ln w="9525">
                <a:noFill/>
                <a:miter lim="800000"/>
                <a:headEnd/>
                <a:tailEnd/>
              </a:ln>
            </p:spPr>
          </p:pic>
          <p:sp>
            <p:nvSpPr>
              <p:cNvPr id="29" name="Rectangle 28"/>
              <p:cNvSpPr>
                <a:spLocks noChangeArrowheads="1"/>
              </p:cNvSpPr>
              <p:nvPr/>
            </p:nvSpPr>
            <p:spPr bwMode="auto">
              <a:xfrm>
                <a:off x="432" y="3984"/>
                <a:ext cx="2448" cy="192"/>
              </a:xfrm>
              <a:prstGeom prst="rect">
                <a:avLst/>
              </a:prstGeom>
              <a:noFill/>
              <a:ln w="9525">
                <a:noFill/>
                <a:miter lim="800000"/>
                <a:headEnd/>
                <a:tailEnd/>
              </a:ln>
            </p:spPr>
            <p:txBody>
              <a:bodyPr lIns="0" tIns="0" rIns="0" bIns="0">
                <a:spAutoFit/>
              </a:bodyPr>
              <a:lstStyle/>
              <a:p>
                <a:pPr algn="ctr" eaLnBrk="0" hangingPunct="0"/>
                <a:r>
                  <a:rPr lang="en-US" sz="1600" b="1" dirty="0">
                    <a:solidFill>
                      <a:srgbClr val="000000"/>
                    </a:solidFill>
                  </a:rPr>
                  <a:t>MIN</a:t>
                </a:r>
                <a:r>
                  <a:rPr lang="en-US" sz="1600" b="1" baseline="30000" dirty="0">
                    <a:solidFill>
                      <a:srgbClr val="000000"/>
                    </a:solidFill>
                  </a:rPr>
                  <a:t>                                                           </a:t>
                </a:r>
                <a:r>
                  <a:rPr lang="en-US" sz="1600" b="1" dirty="0">
                    <a:solidFill>
                      <a:srgbClr val="000000"/>
                    </a:solidFill>
                  </a:rPr>
                  <a:t>MAX </a:t>
                </a:r>
                <a:r>
                  <a:rPr lang="en-US" sz="2000" b="1" dirty="0">
                    <a:solidFill>
                      <a:srgbClr val="000000"/>
                    </a:solidFill>
                  </a:rPr>
                  <a:t> </a:t>
                </a:r>
              </a:p>
            </p:txBody>
          </p:sp>
        </p:grpSp>
        <p:sp>
          <p:nvSpPr>
            <p:cNvPr id="27" name="Text Box 27"/>
            <p:cNvSpPr txBox="1">
              <a:spLocks noChangeArrowheads="1"/>
            </p:cNvSpPr>
            <p:nvPr/>
          </p:nvSpPr>
          <p:spPr bwMode="auto">
            <a:xfrm>
              <a:off x="1790" y="4012"/>
              <a:ext cx="706" cy="212"/>
            </a:xfrm>
            <a:prstGeom prst="rect">
              <a:avLst/>
            </a:prstGeom>
            <a:noFill/>
            <a:ln w="9525">
              <a:noFill/>
              <a:miter lim="800000"/>
              <a:headEnd/>
              <a:tailEnd/>
            </a:ln>
          </p:spPr>
          <p:txBody>
            <a:bodyPr wrap="none">
              <a:spAutoFit/>
            </a:bodyPr>
            <a:lstStyle/>
            <a:p>
              <a:r>
                <a:rPr lang="en-US" sz="1600" b="1">
                  <a:solidFill>
                    <a:srgbClr val="000000"/>
                  </a:solidFill>
                </a:rPr>
                <a:t>Log scale</a:t>
              </a:r>
              <a:endParaRPr lang="en-US" sz="1600">
                <a:solidFill>
                  <a:srgbClr val="000000"/>
                </a:solidFill>
                <a:latin typeface="Times New Roman" pitchFamily="18" charset="0"/>
              </a:endParaRPr>
            </a:p>
          </p:txBody>
        </p:sp>
      </p:grpSp>
      <p:sp>
        <p:nvSpPr>
          <p:cNvPr id="21" name="Text Box 11"/>
          <p:cNvSpPr txBox="1">
            <a:spLocks noChangeArrowheads="1"/>
          </p:cNvSpPr>
          <p:nvPr/>
        </p:nvSpPr>
        <p:spPr bwMode="auto">
          <a:xfrm>
            <a:off x="7407275" y="5760720"/>
            <a:ext cx="1600200" cy="314325"/>
          </a:xfrm>
          <a:prstGeom prst="rect">
            <a:avLst/>
          </a:prstGeom>
          <a:noFill/>
          <a:ln w="9525">
            <a:solidFill>
              <a:schemeClr val="tx1"/>
            </a:solidFill>
            <a:miter lim="800000"/>
            <a:headEnd/>
            <a:tailEnd/>
          </a:ln>
        </p:spPr>
        <p:txBody>
          <a:bodyPr lIns="45720" rIns="45720">
            <a:spAutoFit/>
          </a:bodyPr>
          <a:lstStyle/>
          <a:p>
            <a:pPr algn="ctr"/>
            <a:r>
              <a:rPr lang="en-US" sz="1400" b="1">
                <a:solidFill>
                  <a:srgbClr val="000000"/>
                </a:solidFill>
              </a:rPr>
              <a:t>Animation Slide</a:t>
            </a:r>
          </a:p>
        </p:txBody>
      </p:sp>
    </p:spTree>
    <p:extLst>
      <p:ext uri="{BB962C8B-B14F-4D97-AF65-F5344CB8AC3E}">
        <p14:creationId xmlns:p14="http://schemas.microsoft.com/office/powerpoint/2010/main" val="39637447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Bucktian_UIGELW_D\My Conference\ICOPS_2013\Fluxes_Tissue.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280" y="548640"/>
            <a:ext cx="10972801" cy="4389438"/>
          </a:xfrm>
          <a:prstGeom prst="rect">
            <a:avLst/>
          </a:prstGeom>
          <a:noFill/>
          <a:extLst>
            <a:ext uri="{909E8E84-426E-40DD-AFC4-6F175D3DCCD1}">
              <a14:hiddenFill xmlns:a14="http://schemas.microsoft.com/office/drawing/2010/main">
                <a:solidFill>
                  <a:srgbClr val="FFFFFF"/>
                </a:solidFill>
              </a14:hiddenFill>
            </a:ext>
          </a:extLst>
        </p:spPr>
      </p:pic>
      <p:sp>
        <p:nvSpPr>
          <p:cNvPr id="68609" name="Line 2"/>
          <p:cNvSpPr>
            <a:spLocks noChangeShapeType="1"/>
          </p:cNvSpPr>
          <p:nvPr/>
        </p:nvSpPr>
        <p:spPr bwMode="auto">
          <a:xfrm>
            <a:off x="838200" y="686430"/>
            <a:ext cx="7467600" cy="0"/>
          </a:xfrm>
          <a:prstGeom prst="line">
            <a:avLst/>
          </a:prstGeom>
          <a:noFill/>
          <a:ln w="28575">
            <a:solidFill>
              <a:schemeClr val="tx1"/>
            </a:solidFill>
            <a:round/>
            <a:headEnd/>
            <a:tailEnd/>
          </a:ln>
        </p:spPr>
        <p:txBody>
          <a:bodyPr wrap="none" anchor="ctr"/>
          <a:lstStyle/>
          <a:p>
            <a:endParaRPr lang="en-US"/>
          </a:p>
        </p:txBody>
      </p:sp>
      <p:sp>
        <p:nvSpPr>
          <p:cNvPr id="68610" name="Text Box 5"/>
          <p:cNvSpPr txBox="1">
            <a:spLocks noChangeArrowheads="1"/>
          </p:cNvSpPr>
          <p:nvPr/>
        </p:nvSpPr>
        <p:spPr bwMode="auto">
          <a:xfrm>
            <a:off x="371513" y="176213"/>
            <a:ext cx="8504188" cy="523220"/>
          </a:xfrm>
          <a:prstGeom prst="rect">
            <a:avLst/>
          </a:prstGeom>
          <a:noFill/>
          <a:ln w="9525">
            <a:noFill/>
            <a:miter lim="800000"/>
            <a:headEnd/>
            <a:tailEnd/>
          </a:ln>
        </p:spPr>
        <p:txBody>
          <a:bodyPr wrap="none">
            <a:spAutoFit/>
          </a:bodyPr>
          <a:lstStyle/>
          <a:p>
            <a:pPr algn="ctr" eaLnBrk="0" hangingPunct="0"/>
            <a:r>
              <a:rPr lang="en-US" sz="2800" b="1" dirty="0" smtClean="0">
                <a:solidFill>
                  <a:srgbClr val="000000"/>
                </a:solidFill>
                <a:ea typeface="MS PGothic" pitchFamily="34" charset="-128"/>
              </a:rPr>
              <a:t>SPECIES FLUENCES </a:t>
            </a:r>
            <a:r>
              <a:rPr lang="en-US" sz="2800" b="1" dirty="0">
                <a:solidFill>
                  <a:srgbClr val="000000"/>
                </a:solidFill>
                <a:ea typeface="MS PGothic" pitchFamily="34" charset="-128"/>
              </a:rPr>
              <a:t>TO TISSUE UNDER WATER</a:t>
            </a:r>
            <a:endParaRPr lang="en-US" sz="2800" b="1" dirty="0">
              <a:solidFill>
                <a:srgbClr val="000000"/>
              </a:solidFill>
            </a:endParaRPr>
          </a:p>
        </p:txBody>
      </p:sp>
      <p:grpSp>
        <p:nvGrpSpPr>
          <p:cNvPr id="15" name="Group 9"/>
          <p:cNvGrpSpPr>
            <a:grpSpLocks/>
          </p:cNvGrpSpPr>
          <p:nvPr/>
        </p:nvGrpSpPr>
        <p:grpSpPr bwMode="auto">
          <a:xfrm>
            <a:off x="5308600" y="6207125"/>
            <a:ext cx="3770313" cy="582613"/>
            <a:chOff x="0" y="0"/>
            <a:chExt cx="2375" cy="367"/>
          </a:xfrm>
        </p:grpSpPr>
        <p:sp>
          <p:nvSpPr>
            <p:cNvPr id="16" name="Line 4"/>
            <p:cNvSpPr>
              <a:spLocks noChangeShapeType="1"/>
            </p:cNvSpPr>
            <p:nvPr/>
          </p:nvSpPr>
          <p:spPr bwMode="auto">
            <a:xfrm>
              <a:off x="36" y="0"/>
              <a:ext cx="2303" cy="1"/>
            </a:xfrm>
            <a:prstGeom prst="line">
              <a:avLst/>
            </a:prstGeom>
            <a:noFill/>
            <a:ln w="2857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Text Box 5"/>
            <p:cNvSpPr txBox="1">
              <a:spLocks noChangeArrowheads="1"/>
            </p:cNvSpPr>
            <p:nvPr/>
          </p:nvSpPr>
          <p:spPr bwMode="auto">
            <a:xfrm>
              <a:off x="0" y="1"/>
              <a:ext cx="237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latin typeface="Arial" pitchFamily="34" charset="0"/>
                  <a:ea typeface="PMingLiU" pitchFamily="18" charset="-120"/>
                </a:rPr>
                <a:t>University of Michigan</a:t>
              </a:r>
            </a:p>
            <a:p>
              <a:pPr algn="ctr"/>
              <a:r>
                <a:rPr lang="en-US" sz="1600" b="1">
                  <a:latin typeface="Arial" pitchFamily="34" charset="0"/>
                  <a:ea typeface="PMingLiU" pitchFamily="18" charset="-120"/>
                </a:rPr>
                <a:t>Institute for Plasma Science &amp; Engr.</a:t>
              </a:r>
            </a:p>
          </p:txBody>
        </p:sp>
      </p:grpSp>
      <p:sp>
        <p:nvSpPr>
          <p:cNvPr id="18" name="Text Box 5"/>
          <p:cNvSpPr txBox="1">
            <a:spLocks noChangeArrowheads="1"/>
          </p:cNvSpPr>
          <p:nvPr/>
        </p:nvSpPr>
        <p:spPr bwMode="auto">
          <a:xfrm>
            <a:off x="25400" y="6580188"/>
            <a:ext cx="1230313" cy="230187"/>
          </a:xfrm>
          <a:prstGeom prst="rect">
            <a:avLst/>
          </a:prstGeom>
          <a:noFill/>
          <a:ln w="9525">
            <a:noFill/>
            <a:miter lim="800000"/>
            <a:headEnd/>
            <a:tailEnd/>
          </a:ln>
        </p:spPr>
        <p:txBody>
          <a:bodyPr>
            <a:spAutoFit/>
          </a:bodyPr>
          <a:lstStyle/>
          <a:p>
            <a:pPr eaLnBrk="0" hangingPunct="0">
              <a:spcAft>
                <a:spcPts val="300"/>
              </a:spcAft>
            </a:pPr>
            <a:r>
              <a:rPr lang="en-US" sz="900" dirty="0" smtClean="0"/>
              <a:t>ICOPS_2013</a:t>
            </a:r>
            <a:endParaRPr lang="en-US" sz="900" dirty="0"/>
          </a:p>
        </p:txBody>
      </p:sp>
      <p:sp>
        <p:nvSpPr>
          <p:cNvPr id="19" name="Text Box 11"/>
          <p:cNvSpPr txBox="1">
            <a:spLocks noChangeArrowheads="1"/>
          </p:cNvSpPr>
          <p:nvPr/>
        </p:nvSpPr>
        <p:spPr bwMode="auto">
          <a:xfrm>
            <a:off x="134938" y="4736053"/>
            <a:ext cx="8766175" cy="1538883"/>
          </a:xfrm>
          <a:prstGeom prst="rect">
            <a:avLst/>
          </a:prstGeom>
          <a:noFill/>
          <a:ln w="9525">
            <a:noFill/>
            <a:miter lim="800000"/>
            <a:headEnd/>
            <a:tailEnd/>
          </a:ln>
        </p:spPr>
        <p:txBody>
          <a:bodyPr>
            <a:spAutoFit/>
          </a:bodyPr>
          <a:lstStyle/>
          <a:p>
            <a:pPr marL="228600" indent="-228600">
              <a:spcAft>
                <a:spcPct val="35000"/>
              </a:spcAft>
              <a:buFont typeface="Symbol" pitchFamily="18" charset="2"/>
              <a:buChar char="·"/>
            </a:pPr>
            <a:r>
              <a:rPr lang="en-US" altLang="ja-JP" sz="2000" b="1" dirty="0" err="1">
                <a:solidFill>
                  <a:srgbClr val="000000"/>
                </a:solidFill>
                <a:ea typeface="MS PGothic" pitchFamily="34" charset="-128"/>
              </a:rPr>
              <a:t>F</a:t>
            </a:r>
            <a:r>
              <a:rPr lang="en-US" altLang="ja-JP" sz="2000" b="1" dirty="0" err="1" smtClean="0">
                <a:solidFill>
                  <a:srgbClr val="000000"/>
                </a:solidFill>
                <a:ea typeface="MS PGothic" pitchFamily="34" charset="-128"/>
              </a:rPr>
              <a:t>luences</a:t>
            </a:r>
            <a:r>
              <a:rPr lang="en-US" altLang="ja-JP" sz="2000" b="1" dirty="0" smtClean="0">
                <a:solidFill>
                  <a:srgbClr val="000000"/>
                </a:solidFill>
                <a:ea typeface="MS PGothic" pitchFamily="34" charset="-128"/>
              </a:rPr>
              <a:t> decrease for most ROS (except O</a:t>
            </a:r>
            <a:r>
              <a:rPr lang="en-US" altLang="ja-JP" sz="2000" b="1" baseline="-25000" dirty="0" smtClean="0">
                <a:solidFill>
                  <a:srgbClr val="000000"/>
                </a:solidFill>
                <a:ea typeface="MS PGothic" pitchFamily="34" charset="-128"/>
              </a:rPr>
              <a:t>3</a:t>
            </a:r>
            <a:r>
              <a:rPr lang="en-US" altLang="ja-JP" sz="2000" b="1" dirty="0" smtClean="0">
                <a:solidFill>
                  <a:srgbClr val="000000"/>
                </a:solidFill>
                <a:ea typeface="MS PGothic" pitchFamily="34" charset="-128"/>
              </a:rPr>
              <a:t>) without UV/VUV. </a:t>
            </a:r>
          </a:p>
          <a:p>
            <a:pPr marL="228600" indent="-228600">
              <a:spcAft>
                <a:spcPct val="35000"/>
              </a:spcAft>
              <a:buFont typeface="Symbol" pitchFamily="18" charset="2"/>
              <a:buChar char="·"/>
            </a:pPr>
            <a:r>
              <a:rPr lang="en-US" altLang="ja-JP" sz="2000" b="1" dirty="0" smtClean="0">
                <a:solidFill>
                  <a:srgbClr val="000000"/>
                </a:solidFill>
                <a:ea typeface="MS PGothic" pitchFamily="34" charset="-128"/>
              </a:rPr>
              <a:t>Without dissolved O</a:t>
            </a:r>
            <a:r>
              <a:rPr lang="en-US" altLang="ja-JP" sz="2000" b="1" baseline="-25000" dirty="0" smtClean="0">
                <a:solidFill>
                  <a:srgbClr val="000000"/>
                </a:solidFill>
                <a:ea typeface="MS PGothic" pitchFamily="34" charset="-128"/>
              </a:rPr>
              <a:t>2</a:t>
            </a:r>
            <a:r>
              <a:rPr lang="en-US" altLang="ja-JP" sz="2000" b="1" dirty="0" smtClean="0">
                <a:solidFill>
                  <a:srgbClr val="000000"/>
                </a:solidFill>
                <a:ea typeface="MS PGothic" pitchFamily="34" charset="-128"/>
              </a:rPr>
              <a:t> </a:t>
            </a:r>
            <a:r>
              <a:rPr lang="en-US" altLang="ja-JP" sz="2000" b="1" dirty="0">
                <a:solidFill>
                  <a:srgbClr val="000000"/>
                </a:solidFill>
                <a:ea typeface="MS PGothic" pitchFamily="34" charset="-128"/>
              </a:rPr>
              <a:t>– </a:t>
            </a:r>
            <a:r>
              <a:rPr lang="en-US" altLang="ja-JP" sz="2000" b="1" dirty="0" err="1" smtClean="0">
                <a:solidFill>
                  <a:srgbClr val="000000"/>
                </a:solidFill>
                <a:ea typeface="MS PGothic" pitchFamily="34" charset="-128"/>
              </a:rPr>
              <a:t>fluences</a:t>
            </a:r>
            <a:r>
              <a:rPr lang="en-US" altLang="ja-JP" sz="2000" b="1" dirty="0" smtClean="0">
                <a:solidFill>
                  <a:srgbClr val="000000"/>
                </a:solidFill>
                <a:ea typeface="MS PGothic" pitchFamily="34" charset="-128"/>
              </a:rPr>
              <a:t> for O</a:t>
            </a:r>
            <a:r>
              <a:rPr lang="en-US" altLang="ja-JP" sz="2000" b="1" baseline="-25000" dirty="0" smtClean="0">
                <a:solidFill>
                  <a:srgbClr val="000000"/>
                </a:solidFill>
                <a:ea typeface="MS PGothic" pitchFamily="34" charset="-128"/>
              </a:rPr>
              <a:t>2</a:t>
            </a:r>
            <a:r>
              <a:rPr lang="en-US" altLang="ja-JP" sz="2000" b="1" baseline="30000" dirty="0" smtClean="0">
                <a:solidFill>
                  <a:srgbClr val="000000"/>
                </a:solidFill>
                <a:ea typeface="MS PGothic" pitchFamily="34" charset="-128"/>
              </a:rPr>
              <a:t>-</a:t>
            </a:r>
            <a:r>
              <a:rPr lang="en-US" altLang="ja-JP" sz="2000" b="1" dirty="0" smtClean="0">
                <a:solidFill>
                  <a:srgbClr val="000000"/>
                </a:solidFill>
                <a:ea typeface="MS PGothic" pitchFamily="34" charset="-128"/>
              </a:rPr>
              <a:t> and HO</a:t>
            </a:r>
            <a:r>
              <a:rPr lang="en-US" altLang="ja-JP" sz="2000" b="1" baseline="-25000" dirty="0" smtClean="0">
                <a:solidFill>
                  <a:srgbClr val="000000"/>
                </a:solidFill>
                <a:ea typeface="MS PGothic" pitchFamily="34" charset="-128"/>
              </a:rPr>
              <a:t>2</a:t>
            </a:r>
            <a:r>
              <a:rPr lang="en-US" altLang="ja-JP" sz="2000" b="1" dirty="0">
                <a:solidFill>
                  <a:srgbClr val="000000"/>
                </a:solidFill>
                <a:ea typeface="MS PGothic" pitchFamily="34" charset="-128"/>
              </a:rPr>
              <a:t> </a:t>
            </a:r>
            <a:r>
              <a:rPr lang="en-US" altLang="ja-JP" sz="2000" b="1" dirty="0" smtClean="0">
                <a:solidFill>
                  <a:srgbClr val="000000"/>
                </a:solidFill>
                <a:ea typeface="MS PGothic" pitchFamily="34" charset="-128"/>
              </a:rPr>
              <a:t>decrease resulting in large H</a:t>
            </a:r>
            <a:r>
              <a:rPr lang="en-US" altLang="ja-JP" sz="2000" b="1" dirty="0" smtClean="0">
                <a:solidFill>
                  <a:srgbClr val="000000"/>
                </a:solidFill>
                <a:ea typeface="MS PGothic" pitchFamily="34" charset="-128"/>
                <a:sym typeface="Symbol" pitchFamily="18" charset="2"/>
              </a:rPr>
              <a:t></a:t>
            </a:r>
            <a:r>
              <a:rPr lang="en-US" altLang="ja-JP" sz="2000" b="1" dirty="0" smtClean="0">
                <a:solidFill>
                  <a:srgbClr val="000000"/>
                </a:solidFill>
                <a:ea typeface="MS PGothic" pitchFamily="34" charset="-128"/>
              </a:rPr>
              <a:t>.</a:t>
            </a:r>
          </a:p>
          <a:p>
            <a:pPr marL="228600" indent="-228600">
              <a:spcAft>
                <a:spcPct val="35000"/>
              </a:spcAft>
              <a:buFont typeface="Symbol" pitchFamily="18" charset="2"/>
              <a:buChar char="·"/>
            </a:pPr>
            <a:r>
              <a:rPr lang="en-US" altLang="ja-JP" sz="2000" b="1" dirty="0">
                <a:solidFill>
                  <a:srgbClr val="000000"/>
                </a:solidFill>
                <a:ea typeface="MS PGothic" pitchFamily="34" charset="-128"/>
              </a:rPr>
              <a:t>RH decreases </a:t>
            </a:r>
            <a:r>
              <a:rPr lang="en-US" altLang="ja-JP" sz="2000" b="1" dirty="0" err="1">
                <a:solidFill>
                  <a:srgbClr val="000000"/>
                </a:solidFill>
                <a:ea typeface="MS PGothic" pitchFamily="34" charset="-128"/>
              </a:rPr>
              <a:t>ROS</a:t>
            </a:r>
            <a:r>
              <a:rPr lang="en-US" altLang="ja-JP" sz="2000" b="1" dirty="0">
                <a:solidFill>
                  <a:srgbClr val="000000"/>
                </a:solidFill>
                <a:ea typeface="MS PGothic" pitchFamily="34" charset="-128"/>
              </a:rPr>
              <a:t> </a:t>
            </a:r>
            <a:r>
              <a:rPr lang="en-US" altLang="ja-JP" sz="2000" b="1" dirty="0" err="1" smtClean="0">
                <a:solidFill>
                  <a:srgbClr val="000000"/>
                </a:solidFill>
                <a:ea typeface="MS PGothic" pitchFamily="34" charset="-128"/>
              </a:rPr>
              <a:t>fluences</a:t>
            </a:r>
            <a:r>
              <a:rPr lang="en-US" altLang="ja-JP" sz="2000" b="1" dirty="0" smtClean="0">
                <a:solidFill>
                  <a:srgbClr val="000000"/>
                </a:solidFill>
                <a:ea typeface="MS PGothic" pitchFamily="34" charset="-128"/>
              </a:rPr>
              <a:t>, replacing with R</a:t>
            </a:r>
            <a:r>
              <a:rPr lang="en-US" altLang="ja-JP" sz="2000" b="1" dirty="0">
                <a:solidFill>
                  <a:srgbClr val="000000"/>
                </a:solidFill>
                <a:ea typeface="MS PGothic" pitchFamily="34" charset="-128"/>
                <a:sym typeface="Symbol" pitchFamily="18" charset="2"/>
              </a:rPr>
              <a:t></a:t>
            </a:r>
            <a:r>
              <a:rPr lang="en-US" altLang="ja-JP" sz="2000" b="1" dirty="0" smtClean="0">
                <a:solidFill>
                  <a:srgbClr val="000000"/>
                </a:solidFill>
                <a:ea typeface="MS PGothic" pitchFamily="34" charset="-128"/>
              </a:rPr>
              <a:t>.</a:t>
            </a:r>
            <a:endParaRPr lang="en-US" altLang="ja-JP" sz="2000" b="1" baseline="-25000" dirty="0">
              <a:solidFill>
                <a:srgbClr val="000000"/>
              </a:solidFill>
              <a:ea typeface="MS PGothic" pitchFamily="34" charset="-128"/>
            </a:endParaRPr>
          </a:p>
        </p:txBody>
      </p:sp>
    </p:spTree>
    <p:extLst>
      <p:ext uri="{BB962C8B-B14F-4D97-AF65-F5344CB8AC3E}">
        <p14:creationId xmlns:p14="http://schemas.microsoft.com/office/powerpoint/2010/main" val="19794501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Line 2"/>
          <p:cNvSpPr>
            <a:spLocks noChangeShapeType="1"/>
          </p:cNvSpPr>
          <p:nvPr/>
        </p:nvSpPr>
        <p:spPr bwMode="auto">
          <a:xfrm>
            <a:off x="838200" y="762000"/>
            <a:ext cx="7467600" cy="0"/>
          </a:xfrm>
          <a:prstGeom prst="line">
            <a:avLst/>
          </a:prstGeom>
          <a:noFill/>
          <a:ln w="28575">
            <a:solidFill>
              <a:schemeClr val="tx1"/>
            </a:solidFill>
            <a:round/>
            <a:headEnd/>
            <a:tailEnd/>
          </a:ln>
        </p:spPr>
        <p:txBody>
          <a:bodyPr wrap="none" anchor="ctr"/>
          <a:lstStyle/>
          <a:p>
            <a:endParaRPr lang="en-US"/>
          </a:p>
        </p:txBody>
      </p:sp>
      <p:sp>
        <p:nvSpPr>
          <p:cNvPr id="68610" name="Text Box 5"/>
          <p:cNvSpPr txBox="1">
            <a:spLocks noChangeArrowheads="1"/>
          </p:cNvSpPr>
          <p:nvPr/>
        </p:nvSpPr>
        <p:spPr bwMode="auto">
          <a:xfrm>
            <a:off x="2355997" y="176213"/>
            <a:ext cx="4535216" cy="523220"/>
          </a:xfrm>
          <a:prstGeom prst="rect">
            <a:avLst/>
          </a:prstGeom>
          <a:noFill/>
          <a:ln w="9525">
            <a:noFill/>
            <a:miter lim="800000"/>
            <a:headEnd/>
            <a:tailEnd/>
          </a:ln>
        </p:spPr>
        <p:txBody>
          <a:bodyPr wrap="none">
            <a:spAutoFit/>
          </a:bodyPr>
          <a:lstStyle/>
          <a:p>
            <a:pPr algn="ctr" eaLnBrk="0" hangingPunct="0"/>
            <a:r>
              <a:rPr lang="en-US" sz="2800" b="1" dirty="0">
                <a:solidFill>
                  <a:srgbClr val="000000"/>
                </a:solidFill>
                <a:ea typeface="MS PGothic" pitchFamily="34" charset="-128"/>
              </a:rPr>
              <a:t>CONCLUDING REMARKS</a:t>
            </a:r>
            <a:endParaRPr lang="en-US" sz="2800" b="1" dirty="0">
              <a:solidFill>
                <a:srgbClr val="000000"/>
              </a:solidFill>
            </a:endParaRPr>
          </a:p>
        </p:txBody>
      </p:sp>
      <p:grpSp>
        <p:nvGrpSpPr>
          <p:cNvPr id="15" name="Group 9"/>
          <p:cNvGrpSpPr>
            <a:grpSpLocks/>
          </p:cNvGrpSpPr>
          <p:nvPr/>
        </p:nvGrpSpPr>
        <p:grpSpPr bwMode="auto">
          <a:xfrm>
            <a:off x="5308600" y="6207125"/>
            <a:ext cx="3770313" cy="582613"/>
            <a:chOff x="0" y="0"/>
            <a:chExt cx="2375" cy="367"/>
          </a:xfrm>
        </p:grpSpPr>
        <p:sp>
          <p:nvSpPr>
            <p:cNvPr id="16" name="Line 4"/>
            <p:cNvSpPr>
              <a:spLocks noChangeShapeType="1"/>
            </p:cNvSpPr>
            <p:nvPr/>
          </p:nvSpPr>
          <p:spPr bwMode="auto">
            <a:xfrm>
              <a:off x="36" y="0"/>
              <a:ext cx="2303" cy="1"/>
            </a:xfrm>
            <a:prstGeom prst="line">
              <a:avLst/>
            </a:prstGeom>
            <a:noFill/>
            <a:ln w="2857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Text Box 5"/>
            <p:cNvSpPr txBox="1">
              <a:spLocks noChangeArrowheads="1"/>
            </p:cNvSpPr>
            <p:nvPr/>
          </p:nvSpPr>
          <p:spPr bwMode="auto">
            <a:xfrm>
              <a:off x="0" y="1"/>
              <a:ext cx="237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latin typeface="Arial" pitchFamily="34" charset="0"/>
                  <a:ea typeface="PMingLiU" pitchFamily="18" charset="-120"/>
                </a:rPr>
                <a:t>University of Michigan</a:t>
              </a:r>
            </a:p>
            <a:p>
              <a:pPr algn="ctr"/>
              <a:r>
                <a:rPr lang="en-US" sz="1600" b="1">
                  <a:latin typeface="Arial" pitchFamily="34" charset="0"/>
                  <a:ea typeface="PMingLiU" pitchFamily="18" charset="-120"/>
                </a:rPr>
                <a:t>Institute for Plasma Science &amp; Engr.</a:t>
              </a:r>
            </a:p>
          </p:txBody>
        </p:sp>
      </p:grpSp>
      <p:sp>
        <p:nvSpPr>
          <p:cNvPr id="18" name="Text Box 5"/>
          <p:cNvSpPr txBox="1">
            <a:spLocks noChangeArrowheads="1"/>
          </p:cNvSpPr>
          <p:nvPr/>
        </p:nvSpPr>
        <p:spPr bwMode="auto">
          <a:xfrm>
            <a:off x="25400" y="6580188"/>
            <a:ext cx="1230313" cy="230187"/>
          </a:xfrm>
          <a:prstGeom prst="rect">
            <a:avLst/>
          </a:prstGeom>
          <a:noFill/>
          <a:ln w="9525">
            <a:noFill/>
            <a:miter lim="800000"/>
            <a:headEnd/>
            <a:tailEnd/>
          </a:ln>
        </p:spPr>
        <p:txBody>
          <a:bodyPr>
            <a:spAutoFit/>
          </a:bodyPr>
          <a:lstStyle/>
          <a:p>
            <a:pPr eaLnBrk="0" hangingPunct="0">
              <a:spcAft>
                <a:spcPts val="300"/>
              </a:spcAft>
            </a:pPr>
            <a:r>
              <a:rPr lang="en-US" sz="900" dirty="0" smtClean="0"/>
              <a:t>ICOPS_2013</a:t>
            </a:r>
            <a:endParaRPr lang="en-US" sz="900" dirty="0"/>
          </a:p>
        </p:txBody>
      </p:sp>
      <p:sp>
        <p:nvSpPr>
          <p:cNvPr id="20" name="Text Box 11"/>
          <p:cNvSpPr txBox="1">
            <a:spLocks noChangeArrowheads="1"/>
          </p:cNvSpPr>
          <p:nvPr/>
        </p:nvSpPr>
        <p:spPr bwMode="auto">
          <a:xfrm>
            <a:off x="320675" y="980879"/>
            <a:ext cx="8443913" cy="4585871"/>
          </a:xfrm>
          <a:prstGeom prst="rect">
            <a:avLst/>
          </a:prstGeom>
          <a:noFill/>
          <a:ln w="9525">
            <a:noFill/>
            <a:miter lim="800000"/>
            <a:headEnd/>
            <a:tailEnd/>
          </a:ln>
        </p:spPr>
        <p:txBody>
          <a:bodyPr>
            <a:spAutoFit/>
          </a:bodyPr>
          <a:lstStyle/>
          <a:p>
            <a:pPr marL="228600" indent="-228600">
              <a:lnSpc>
                <a:spcPct val="120000"/>
              </a:lnSpc>
              <a:spcAft>
                <a:spcPct val="35000"/>
              </a:spcAft>
              <a:buFont typeface="Symbol" pitchFamily="18" charset="2"/>
              <a:buChar char="·"/>
            </a:pPr>
            <a:r>
              <a:rPr lang="en-US" altLang="ja-JP" sz="2000" b="1" dirty="0" smtClean="0">
                <a:solidFill>
                  <a:srgbClr val="000000"/>
                </a:solidFill>
                <a:ea typeface="MS PGothic" pitchFamily="34" charset="-128"/>
              </a:rPr>
              <a:t>Water vapor plays a significant role in ROS production </a:t>
            </a:r>
            <a:r>
              <a:rPr lang="en-US" altLang="ja-JP" sz="2000" b="1" dirty="0">
                <a:solidFill>
                  <a:srgbClr val="000000"/>
                </a:solidFill>
                <a:ea typeface="MS PGothic" pitchFamily="34" charset="-128"/>
              </a:rPr>
              <a:t>adjacent</a:t>
            </a:r>
            <a:r>
              <a:rPr lang="en-US" altLang="ja-JP" sz="2000" b="1" dirty="0" smtClean="0">
                <a:solidFill>
                  <a:srgbClr val="000000"/>
                </a:solidFill>
                <a:ea typeface="MS PGothic" pitchFamily="34" charset="-128"/>
              </a:rPr>
              <a:t> to the liquid layer. </a:t>
            </a:r>
          </a:p>
          <a:p>
            <a:pPr marL="228600" indent="-228600">
              <a:lnSpc>
                <a:spcPct val="120000"/>
              </a:lnSpc>
              <a:spcAft>
                <a:spcPct val="35000"/>
              </a:spcAft>
              <a:buFont typeface="Symbol" pitchFamily="18" charset="2"/>
              <a:buChar char="·"/>
            </a:pPr>
            <a:r>
              <a:rPr lang="en-US" altLang="ja-JP" sz="2000" b="1" dirty="0" smtClean="0">
                <a:solidFill>
                  <a:srgbClr val="000000"/>
                </a:solidFill>
                <a:ea typeface="MS PGothic" pitchFamily="34" charset="-128"/>
              </a:rPr>
              <a:t>Discharge </a:t>
            </a:r>
            <a:r>
              <a:rPr lang="en-US" altLang="ja-JP" sz="2000" b="1" dirty="0">
                <a:solidFill>
                  <a:srgbClr val="000000"/>
                </a:solidFill>
                <a:ea typeface="MS PGothic" pitchFamily="34" charset="-128"/>
              </a:rPr>
              <a:t>produced species diffuse onto the water surface and become solvated.  The reactive gas phase species are quickly consumed by liquid-phase reactions.</a:t>
            </a:r>
          </a:p>
          <a:p>
            <a:pPr marL="228600" indent="-228600">
              <a:lnSpc>
                <a:spcPct val="120000"/>
              </a:lnSpc>
              <a:spcAft>
                <a:spcPct val="35000"/>
              </a:spcAft>
              <a:buFont typeface="Symbol" pitchFamily="18" charset="2"/>
              <a:buChar char="·"/>
            </a:pPr>
            <a:r>
              <a:rPr lang="en-US" altLang="ja-JP" sz="2000" b="1" dirty="0">
                <a:solidFill>
                  <a:srgbClr val="000000"/>
                </a:solidFill>
                <a:ea typeface="MS PGothic" pitchFamily="34" charset="-128"/>
              </a:rPr>
              <a:t>OH, H</a:t>
            </a:r>
            <a:r>
              <a:rPr lang="en-US" altLang="ja-JP" sz="2000" b="1" baseline="-25000" dirty="0">
                <a:solidFill>
                  <a:srgbClr val="000000"/>
                </a:solidFill>
                <a:ea typeface="MS PGothic" pitchFamily="34" charset="-128"/>
              </a:rPr>
              <a:t>2</a:t>
            </a:r>
            <a:r>
              <a:rPr lang="en-US" altLang="ja-JP" sz="2000" b="1" dirty="0">
                <a:solidFill>
                  <a:srgbClr val="000000"/>
                </a:solidFill>
                <a:ea typeface="MS PGothic" pitchFamily="34" charset="-128"/>
              </a:rPr>
              <a:t>O</a:t>
            </a:r>
            <a:r>
              <a:rPr lang="en-US" altLang="ja-JP" sz="2000" b="1" baseline="-25000" dirty="0">
                <a:solidFill>
                  <a:srgbClr val="000000"/>
                </a:solidFill>
                <a:ea typeface="MS PGothic" pitchFamily="34" charset="-128"/>
              </a:rPr>
              <a:t>2</a:t>
            </a:r>
            <a:r>
              <a:rPr lang="en-US" altLang="ja-JP" sz="2000" b="1" dirty="0">
                <a:solidFill>
                  <a:srgbClr val="000000"/>
                </a:solidFill>
                <a:ea typeface="MS PGothic" pitchFamily="34" charset="-128"/>
              </a:rPr>
              <a:t> and ROS are able to diffuse in water for 1 sec and finally reach the </a:t>
            </a:r>
            <a:r>
              <a:rPr lang="en-US" altLang="ja-JP" sz="2000" b="1" dirty="0" smtClean="0">
                <a:solidFill>
                  <a:srgbClr val="000000"/>
                </a:solidFill>
                <a:ea typeface="MS PGothic" pitchFamily="34" charset="-128"/>
              </a:rPr>
              <a:t>tissue.  </a:t>
            </a:r>
            <a:r>
              <a:rPr lang="en-US" altLang="ja-JP" sz="2000" b="1" dirty="0">
                <a:solidFill>
                  <a:srgbClr val="000000"/>
                </a:solidFill>
                <a:ea typeface="MS PGothic" pitchFamily="34" charset="-128"/>
              </a:rPr>
              <a:t>Dissolved O</a:t>
            </a:r>
            <a:r>
              <a:rPr lang="en-US" altLang="ja-JP" sz="2000" b="1" baseline="-25000" dirty="0">
                <a:solidFill>
                  <a:srgbClr val="000000"/>
                </a:solidFill>
                <a:ea typeface="MS PGothic" pitchFamily="34" charset="-128"/>
              </a:rPr>
              <a:t>2</a:t>
            </a:r>
            <a:r>
              <a:rPr lang="en-US" altLang="ja-JP" sz="2000" b="1" dirty="0">
                <a:solidFill>
                  <a:srgbClr val="000000"/>
                </a:solidFill>
                <a:ea typeface="MS PGothic" pitchFamily="34" charset="-128"/>
              </a:rPr>
              <a:t> aids in the production of ROS.</a:t>
            </a:r>
          </a:p>
          <a:p>
            <a:pPr marL="228600" indent="-228600">
              <a:lnSpc>
                <a:spcPct val="120000"/>
              </a:lnSpc>
              <a:spcAft>
                <a:spcPct val="35000"/>
              </a:spcAft>
              <a:buFont typeface="Symbol" pitchFamily="18" charset="2"/>
              <a:buChar char="·"/>
            </a:pPr>
            <a:r>
              <a:rPr lang="en-US" altLang="ja-JP" sz="2000" b="1" dirty="0">
                <a:solidFill>
                  <a:srgbClr val="000000"/>
                </a:solidFill>
                <a:ea typeface="MS PGothic" pitchFamily="34" charset="-128"/>
              </a:rPr>
              <a:t>The UV/VUV radiation from the filaments induces photoionization and </a:t>
            </a:r>
            <a:r>
              <a:rPr lang="en-US" altLang="ja-JP" sz="2000" b="1" dirty="0" err="1">
                <a:solidFill>
                  <a:srgbClr val="000000"/>
                </a:solidFill>
                <a:ea typeface="MS PGothic" pitchFamily="34" charset="-128"/>
              </a:rPr>
              <a:t>photodissociation</a:t>
            </a:r>
            <a:r>
              <a:rPr lang="en-US" altLang="ja-JP" sz="2000" b="1" dirty="0">
                <a:solidFill>
                  <a:srgbClr val="000000"/>
                </a:solidFill>
                <a:ea typeface="MS PGothic" pitchFamily="34" charset="-128"/>
              </a:rPr>
              <a:t> of water at the surface</a:t>
            </a:r>
            <a:r>
              <a:rPr lang="en-US" altLang="ja-JP" sz="2000" b="1" dirty="0" smtClean="0">
                <a:solidFill>
                  <a:srgbClr val="000000"/>
                </a:solidFill>
                <a:ea typeface="MS PGothic" pitchFamily="34" charset="-128"/>
              </a:rPr>
              <a:t>.</a:t>
            </a:r>
          </a:p>
          <a:p>
            <a:pPr marL="228600" indent="-228600">
              <a:lnSpc>
                <a:spcPct val="120000"/>
              </a:lnSpc>
              <a:spcAft>
                <a:spcPct val="35000"/>
              </a:spcAft>
              <a:buFont typeface="Symbol" pitchFamily="18" charset="2"/>
              <a:buChar char="·"/>
            </a:pPr>
            <a:r>
              <a:rPr lang="en-US" altLang="ja-JP" sz="2000" b="1" dirty="0" smtClean="0">
                <a:solidFill>
                  <a:srgbClr val="000000"/>
                </a:solidFill>
                <a:ea typeface="MS PGothic" pitchFamily="34" charset="-128"/>
              </a:rPr>
              <a:t>RH </a:t>
            </a:r>
            <a:r>
              <a:rPr lang="en-US" altLang="ja-JP" sz="2000" b="1" dirty="0">
                <a:solidFill>
                  <a:srgbClr val="000000"/>
                </a:solidFill>
                <a:ea typeface="MS PGothic" pitchFamily="34" charset="-128"/>
              </a:rPr>
              <a:t>(alkane-like hydrocarbon) consumes radicals rapidly producing large fluxes of </a:t>
            </a:r>
            <a:r>
              <a:rPr lang="en-US" altLang="ja-JP" sz="2000" b="1" dirty="0" smtClean="0">
                <a:solidFill>
                  <a:srgbClr val="000000"/>
                </a:solidFill>
                <a:ea typeface="MS PGothic" pitchFamily="34" charset="-128"/>
              </a:rPr>
              <a:t>R</a:t>
            </a:r>
            <a:r>
              <a:rPr lang="en-US" sz="2000" b="1" dirty="0" smtClean="0">
                <a:solidFill>
                  <a:srgbClr val="000000"/>
                </a:solidFill>
                <a:latin typeface="Arial" pitchFamily="34" charset="0"/>
                <a:ea typeface="MS PGothic" pitchFamily="34" charset="-128"/>
                <a:sym typeface="Symbol" pitchFamily="18" charset="2"/>
              </a:rPr>
              <a:t></a:t>
            </a:r>
            <a:r>
              <a:rPr lang="en-US" altLang="ja-JP" sz="2000" b="1" dirty="0" smtClean="0">
                <a:solidFill>
                  <a:srgbClr val="000000"/>
                </a:solidFill>
                <a:ea typeface="MS PGothic" pitchFamily="34" charset="-128"/>
              </a:rPr>
              <a:t>.</a:t>
            </a:r>
            <a:endParaRPr lang="en-US" altLang="ja-JP" sz="2000" b="1" dirty="0">
              <a:solidFill>
                <a:srgbClr val="000000"/>
              </a:solidFill>
              <a:ea typeface="MS PGothic" pitchFamily="34" charset="-128"/>
            </a:endParaRPr>
          </a:p>
        </p:txBody>
      </p:sp>
    </p:spTree>
    <p:extLst>
      <p:ext uri="{BB962C8B-B14F-4D97-AF65-F5344CB8AC3E}">
        <p14:creationId xmlns:p14="http://schemas.microsoft.com/office/powerpoint/2010/main" val="39637447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Line 2"/>
          <p:cNvSpPr>
            <a:spLocks noChangeShapeType="1"/>
          </p:cNvSpPr>
          <p:nvPr/>
        </p:nvSpPr>
        <p:spPr bwMode="auto">
          <a:xfrm>
            <a:off x="838200" y="762000"/>
            <a:ext cx="7467600" cy="0"/>
          </a:xfrm>
          <a:prstGeom prst="line">
            <a:avLst/>
          </a:prstGeom>
          <a:noFill/>
          <a:ln w="28575">
            <a:solidFill>
              <a:schemeClr val="tx1"/>
            </a:solidFill>
            <a:round/>
            <a:headEnd/>
            <a:tailEnd/>
          </a:ln>
        </p:spPr>
        <p:txBody>
          <a:bodyPr wrap="none" anchor="ctr"/>
          <a:lstStyle/>
          <a:p>
            <a:endParaRPr lang="en-US"/>
          </a:p>
        </p:txBody>
      </p:sp>
      <p:sp>
        <p:nvSpPr>
          <p:cNvPr id="68610" name="Text Box 5"/>
          <p:cNvSpPr txBox="1">
            <a:spLocks noChangeArrowheads="1"/>
          </p:cNvSpPr>
          <p:nvPr/>
        </p:nvSpPr>
        <p:spPr bwMode="auto">
          <a:xfrm>
            <a:off x="3760788" y="176213"/>
            <a:ext cx="1725612" cy="519112"/>
          </a:xfrm>
          <a:prstGeom prst="rect">
            <a:avLst/>
          </a:prstGeom>
          <a:noFill/>
          <a:ln w="9525">
            <a:noFill/>
            <a:miter lim="800000"/>
            <a:headEnd/>
            <a:tailEnd/>
          </a:ln>
        </p:spPr>
        <p:txBody>
          <a:bodyPr wrap="none">
            <a:spAutoFit/>
          </a:bodyPr>
          <a:lstStyle/>
          <a:p>
            <a:pPr algn="ctr" eaLnBrk="0" hangingPunct="0"/>
            <a:r>
              <a:rPr lang="en-US" altLang="zh-CN" sz="2800" b="1" dirty="0">
                <a:solidFill>
                  <a:srgbClr val="000000"/>
                </a:solidFill>
                <a:ea typeface="SimSun" pitchFamily="2" charset="-122"/>
              </a:rPr>
              <a:t>AGENDA</a:t>
            </a:r>
            <a:endParaRPr lang="en-US" altLang="zh-CN" sz="2800" b="1" dirty="0">
              <a:solidFill>
                <a:srgbClr val="000000"/>
              </a:solidFill>
              <a:latin typeface="Times New Roman" pitchFamily="18" charset="0"/>
              <a:ea typeface="SimSun" pitchFamily="2" charset="-122"/>
            </a:endParaRPr>
          </a:p>
        </p:txBody>
      </p:sp>
      <p:sp>
        <p:nvSpPr>
          <p:cNvPr id="68611" name="Text Box 7"/>
          <p:cNvSpPr txBox="1">
            <a:spLocks noChangeArrowheads="1"/>
          </p:cNvSpPr>
          <p:nvPr/>
        </p:nvSpPr>
        <p:spPr bwMode="auto">
          <a:xfrm>
            <a:off x="348456" y="950913"/>
            <a:ext cx="8550275" cy="3631763"/>
          </a:xfrm>
          <a:prstGeom prst="rect">
            <a:avLst/>
          </a:prstGeom>
          <a:noFill/>
          <a:ln w="9525">
            <a:noFill/>
            <a:miter lim="800000"/>
            <a:headEnd/>
            <a:tailEnd/>
          </a:ln>
        </p:spPr>
        <p:txBody>
          <a:bodyPr>
            <a:spAutoFit/>
          </a:bodyPr>
          <a:lstStyle/>
          <a:p>
            <a:pPr marL="228600" indent="-228600" eaLnBrk="0" hangingPunct="0">
              <a:spcAft>
                <a:spcPct val="50000"/>
              </a:spcAft>
              <a:buFont typeface="Symbol" pitchFamily="18" charset="2"/>
              <a:buChar char="·"/>
            </a:pPr>
            <a:r>
              <a:rPr lang="en-US" altLang="zh-CN" sz="2000" b="1" dirty="0" smtClean="0">
                <a:solidFill>
                  <a:srgbClr val="000000"/>
                </a:solidFill>
                <a:ea typeface="SimSun" pitchFamily="2" charset="-122"/>
              </a:rPr>
              <a:t>DBDs in contact with liquids</a:t>
            </a:r>
          </a:p>
          <a:p>
            <a:pPr marL="228600" indent="-228600" eaLnBrk="0" hangingPunct="0">
              <a:spcAft>
                <a:spcPct val="50000"/>
              </a:spcAft>
              <a:buFont typeface="Symbol" pitchFamily="18" charset="2"/>
              <a:buChar char="·"/>
            </a:pPr>
            <a:r>
              <a:rPr lang="en-US" altLang="zh-CN" sz="2000" b="1" dirty="0" smtClean="0">
                <a:solidFill>
                  <a:srgbClr val="000000"/>
                </a:solidFill>
                <a:ea typeface="SimSun" pitchFamily="2" charset="-122"/>
              </a:rPr>
              <a:t>Description of model</a:t>
            </a:r>
          </a:p>
          <a:p>
            <a:pPr marL="228600" indent="-228600" eaLnBrk="0" hangingPunct="0">
              <a:spcAft>
                <a:spcPct val="50000"/>
              </a:spcAft>
              <a:buFont typeface="Symbol" pitchFamily="18" charset="2"/>
              <a:buChar char="·"/>
            </a:pPr>
            <a:r>
              <a:rPr lang="en-US" altLang="zh-CN" sz="2000" b="1" dirty="0">
                <a:solidFill>
                  <a:srgbClr val="000000"/>
                </a:solidFill>
                <a:ea typeface="SimSun" pitchFamily="2" charset="-122"/>
              </a:rPr>
              <a:t>Reaction </a:t>
            </a:r>
            <a:r>
              <a:rPr lang="en-US" altLang="zh-CN" sz="2000" b="1" dirty="0" smtClean="0">
                <a:solidFill>
                  <a:srgbClr val="000000"/>
                </a:solidFill>
                <a:ea typeface="SimSun" pitchFamily="2" charset="-122"/>
              </a:rPr>
              <a:t>mechanism</a:t>
            </a:r>
          </a:p>
          <a:p>
            <a:pPr marL="228600" indent="-228600" eaLnBrk="0" hangingPunct="0">
              <a:spcAft>
                <a:spcPct val="50000"/>
              </a:spcAft>
              <a:buFont typeface="Symbol" pitchFamily="18" charset="2"/>
              <a:buChar char="·"/>
            </a:pPr>
            <a:r>
              <a:rPr lang="en-US" altLang="zh-CN" sz="2000" b="1" dirty="0" smtClean="0">
                <a:solidFill>
                  <a:srgbClr val="000000"/>
                </a:solidFill>
                <a:ea typeface="SimSun" pitchFamily="2" charset="-122"/>
              </a:rPr>
              <a:t>Results</a:t>
            </a:r>
          </a:p>
          <a:p>
            <a:pPr marL="685800" lvl="1" indent="-228600" eaLnBrk="0" hangingPunct="0">
              <a:spcAft>
                <a:spcPct val="50000"/>
              </a:spcAft>
              <a:buFont typeface="Symbol" pitchFamily="18" charset="2"/>
              <a:buChar char="·"/>
            </a:pPr>
            <a:r>
              <a:rPr lang="en-US" altLang="zh-CN" sz="2000" b="1" dirty="0" smtClean="0">
                <a:solidFill>
                  <a:srgbClr val="000000"/>
                </a:solidFill>
                <a:ea typeface="SimSun" pitchFamily="2" charset="-122"/>
              </a:rPr>
              <a:t>Dynamic of the discharge</a:t>
            </a:r>
          </a:p>
          <a:p>
            <a:pPr marL="685800" lvl="1" indent="-228600" eaLnBrk="0" hangingPunct="0">
              <a:spcAft>
                <a:spcPct val="50000"/>
              </a:spcAft>
              <a:buFont typeface="Symbol" pitchFamily="18" charset="2"/>
              <a:buChar char="·"/>
            </a:pPr>
            <a:r>
              <a:rPr lang="en-US" altLang="zh-CN" sz="2000" b="1" dirty="0" smtClean="0">
                <a:solidFill>
                  <a:srgbClr val="000000"/>
                </a:solidFill>
                <a:ea typeface="SimSun" pitchFamily="2" charset="-122"/>
              </a:rPr>
              <a:t>Reactions in liquid</a:t>
            </a:r>
          </a:p>
          <a:p>
            <a:pPr marL="685800" lvl="1" indent="-228600" eaLnBrk="0" hangingPunct="0">
              <a:spcAft>
                <a:spcPct val="50000"/>
              </a:spcAft>
              <a:buFont typeface="Symbol" pitchFamily="18" charset="2"/>
              <a:buChar char="·"/>
            </a:pPr>
            <a:r>
              <a:rPr lang="en-US" altLang="zh-CN" sz="2000" b="1" dirty="0" err="1" smtClean="0">
                <a:solidFill>
                  <a:srgbClr val="000000"/>
                </a:solidFill>
                <a:ea typeface="SimSun" pitchFamily="2" charset="-122"/>
              </a:rPr>
              <a:t>Fluences</a:t>
            </a:r>
            <a:r>
              <a:rPr lang="en-US" altLang="zh-CN" sz="2000" b="1" dirty="0" smtClean="0">
                <a:solidFill>
                  <a:srgbClr val="000000"/>
                </a:solidFill>
                <a:ea typeface="SimSun" pitchFamily="2" charset="-122"/>
              </a:rPr>
              <a:t> onto the tissue</a:t>
            </a:r>
          </a:p>
          <a:p>
            <a:pPr marL="228600" indent="-228600" eaLnBrk="0" hangingPunct="0">
              <a:spcAft>
                <a:spcPct val="50000"/>
              </a:spcAft>
              <a:buFont typeface="Symbol" pitchFamily="18" charset="2"/>
              <a:buChar char="·"/>
            </a:pPr>
            <a:r>
              <a:rPr lang="en-US" altLang="zh-CN" sz="2000" b="1" dirty="0" smtClean="0">
                <a:solidFill>
                  <a:srgbClr val="000000"/>
                </a:solidFill>
                <a:ea typeface="SimSun" pitchFamily="2" charset="-122"/>
              </a:rPr>
              <a:t>Conclusion</a:t>
            </a:r>
            <a:endParaRPr lang="en-US" altLang="zh-CN" sz="2000" b="1" dirty="0">
              <a:solidFill>
                <a:srgbClr val="000000"/>
              </a:solidFill>
              <a:ea typeface="SimSun" pitchFamily="2" charset="-122"/>
            </a:endParaRPr>
          </a:p>
        </p:txBody>
      </p:sp>
      <p:grpSp>
        <p:nvGrpSpPr>
          <p:cNvPr id="11" name="Group 9"/>
          <p:cNvGrpSpPr>
            <a:grpSpLocks/>
          </p:cNvGrpSpPr>
          <p:nvPr/>
        </p:nvGrpSpPr>
        <p:grpSpPr bwMode="auto">
          <a:xfrm>
            <a:off x="5308600" y="6207125"/>
            <a:ext cx="3770313" cy="582613"/>
            <a:chOff x="0" y="0"/>
            <a:chExt cx="2375" cy="367"/>
          </a:xfrm>
        </p:grpSpPr>
        <p:sp>
          <p:nvSpPr>
            <p:cNvPr id="12" name="Line 4"/>
            <p:cNvSpPr>
              <a:spLocks noChangeShapeType="1"/>
            </p:cNvSpPr>
            <p:nvPr/>
          </p:nvSpPr>
          <p:spPr bwMode="auto">
            <a:xfrm>
              <a:off x="36" y="0"/>
              <a:ext cx="2303" cy="1"/>
            </a:xfrm>
            <a:prstGeom prst="line">
              <a:avLst/>
            </a:prstGeom>
            <a:noFill/>
            <a:ln w="2857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Text Box 5"/>
            <p:cNvSpPr txBox="1">
              <a:spLocks noChangeArrowheads="1"/>
            </p:cNvSpPr>
            <p:nvPr/>
          </p:nvSpPr>
          <p:spPr bwMode="auto">
            <a:xfrm>
              <a:off x="0" y="1"/>
              <a:ext cx="237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latin typeface="Arial" pitchFamily="34" charset="0"/>
                  <a:ea typeface="PMingLiU" pitchFamily="18" charset="-120"/>
                </a:rPr>
                <a:t>University of Michigan</a:t>
              </a:r>
            </a:p>
            <a:p>
              <a:pPr algn="ctr"/>
              <a:r>
                <a:rPr lang="en-US" sz="1600" b="1">
                  <a:latin typeface="Arial" pitchFamily="34" charset="0"/>
                  <a:ea typeface="PMingLiU" pitchFamily="18" charset="-120"/>
                </a:rPr>
                <a:t>Institute for Plasma Science &amp; Engr.</a:t>
              </a:r>
            </a:p>
          </p:txBody>
        </p:sp>
      </p:grpSp>
      <p:sp>
        <p:nvSpPr>
          <p:cNvPr id="14" name="Text Box 5"/>
          <p:cNvSpPr txBox="1">
            <a:spLocks noChangeArrowheads="1"/>
          </p:cNvSpPr>
          <p:nvPr/>
        </p:nvSpPr>
        <p:spPr bwMode="auto">
          <a:xfrm>
            <a:off x="25400" y="6580188"/>
            <a:ext cx="1230313" cy="230187"/>
          </a:xfrm>
          <a:prstGeom prst="rect">
            <a:avLst/>
          </a:prstGeom>
          <a:noFill/>
          <a:ln w="9525">
            <a:noFill/>
            <a:miter lim="800000"/>
            <a:headEnd/>
            <a:tailEnd/>
          </a:ln>
        </p:spPr>
        <p:txBody>
          <a:bodyPr>
            <a:spAutoFit/>
          </a:bodyPr>
          <a:lstStyle/>
          <a:p>
            <a:pPr eaLnBrk="0" hangingPunct="0">
              <a:spcAft>
                <a:spcPts val="300"/>
              </a:spcAft>
            </a:pPr>
            <a:r>
              <a:rPr lang="en-US" sz="900" dirty="0" smtClean="0"/>
              <a:t>ICOPS_2013</a:t>
            </a:r>
            <a:endParaRPr lang="en-US" sz="9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2810544"/>
            <a:ext cx="2286000" cy="286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609" name="Line 2"/>
          <p:cNvSpPr>
            <a:spLocks noChangeShapeType="1"/>
          </p:cNvSpPr>
          <p:nvPr/>
        </p:nvSpPr>
        <p:spPr bwMode="auto">
          <a:xfrm>
            <a:off x="838200" y="762000"/>
            <a:ext cx="7467600" cy="0"/>
          </a:xfrm>
          <a:prstGeom prst="line">
            <a:avLst/>
          </a:prstGeom>
          <a:noFill/>
          <a:ln w="28575">
            <a:solidFill>
              <a:schemeClr val="tx1"/>
            </a:solidFill>
            <a:round/>
            <a:headEnd/>
            <a:tailEnd/>
          </a:ln>
        </p:spPr>
        <p:txBody>
          <a:bodyPr wrap="none" anchor="ctr"/>
          <a:lstStyle/>
          <a:p>
            <a:endParaRPr lang="en-US"/>
          </a:p>
        </p:txBody>
      </p:sp>
      <p:sp>
        <p:nvSpPr>
          <p:cNvPr id="68610" name="Text Box 5"/>
          <p:cNvSpPr txBox="1">
            <a:spLocks noChangeArrowheads="1"/>
          </p:cNvSpPr>
          <p:nvPr/>
        </p:nvSpPr>
        <p:spPr bwMode="auto">
          <a:xfrm>
            <a:off x="1611913" y="176213"/>
            <a:ext cx="6023380" cy="523220"/>
          </a:xfrm>
          <a:prstGeom prst="rect">
            <a:avLst/>
          </a:prstGeom>
          <a:noFill/>
          <a:ln w="9525">
            <a:noFill/>
            <a:miter lim="800000"/>
            <a:headEnd/>
            <a:tailEnd/>
          </a:ln>
        </p:spPr>
        <p:txBody>
          <a:bodyPr wrap="none">
            <a:spAutoFit/>
          </a:bodyPr>
          <a:lstStyle/>
          <a:p>
            <a:pPr algn="ctr" eaLnBrk="0" hangingPunct="0"/>
            <a:r>
              <a:rPr lang="en-US" altLang="zh-CN" sz="2800" b="1" dirty="0" smtClean="0">
                <a:solidFill>
                  <a:srgbClr val="000000"/>
                </a:solidFill>
                <a:ea typeface="SimSun" pitchFamily="2" charset="-122"/>
              </a:rPr>
              <a:t>DBDs IN CONTACT WITH LIQUIDS</a:t>
            </a:r>
            <a:endParaRPr lang="en-US" altLang="zh-CN" sz="2800" b="1" dirty="0">
              <a:solidFill>
                <a:srgbClr val="000000"/>
              </a:solidFill>
              <a:latin typeface="Times New Roman" pitchFamily="18" charset="0"/>
              <a:ea typeface="SimSun" pitchFamily="2" charset="-122"/>
            </a:endParaRPr>
          </a:p>
        </p:txBody>
      </p:sp>
      <p:sp>
        <p:nvSpPr>
          <p:cNvPr id="11" name="Text Box 2"/>
          <p:cNvSpPr txBox="1">
            <a:spLocks noChangeArrowheads="1"/>
          </p:cNvSpPr>
          <p:nvPr/>
        </p:nvSpPr>
        <p:spPr bwMode="auto">
          <a:xfrm>
            <a:off x="227013" y="803275"/>
            <a:ext cx="858996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169863"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Aft>
                <a:spcPct val="50000"/>
              </a:spcAft>
              <a:buFont typeface="Symbol" pitchFamily="18" charset="2"/>
              <a:buChar char="·"/>
            </a:pPr>
            <a:r>
              <a:rPr lang="en-US" altLang="en-US" sz="2000" b="1" dirty="0" smtClean="0">
                <a:latin typeface="Arial" pitchFamily="34" charset="0"/>
                <a:ea typeface="宋体" pitchFamily="2" charset="-122"/>
              </a:rPr>
              <a:t>DBDs in contact with liquids are important for tissue treatment, from sterilization to wound healing</a:t>
            </a:r>
            <a:r>
              <a:rPr lang="zh-CN" altLang="en-US" sz="2000" b="1" dirty="0" smtClean="0">
                <a:latin typeface="Arial" pitchFamily="34" charset="0"/>
                <a:ea typeface="宋体" pitchFamily="2" charset="-122"/>
              </a:rPr>
              <a:t>  </a:t>
            </a:r>
            <a:endParaRPr lang="en-US" sz="2000" b="1" dirty="0">
              <a:latin typeface="Arial" pitchFamily="34" charset="0"/>
              <a:ea typeface="PMingLiU" pitchFamily="18" charset="-120"/>
            </a:endParaRPr>
          </a:p>
          <a:p>
            <a:pPr lvl="1">
              <a:spcAft>
                <a:spcPts val="600"/>
              </a:spcAft>
              <a:buFont typeface="Symbol" pitchFamily="18" charset="2"/>
              <a:buChar char="·"/>
            </a:pPr>
            <a:r>
              <a:rPr lang="en-US" altLang="zh-CN" sz="2000" b="1" dirty="0" smtClean="0">
                <a:latin typeface="Arial" pitchFamily="34" charset="0"/>
                <a:ea typeface="宋体" pitchFamily="2" charset="-122"/>
              </a:rPr>
              <a:t>Tissues are often covered by a thin layer of liquid</a:t>
            </a:r>
          </a:p>
          <a:p>
            <a:pPr lvl="1">
              <a:spcAft>
                <a:spcPts val="600"/>
              </a:spcAft>
              <a:buFont typeface="Symbol" pitchFamily="18" charset="2"/>
              <a:buChar char="·"/>
            </a:pPr>
            <a:r>
              <a:rPr lang="en-US" sz="2000" b="1" dirty="0" smtClean="0">
                <a:latin typeface="Arial" pitchFamily="34" charset="0"/>
                <a:ea typeface="宋体" pitchFamily="2" charset="-122"/>
              </a:rPr>
              <a:t>Plasmas directly interact with the liquid layer</a:t>
            </a:r>
          </a:p>
          <a:p>
            <a:pPr lvl="1">
              <a:spcAft>
                <a:spcPts val="600"/>
              </a:spcAft>
              <a:buFont typeface="Symbol" pitchFamily="18" charset="2"/>
              <a:buChar char="·"/>
            </a:pPr>
            <a:r>
              <a:rPr lang="en-US" sz="2000" b="1" dirty="0" smtClean="0">
                <a:latin typeface="Arial" pitchFamily="34" charset="0"/>
                <a:ea typeface="PMingLiU" pitchFamily="18" charset="-120"/>
              </a:rPr>
              <a:t>The liquid layer processes radicals and ions prior to their reaching the tissues</a:t>
            </a:r>
            <a:endParaRPr lang="en-US" sz="2000" b="1" dirty="0">
              <a:latin typeface="Arial" pitchFamily="34" charset="0"/>
              <a:ea typeface="PMingLiU" pitchFamily="18" charset="-120"/>
            </a:endParaRPr>
          </a:p>
        </p:txBody>
      </p:sp>
      <p:grpSp>
        <p:nvGrpSpPr>
          <p:cNvPr id="12" name="Group 9"/>
          <p:cNvGrpSpPr>
            <a:grpSpLocks/>
          </p:cNvGrpSpPr>
          <p:nvPr/>
        </p:nvGrpSpPr>
        <p:grpSpPr bwMode="auto">
          <a:xfrm>
            <a:off x="5308600" y="6207125"/>
            <a:ext cx="3770313" cy="582613"/>
            <a:chOff x="0" y="0"/>
            <a:chExt cx="2375" cy="367"/>
          </a:xfrm>
        </p:grpSpPr>
        <p:sp>
          <p:nvSpPr>
            <p:cNvPr id="13" name="Line 4"/>
            <p:cNvSpPr>
              <a:spLocks noChangeShapeType="1"/>
            </p:cNvSpPr>
            <p:nvPr/>
          </p:nvSpPr>
          <p:spPr bwMode="auto">
            <a:xfrm>
              <a:off x="36" y="0"/>
              <a:ext cx="2303" cy="1"/>
            </a:xfrm>
            <a:prstGeom prst="line">
              <a:avLst/>
            </a:prstGeom>
            <a:noFill/>
            <a:ln w="2857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Text Box 5"/>
            <p:cNvSpPr txBox="1">
              <a:spLocks noChangeArrowheads="1"/>
            </p:cNvSpPr>
            <p:nvPr/>
          </p:nvSpPr>
          <p:spPr bwMode="auto">
            <a:xfrm>
              <a:off x="0" y="1"/>
              <a:ext cx="237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latin typeface="Arial" pitchFamily="34" charset="0"/>
                  <a:ea typeface="PMingLiU" pitchFamily="18" charset="-120"/>
                </a:rPr>
                <a:t>University of Michigan</a:t>
              </a:r>
            </a:p>
            <a:p>
              <a:pPr algn="ctr"/>
              <a:r>
                <a:rPr lang="en-US" sz="1600" b="1">
                  <a:latin typeface="Arial" pitchFamily="34" charset="0"/>
                  <a:ea typeface="PMingLiU" pitchFamily="18" charset="-120"/>
                </a:rPr>
                <a:t>Institute for Plasma Science &amp; Engr.</a:t>
              </a:r>
            </a:p>
          </p:txBody>
        </p:sp>
      </p:grpSp>
      <p:sp>
        <p:nvSpPr>
          <p:cNvPr id="15" name="Text Box 5"/>
          <p:cNvSpPr txBox="1">
            <a:spLocks noChangeArrowheads="1"/>
          </p:cNvSpPr>
          <p:nvPr/>
        </p:nvSpPr>
        <p:spPr bwMode="auto">
          <a:xfrm>
            <a:off x="25400" y="6580188"/>
            <a:ext cx="1230313" cy="230187"/>
          </a:xfrm>
          <a:prstGeom prst="rect">
            <a:avLst/>
          </a:prstGeom>
          <a:noFill/>
          <a:ln w="9525">
            <a:noFill/>
            <a:miter lim="800000"/>
            <a:headEnd/>
            <a:tailEnd/>
          </a:ln>
        </p:spPr>
        <p:txBody>
          <a:bodyPr>
            <a:spAutoFit/>
          </a:bodyPr>
          <a:lstStyle/>
          <a:p>
            <a:pPr eaLnBrk="0" hangingPunct="0">
              <a:spcAft>
                <a:spcPts val="300"/>
              </a:spcAft>
            </a:pPr>
            <a:r>
              <a:rPr lang="en-US" sz="900" dirty="0" smtClean="0"/>
              <a:t>ICOPS_2013</a:t>
            </a:r>
            <a:endParaRPr lang="en-US" sz="900" dirty="0"/>
          </a:p>
        </p:txBody>
      </p:sp>
      <p:sp>
        <p:nvSpPr>
          <p:cNvPr id="17" name="Text Box 7"/>
          <p:cNvSpPr txBox="1">
            <a:spLocks noChangeArrowheads="1"/>
          </p:cNvSpPr>
          <p:nvPr/>
        </p:nvSpPr>
        <p:spPr bwMode="auto">
          <a:xfrm>
            <a:off x="403481" y="5852160"/>
            <a:ext cx="4845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marL="342900" indent="-17462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168275" indent="0" eaLnBrk="1" hangingPunct="1"/>
            <a:r>
              <a:rPr lang="fr-FR" altLang="en-US" sz="1200" b="1" dirty="0" smtClean="0">
                <a:latin typeface="Arial" pitchFamily="34" charset="0"/>
              </a:rPr>
              <a:t>G. Y. Park et al, Plasma </a:t>
            </a:r>
            <a:r>
              <a:rPr lang="fr-FR" altLang="en-US" sz="1200" b="1" dirty="0">
                <a:latin typeface="Arial" pitchFamily="34" charset="0"/>
              </a:rPr>
              <a:t>Sources </a:t>
            </a:r>
            <a:r>
              <a:rPr lang="fr-FR" altLang="en-US" sz="1200" b="1" dirty="0" err="1">
                <a:latin typeface="Arial" pitchFamily="34" charset="0"/>
              </a:rPr>
              <a:t>Sci</a:t>
            </a:r>
            <a:r>
              <a:rPr lang="fr-FR" altLang="en-US" sz="1200" b="1" dirty="0">
                <a:latin typeface="Arial" pitchFamily="34" charset="0"/>
              </a:rPr>
              <a:t>. </a:t>
            </a:r>
            <a:r>
              <a:rPr lang="fr-FR" altLang="en-US" sz="1200" b="1" dirty="0" err="1">
                <a:latin typeface="Arial" pitchFamily="34" charset="0"/>
              </a:rPr>
              <a:t>Technol</a:t>
            </a:r>
            <a:r>
              <a:rPr lang="fr-FR" altLang="en-US" sz="1200" b="1" dirty="0">
                <a:latin typeface="Arial" pitchFamily="34" charset="0"/>
              </a:rPr>
              <a:t>. 21 (2012) 043001</a:t>
            </a:r>
            <a:endParaRPr lang="en-US" altLang="en-US" sz="1200" b="1" dirty="0">
              <a:latin typeface="Arial" pitchFamily="34" charset="0"/>
            </a:endParaRPr>
          </a:p>
        </p:txBody>
      </p:sp>
      <p:pic>
        <p:nvPicPr>
          <p:cNvPr id="15362" name="Picture 2" descr="http://ej.iop.org/images/0963-0252/21/4/043001/Full/psst400026f02_online.jpg"/>
          <p:cNvPicPr>
            <a:picLocks noChangeAspect="1" noChangeArrowheads="1"/>
          </p:cNvPicPr>
          <p:nvPr/>
        </p:nvPicPr>
        <p:blipFill rotWithShape="1">
          <a:blip r:embed="rId4">
            <a:extLst>
              <a:ext uri="{28A0092B-C50C-407E-A947-70E740481C1C}">
                <a14:useLocalDpi xmlns:a14="http://schemas.microsoft.com/office/drawing/2010/main" val="0"/>
              </a:ext>
            </a:extLst>
          </a:blip>
          <a:srcRect l="-1" r="35804"/>
          <a:stretch/>
        </p:blipFill>
        <p:spPr bwMode="auto">
          <a:xfrm>
            <a:off x="724429" y="3136299"/>
            <a:ext cx="4622800" cy="25431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7"/>
          <p:cNvSpPr txBox="1">
            <a:spLocks noChangeArrowheads="1"/>
          </p:cNvSpPr>
          <p:nvPr/>
        </p:nvSpPr>
        <p:spPr bwMode="auto">
          <a:xfrm>
            <a:off x="6028270" y="5725514"/>
            <a:ext cx="22775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marL="342900" indent="-17462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168275" indent="0" eaLnBrk="1" hangingPunct="1"/>
            <a:r>
              <a:rPr lang="fr-FR" altLang="en-US" sz="1200" b="1" dirty="0" smtClean="0">
                <a:latin typeface="Arial" pitchFamily="34" charset="0"/>
              </a:rPr>
              <a:t>S</a:t>
            </a:r>
            <a:r>
              <a:rPr lang="fr-FR" altLang="en-US" sz="1200" b="1" dirty="0">
                <a:latin typeface="Arial" pitchFamily="34" charset="0"/>
              </a:rPr>
              <a:t>. </a:t>
            </a:r>
            <a:r>
              <a:rPr lang="fr-FR" altLang="en-US" sz="1200" b="1" dirty="0" err="1" smtClean="0">
                <a:latin typeface="Arial" pitchFamily="34" charset="0"/>
              </a:rPr>
              <a:t>Emmert</a:t>
            </a:r>
            <a:r>
              <a:rPr lang="fr-FR" altLang="en-US" sz="1200" b="1" dirty="0" smtClean="0">
                <a:latin typeface="Arial" pitchFamily="34" charset="0"/>
              </a:rPr>
              <a:t> et al,  </a:t>
            </a:r>
            <a:r>
              <a:rPr lang="fr-FR" altLang="en-US" sz="1200" b="1" dirty="0" err="1" smtClean="0">
                <a:latin typeface="Arial" pitchFamily="34" charset="0"/>
              </a:rPr>
              <a:t>Clinical</a:t>
            </a:r>
            <a:r>
              <a:rPr lang="fr-FR" altLang="en-US" sz="1200" b="1" dirty="0" smtClean="0">
                <a:latin typeface="Arial" pitchFamily="34" charset="0"/>
              </a:rPr>
              <a:t> PlasmaMedicine1 (2013) 24</a:t>
            </a:r>
            <a:endParaRPr lang="en-US" altLang="en-US" sz="1200" b="1" dirty="0">
              <a:latin typeface="Arial" pitchFamily="34" charset="0"/>
            </a:endParaRPr>
          </a:p>
        </p:txBody>
      </p:sp>
    </p:spTree>
    <p:extLst>
      <p:ext uri="{BB962C8B-B14F-4D97-AF65-F5344CB8AC3E}">
        <p14:creationId xmlns:p14="http://schemas.microsoft.com/office/powerpoint/2010/main" val="2719306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Line 2"/>
          <p:cNvSpPr>
            <a:spLocks noChangeShapeType="1"/>
          </p:cNvSpPr>
          <p:nvPr/>
        </p:nvSpPr>
        <p:spPr bwMode="auto">
          <a:xfrm>
            <a:off x="838200" y="762000"/>
            <a:ext cx="7467600" cy="0"/>
          </a:xfrm>
          <a:prstGeom prst="line">
            <a:avLst/>
          </a:prstGeom>
          <a:noFill/>
          <a:ln w="28575">
            <a:solidFill>
              <a:schemeClr val="tx1"/>
            </a:solidFill>
            <a:round/>
            <a:headEnd/>
            <a:tailEnd/>
          </a:ln>
        </p:spPr>
        <p:txBody>
          <a:bodyPr wrap="none" anchor="ctr"/>
          <a:lstStyle/>
          <a:p>
            <a:endParaRPr lang="en-US"/>
          </a:p>
        </p:txBody>
      </p:sp>
      <p:sp>
        <p:nvSpPr>
          <p:cNvPr id="68610" name="Text Box 5"/>
          <p:cNvSpPr txBox="1">
            <a:spLocks noChangeArrowheads="1"/>
          </p:cNvSpPr>
          <p:nvPr/>
        </p:nvSpPr>
        <p:spPr bwMode="auto">
          <a:xfrm>
            <a:off x="1314043" y="176213"/>
            <a:ext cx="6619121" cy="523220"/>
          </a:xfrm>
          <a:prstGeom prst="rect">
            <a:avLst/>
          </a:prstGeom>
          <a:noFill/>
          <a:ln w="9525">
            <a:noFill/>
            <a:miter lim="800000"/>
            <a:headEnd/>
            <a:tailEnd/>
          </a:ln>
        </p:spPr>
        <p:txBody>
          <a:bodyPr wrap="none">
            <a:spAutoFit/>
          </a:bodyPr>
          <a:lstStyle/>
          <a:p>
            <a:pPr algn="ctr"/>
            <a:r>
              <a:rPr lang="en-US" altLang="en-US" sz="2800" b="1" dirty="0">
                <a:latin typeface="Arial" pitchFamily="34" charset="0"/>
                <a:ea typeface="宋体" pitchFamily="2" charset="-122"/>
              </a:rPr>
              <a:t>IN PRACTICE, NON-PRISTINE WATER</a:t>
            </a:r>
            <a:endParaRPr lang="zh-CN" altLang="en-US" sz="2800" b="1" dirty="0">
              <a:latin typeface="Arial" pitchFamily="34" charset="0"/>
              <a:ea typeface="宋体" pitchFamily="2" charset="-122"/>
            </a:endParaRPr>
          </a:p>
        </p:txBody>
      </p:sp>
      <p:sp>
        <p:nvSpPr>
          <p:cNvPr id="11" name="Text Box 2"/>
          <p:cNvSpPr txBox="1">
            <a:spLocks noChangeArrowheads="1"/>
          </p:cNvSpPr>
          <p:nvPr/>
        </p:nvSpPr>
        <p:spPr bwMode="auto">
          <a:xfrm>
            <a:off x="227013" y="893959"/>
            <a:ext cx="8589962"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169863"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Aft>
                <a:spcPct val="35000"/>
              </a:spcAft>
              <a:buFont typeface="Symbol" pitchFamily="18" charset="2"/>
              <a:buChar char="·"/>
            </a:pPr>
            <a:r>
              <a:rPr lang="en-US" altLang="en-US" sz="2000" b="1" dirty="0">
                <a:latin typeface="Arial" pitchFamily="34" charset="0"/>
              </a:rPr>
              <a:t>Most biological fluids are not</a:t>
            </a:r>
            <a:r>
              <a:rPr lang="zh-CN" altLang="en-US" sz="2000" b="1" dirty="0">
                <a:latin typeface="Arial" pitchFamily="34" charset="0"/>
                <a:ea typeface="宋体" pitchFamily="2" charset="-122"/>
              </a:rPr>
              <a:t> </a:t>
            </a:r>
            <a:r>
              <a:rPr lang="en-US" altLang="en-US" sz="2000" b="1" dirty="0">
                <a:latin typeface="Arial" pitchFamily="34" charset="0"/>
                <a:ea typeface="宋体" pitchFamily="2" charset="-122"/>
              </a:rPr>
              <a:t>pristine </a:t>
            </a:r>
            <a:r>
              <a:rPr lang="zh-CN" altLang="en-US" sz="2000" b="1" dirty="0" smtClean="0">
                <a:latin typeface="Arial" pitchFamily="34" charset="0"/>
                <a:ea typeface="宋体" pitchFamily="2" charset="-122"/>
              </a:rPr>
              <a:t>water</a:t>
            </a:r>
            <a:r>
              <a:rPr lang="en-US" altLang="zh-CN" sz="2000" b="1" dirty="0" smtClean="0">
                <a:latin typeface="Arial" pitchFamily="34" charset="0"/>
                <a:ea typeface="宋体" pitchFamily="2" charset="-122"/>
              </a:rPr>
              <a:t>, but with</a:t>
            </a:r>
            <a:endParaRPr lang="en-US" altLang="en-US" sz="2000" b="1" dirty="0">
              <a:latin typeface="Arial" pitchFamily="34" charset="0"/>
            </a:endParaRPr>
          </a:p>
          <a:p>
            <a:pPr lvl="1">
              <a:spcAft>
                <a:spcPct val="35000"/>
              </a:spcAft>
              <a:buFont typeface="Symbol" pitchFamily="18" charset="2"/>
              <a:buChar char="·"/>
            </a:pPr>
            <a:r>
              <a:rPr lang="zh-CN" altLang="en-US" sz="2000" b="1" dirty="0">
                <a:latin typeface="Arial" pitchFamily="34" charset="0"/>
                <a:ea typeface="宋体" pitchFamily="2" charset="-122"/>
              </a:rPr>
              <a:t>Dissolved gases, such as O</a:t>
            </a:r>
            <a:r>
              <a:rPr lang="zh-CN" altLang="en-US" sz="2000" b="1" baseline="-25000" dirty="0">
                <a:latin typeface="Arial" pitchFamily="34" charset="0"/>
                <a:ea typeface="宋体" pitchFamily="2" charset="-122"/>
              </a:rPr>
              <a:t>2</a:t>
            </a:r>
            <a:r>
              <a:rPr lang="zh-CN" altLang="en-US" sz="2000" b="1" dirty="0">
                <a:latin typeface="Arial" pitchFamily="34" charset="0"/>
                <a:ea typeface="宋体" pitchFamily="2" charset="-122"/>
              </a:rPr>
              <a:t> and CO</a:t>
            </a:r>
            <a:r>
              <a:rPr lang="zh-CN" altLang="en-US" sz="2000" b="1" baseline="-25000" dirty="0">
                <a:latin typeface="Arial" pitchFamily="34" charset="0"/>
                <a:ea typeface="宋体" pitchFamily="2" charset="-122"/>
              </a:rPr>
              <a:t>2</a:t>
            </a:r>
            <a:endParaRPr lang="en-US" altLang="en-US" sz="2000" b="1" baseline="-25000" dirty="0">
              <a:latin typeface="Arial" pitchFamily="34" charset="0"/>
              <a:ea typeface="宋体" pitchFamily="2" charset="-122"/>
            </a:endParaRPr>
          </a:p>
          <a:p>
            <a:pPr lvl="1">
              <a:spcAft>
                <a:spcPct val="35000"/>
              </a:spcAft>
              <a:buFont typeface="Symbol" pitchFamily="18" charset="2"/>
              <a:buChar char="·"/>
            </a:pPr>
            <a:r>
              <a:rPr lang="en-US" altLang="en-US" sz="2000" b="1" dirty="0">
                <a:latin typeface="Arial" pitchFamily="34" charset="0"/>
                <a:ea typeface="宋体" pitchFamily="2" charset="-122"/>
              </a:rPr>
              <a:t>“</a:t>
            </a:r>
            <a:r>
              <a:rPr lang="zh-CN" altLang="en-US" sz="2000" b="1" dirty="0">
                <a:latin typeface="Arial" pitchFamily="34" charset="0"/>
                <a:ea typeface="宋体" pitchFamily="2" charset="-122"/>
              </a:rPr>
              <a:t>RH</a:t>
            </a:r>
            <a:r>
              <a:rPr lang="zh-CN" altLang="en-US" sz="2000" b="1" dirty="0">
                <a:ea typeface="宋体" pitchFamily="2" charset="-122"/>
              </a:rPr>
              <a:t>”</a:t>
            </a:r>
            <a:r>
              <a:rPr lang="zh-CN" altLang="en-US" sz="2000" b="1" dirty="0">
                <a:latin typeface="Arial" pitchFamily="34" charset="0"/>
                <a:ea typeface="宋体" pitchFamily="2" charset="-122"/>
              </a:rPr>
              <a:t>(alkane-like hydrocarbon</a:t>
            </a:r>
            <a:r>
              <a:rPr lang="en-US" altLang="en-US" sz="2000" b="1" dirty="0">
                <a:latin typeface="Arial" pitchFamily="34" charset="0"/>
                <a:ea typeface="宋体" pitchFamily="2" charset="-122"/>
              </a:rPr>
              <a:t>s</a:t>
            </a:r>
            <a:r>
              <a:rPr lang="zh-CN" altLang="en-US" sz="2000" b="1" dirty="0" smtClean="0">
                <a:latin typeface="Arial" pitchFamily="34" charset="0"/>
                <a:ea typeface="宋体" pitchFamily="2" charset="-122"/>
              </a:rPr>
              <a:t>)</a:t>
            </a:r>
            <a:r>
              <a:rPr lang="en-US" altLang="en-US" sz="2000" b="1" dirty="0" smtClean="0">
                <a:latin typeface="Arial" pitchFamily="34" charset="0"/>
                <a:ea typeface="宋体" pitchFamily="2" charset="-122"/>
              </a:rPr>
              <a:t>.</a:t>
            </a:r>
            <a:endParaRPr lang="en-US" altLang="en-US" sz="2000" b="1" dirty="0">
              <a:latin typeface="Arial" pitchFamily="34" charset="0"/>
              <a:ea typeface="宋体" pitchFamily="2" charset="-122"/>
            </a:endParaRPr>
          </a:p>
          <a:p>
            <a:pPr lvl="1">
              <a:spcAft>
                <a:spcPct val="35000"/>
              </a:spcAft>
              <a:buFont typeface="Symbol" pitchFamily="18" charset="2"/>
              <a:buChar char="·"/>
            </a:pPr>
            <a:endParaRPr lang="en-US" altLang="en-US" sz="2000" b="1" dirty="0">
              <a:latin typeface="Arial" pitchFamily="34" charset="0"/>
              <a:ea typeface="宋体" pitchFamily="2" charset="-122"/>
            </a:endParaRPr>
          </a:p>
          <a:p>
            <a:pPr>
              <a:spcAft>
                <a:spcPct val="35000"/>
              </a:spcAft>
              <a:buFont typeface="Symbol" pitchFamily="18" charset="2"/>
              <a:buChar char="·"/>
            </a:pPr>
            <a:r>
              <a:rPr lang="en-US" altLang="en-US" sz="2000" b="1" dirty="0">
                <a:latin typeface="Arial" pitchFamily="34" charset="0"/>
                <a:ea typeface="宋体" pitchFamily="2" charset="-122"/>
              </a:rPr>
              <a:t>In this presentation, we present results from a computational investigation of micro-plasmas sustained in water.</a:t>
            </a:r>
          </a:p>
          <a:p>
            <a:pPr lvl="1">
              <a:spcAft>
                <a:spcPct val="35000"/>
              </a:spcAft>
              <a:buFont typeface="Symbol" pitchFamily="18" charset="2"/>
              <a:buChar char="·"/>
            </a:pPr>
            <a:r>
              <a:rPr lang="en-US" altLang="en-US" sz="2000" b="1" dirty="0">
                <a:latin typeface="Arial" pitchFamily="34" charset="0"/>
                <a:ea typeface="宋体" pitchFamily="2" charset="-122"/>
              </a:rPr>
              <a:t>Production of reactive species in gas </a:t>
            </a:r>
            <a:r>
              <a:rPr lang="en-US" altLang="en-US" sz="2000" b="1" dirty="0" smtClean="0">
                <a:latin typeface="Arial" pitchFamily="34" charset="0"/>
                <a:ea typeface="宋体" pitchFamily="2" charset="-122"/>
              </a:rPr>
              <a:t>phase.</a:t>
            </a:r>
            <a:endParaRPr lang="en-US" altLang="en-US" sz="2000" b="1" dirty="0">
              <a:latin typeface="Arial" pitchFamily="34" charset="0"/>
              <a:ea typeface="宋体" pitchFamily="2" charset="-122"/>
            </a:endParaRPr>
          </a:p>
          <a:p>
            <a:pPr lvl="1">
              <a:spcAft>
                <a:spcPct val="35000"/>
              </a:spcAft>
              <a:buFont typeface="Symbol" pitchFamily="18" charset="2"/>
              <a:buChar char="·"/>
            </a:pPr>
            <a:r>
              <a:rPr lang="en-US" altLang="en-US" sz="2000" b="1" dirty="0">
                <a:latin typeface="Arial" pitchFamily="34" charset="0"/>
                <a:ea typeface="宋体" pitchFamily="2" charset="-122"/>
              </a:rPr>
              <a:t>Transport of reactants into water (solvation</a:t>
            </a:r>
            <a:r>
              <a:rPr lang="en-US" altLang="en-US" sz="2000" b="1" dirty="0" smtClean="0">
                <a:latin typeface="Arial" pitchFamily="34" charset="0"/>
                <a:ea typeface="宋体" pitchFamily="2" charset="-122"/>
              </a:rPr>
              <a:t>).</a:t>
            </a:r>
            <a:endParaRPr lang="en-US" altLang="en-US" sz="2000" b="1" dirty="0">
              <a:latin typeface="Arial" pitchFamily="34" charset="0"/>
              <a:ea typeface="宋体" pitchFamily="2" charset="-122"/>
            </a:endParaRPr>
          </a:p>
          <a:p>
            <a:pPr lvl="1">
              <a:spcAft>
                <a:spcPct val="35000"/>
              </a:spcAft>
              <a:buFont typeface="Symbol" pitchFamily="18" charset="2"/>
              <a:buChar char="·"/>
            </a:pPr>
            <a:r>
              <a:rPr lang="en-US" altLang="en-US" sz="2000" b="1" dirty="0">
                <a:latin typeface="Arial" pitchFamily="34" charset="0"/>
                <a:ea typeface="宋体" pitchFamily="2" charset="-122"/>
              </a:rPr>
              <a:t>Production and transport of reactants in water.</a:t>
            </a:r>
          </a:p>
          <a:p>
            <a:pPr lvl="1">
              <a:spcAft>
                <a:spcPct val="35000"/>
              </a:spcAft>
              <a:buFont typeface="Symbol" pitchFamily="18" charset="2"/>
              <a:buChar char="·"/>
            </a:pPr>
            <a:r>
              <a:rPr lang="en-US" altLang="en-US" sz="2000" b="1" dirty="0" smtClean="0">
                <a:latin typeface="Arial" pitchFamily="34" charset="0"/>
                <a:ea typeface="宋体" pitchFamily="2" charset="-122"/>
              </a:rPr>
              <a:t>Species </a:t>
            </a:r>
            <a:r>
              <a:rPr lang="en-US" altLang="en-US" sz="2000" b="1" dirty="0" err="1" smtClean="0">
                <a:latin typeface="Arial" pitchFamily="34" charset="0"/>
                <a:ea typeface="宋体" pitchFamily="2" charset="-122"/>
              </a:rPr>
              <a:t>fluences</a:t>
            </a:r>
            <a:r>
              <a:rPr lang="en-US" altLang="en-US" sz="2000" b="1" dirty="0" smtClean="0">
                <a:latin typeface="Arial" pitchFamily="34" charset="0"/>
                <a:ea typeface="宋体" pitchFamily="2" charset="-122"/>
              </a:rPr>
              <a:t> received by the tissue.</a:t>
            </a:r>
            <a:endParaRPr lang="zh-CN" altLang="en-US" sz="2000" b="1" dirty="0">
              <a:latin typeface="Arial" pitchFamily="34" charset="0"/>
              <a:ea typeface="宋体" pitchFamily="2" charset="-122"/>
            </a:endParaRPr>
          </a:p>
        </p:txBody>
      </p:sp>
      <p:grpSp>
        <p:nvGrpSpPr>
          <p:cNvPr id="12" name="Group 9"/>
          <p:cNvGrpSpPr>
            <a:grpSpLocks/>
          </p:cNvGrpSpPr>
          <p:nvPr/>
        </p:nvGrpSpPr>
        <p:grpSpPr bwMode="auto">
          <a:xfrm>
            <a:off x="5308600" y="6207125"/>
            <a:ext cx="3770313" cy="582613"/>
            <a:chOff x="0" y="0"/>
            <a:chExt cx="2375" cy="367"/>
          </a:xfrm>
        </p:grpSpPr>
        <p:sp>
          <p:nvSpPr>
            <p:cNvPr id="13" name="Line 4"/>
            <p:cNvSpPr>
              <a:spLocks noChangeShapeType="1"/>
            </p:cNvSpPr>
            <p:nvPr/>
          </p:nvSpPr>
          <p:spPr bwMode="auto">
            <a:xfrm>
              <a:off x="36" y="0"/>
              <a:ext cx="2303" cy="1"/>
            </a:xfrm>
            <a:prstGeom prst="line">
              <a:avLst/>
            </a:prstGeom>
            <a:noFill/>
            <a:ln w="2857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Text Box 5"/>
            <p:cNvSpPr txBox="1">
              <a:spLocks noChangeArrowheads="1"/>
            </p:cNvSpPr>
            <p:nvPr/>
          </p:nvSpPr>
          <p:spPr bwMode="auto">
            <a:xfrm>
              <a:off x="0" y="1"/>
              <a:ext cx="237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latin typeface="Arial" pitchFamily="34" charset="0"/>
                  <a:ea typeface="PMingLiU" pitchFamily="18" charset="-120"/>
                </a:rPr>
                <a:t>University of Michigan</a:t>
              </a:r>
            </a:p>
            <a:p>
              <a:pPr algn="ctr"/>
              <a:r>
                <a:rPr lang="en-US" sz="1600" b="1">
                  <a:latin typeface="Arial" pitchFamily="34" charset="0"/>
                  <a:ea typeface="PMingLiU" pitchFamily="18" charset="-120"/>
                </a:rPr>
                <a:t>Institute for Plasma Science &amp; Engr.</a:t>
              </a:r>
            </a:p>
          </p:txBody>
        </p:sp>
      </p:grpSp>
      <p:sp>
        <p:nvSpPr>
          <p:cNvPr id="15" name="Text Box 5"/>
          <p:cNvSpPr txBox="1">
            <a:spLocks noChangeArrowheads="1"/>
          </p:cNvSpPr>
          <p:nvPr/>
        </p:nvSpPr>
        <p:spPr bwMode="auto">
          <a:xfrm>
            <a:off x="25400" y="6580188"/>
            <a:ext cx="1230313" cy="230187"/>
          </a:xfrm>
          <a:prstGeom prst="rect">
            <a:avLst/>
          </a:prstGeom>
          <a:noFill/>
          <a:ln w="9525">
            <a:noFill/>
            <a:miter lim="800000"/>
            <a:headEnd/>
            <a:tailEnd/>
          </a:ln>
        </p:spPr>
        <p:txBody>
          <a:bodyPr>
            <a:spAutoFit/>
          </a:bodyPr>
          <a:lstStyle/>
          <a:p>
            <a:pPr eaLnBrk="0" hangingPunct="0">
              <a:spcAft>
                <a:spcPts val="300"/>
              </a:spcAft>
            </a:pPr>
            <a:r>
              <a:rPr lang="en-US" sz="900" dirty="0" smtClean="0"/>
              <a:t>ICOPS_2013</a:t>
            </a:r>
            <a:endParaRPr lang="en-US" sz="900" dirty="0"/>
          </a:p>
        </p:txBody>
      </p:sp>
      <p:pic>
        <p:nvPicPr>
          <p:cNvPr id="16" name="Picture 6"/>
          <p:cNvPicPr>
            <a:picLocks noChangeAspect="1" noChangeArrowheads="1"/>
          </p:cNvPicPr>
          <p:nvPr/>
        </p:nvPicPr>
        <p:blipFill>
          <a:blip r:embed="rId3">
            <a:extLst>
              <a:ext uri="{28A0092B-C50C-407E-A947-70E740481C1C}">
                <a14:useLocalDpi xmlns:a14="http://schemas.microsoft.com/office/drawing/2010/main" val="0"/>
              </a:ext>
            </a:extLst>
          </a:blip>
          <a:srcRect l="27319" r="27916"/>
          <a:stretch>
            <a:fillRect/>
          </a:stretch>
        </p:blipFill>
        <p:spPr bwMode="auto">
          <a:xfrm>
            <a:off x="6268393" y="1475562"/>
            <a:ext cx="2286000" cy="10301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87970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Line 2"/>
          <p:cNvSpPr>
            <a:spLocks noChangeShapeType="1"/>
          </p:cNvSpPr>
          <p:nvPr/>
        </p:nvSpPr>
        <p:spPr bwMode="auto">
          <a:xfrm>
            <a:off x="838200" y="762000"/>
            <a:ext cx="7467600" cy="0"/>
          </a:xfrm>
          <a:prstGeom prst="line">
            <a:avLst/>
          </a:prstGeom>
          <a:noFill/>
          <a:ln w="28575">
            <a:solidFill>
              <a:schemeClr val="tx1"/>
            </a:solidFill>
            <a:round/>
            <a:headEnd/>
            <a:tailEnd/>
          </a:ln>
        </p:spPr>
        <p:txBody>
          <a:bodyPr wrap="none" anchor="ctr"/>
          <a:lstStyle/>
          <a:p>
            <a:endParaRPr lang="en-US"/>
          </a:p>
        </p:txBody>
      </p:sp>
      <p:sp>
        <p:nvSpPr>
          <p:cNvPr id="68610" name="Text Box 5"/>
          <p:cNvSpPr txBox="1">
            <a:spLocks noChangeArrowheads="1"/>
          </p:cNvSpPr>
          <p:nvPr/>
        </p:nvSpPr>
        <p:spPr bwMode="auto">
          <a:xfrm>
            <a:off x="1314043" y="176213"/>
            <a:ext cx="6619121" cy="523220"/>
          </a:xfrm>
          <a:prstGeom prst="rect">
            <a:avLst/>
          </a:prstGeom>
          <a:noFill/>
          <a:ln w="9525">
            <a:noFill/>
            <a:miter lim="800000"/>
            <a:headEnd/>
            <a:tailEnd/>
          </a:ln>
        </p:spPr>
        <p:txBody>
          <a:bodyPr wrap="none">
            <a:spAutoFit/>
          </a:bodyPr>
          <a:lstStyle/>
          <a:p>
            <a:pPr algn="ctr"/>
            <a:r>
              <a:rPr lang="en-US" sz="2800" b="1" dirty="0">
                <a:latin typeface="Arial" pitchFamily="34" charset="0"/>
                <a:cs typeface="Times New Roman" pitchFamily="18" charset="0"/>
              </a:rPr>
              <a:t>MODELING PLATFORM: </a:t>
            </a:r>
            <a:r>
              <a:rPr lang="en-US" sz="2800" b="1" i="1" dirty="0" err="1">
                <a:latin typeface="Arial" pitchFamily="34" charset="0"/>
                <a:cs typeface="Times New Roman" pitchFamily="18" charset="0"/>
              </a:rPr>
              <a:t>nonPDPSIM</a:t>
            </a:r>
            <a:endParaRPr lang="en-US" sz="2800" b="1" i="1" dirty="0">
              <a:latin typeface="Arial" pitchFamily="34" charset="0"/>
              <a:cs typeface="Times New Roman" pitchFamily="18" charset="0"/>
            </a:endParaRPr>
          </a:p>
        </p:txBody>
      </p:sp>
      <p:grpSp>
        <p:nvGrpSpPr>
          <p:cNvPr id="12" name="Group 9"/>
          <p:cNvGrpSpPr>
            <a:grpSpLocks/>
          </p:cNvGrpSpPr>
          <p:nvPr/>
        </p:nvGrpSpPr>
        <p:grpSpPr bwMode="auto">
          <a:xfrm>
            <a:off x="5308600" y="6207125"/>
            <a:ext cx="3770313" cy="582613"/>
            <a:chOff x="0" y="0"/>
            <a:chExt cx="2375" cy="367"/>
          </a:xfrm>
        </p:grpSpPr>
        <p:sp>
          <p:nvSpPr>
            <p:cNvPr id="13" name="Line 4"/>
            <p:cNvSpPr>
              <a:spLocks noChangeShapeType="1"/>
            </p:cNvSpPr>
            <p:nvPr/>
          </p:nvSpPr>
          <p:spPr bwMode="auto">
            <a:xfrm>
              <a:off x="36" y="0"/>
              <a:ext cx="2303" cy="1"/>
            </a:xfrm>
            <a:prstGeom prst="line">
              <a:avLst/>
            </a:prstGeom>
            <a:noFill/>
            <a:ln w="2857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Text Box 5"/>
            <p:cNvSpPr txBox="1">
              <a:spLocks noChangeArrowheads="1"/>
            </p:cNvSpPr>
            <p:nvPr/>
          </p:nvSpPr>
          <p:spPr bwMode="auto">
            <a:xfrm>
              <a:off x="0" y="1"/>
              <a:ext cx="237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latin typeface="Arial" pitchFamily="34" charset="0"/>
                  <a:ea typeface="PMingLiU" pitchFamily="18" charset="-120"/>
                </a:rPr>
                <a:t>University of Michigan</a:t>
              </a:r>
            </a:p>
            <a:p>
              <a:pPr algn="ctr"/>
              <a:r>
                <a:rPr lang="en-US" sz="1600" b="1">
                  <a:latin typeface="Arial" pitchFamily="34" charset="0"/>
                  <a:ea typeface="PMingLiU" pitchFamily="18" charset="-120"/>
                </a:rPr>
                <a:t>Institute for Plasma Science &amp; Engr.</a:t>
              </a:r>
            </a:p>
          </p:txBody>
        </p:sp>
      </p:grpSp>
      <p:sp>
        <p:nvSpPr>
          <p:cNvPr id="15" name="Text Box 5"/>
          <p:cNvSpPr txBox="1">
            <a:spLocks noChangeArrowheads="1"/>
          </p:cNvSpPr>
          <p:nvPr/>
        </p:nvSpPr>
        <p:spPr bwMode="auto">
          <a:xfrm>
            <a:off x="25400" y="6580188"/>
            <a:ext cx="1230313" cy="230187"/>
          </a:xfrm>
          <a:prstGeom prst="rect">
            <a:avLst/>
          </a:prstGeom>
          <a:noFill/>
          <a:ln w="9525">
            <a:noFill/>
            <a:miter lim="800000"/>
            <a:headEnd/>
            <a:tailEnd/>
          </a:ln>
        </p:spPr>
        <p:txBody>
          <a:bodyPr>
            <a:spAutoFit/>
          </a:bodyPr>
          <a:lstStyle/>
          <a:p>
            <a:pPr eaLnBrk="0" hangingPunct="0">
              <a:spcAft>
                <a:spcPts val="300"/>
              </a:spcAft>
            </a:pPr>
            <a:r>
              <a:rPr lang="en-US" sz="900" dirty="0" smtClean="0"/>
              <a:t>ICOPS_2013</a:t>
            </a:r>
            <a:endParaRPr lang="en-US" sz="900" dirty="0"/>
          </a:p>
        </p:txBody>
      </p:sp>
      <p:sp>
        <p:nvSpPr>
          <p:cNvPr id="16" name="Text Box 13"/>
          <p:cNvSpPr txBox="1">
            <a:spLocks noChangeArrowheads="1"/>
          </p:cNvSpPr>
          <p:nvPr/>
        </p:nvSpPr>
        <p:spPr bwMode="auto">
          <a:xfrm>
            <a:off x="319088" y="792163"/>
            <a:ext cx="82184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fontAlgn="base">
              <a:spcBef>
                <a:spcPct val="0"/>
              </a:spcBef>
              <a:spcAft>
                <a:spcPct val="0"/>
              </a:spcAft>
              <a:defRPr kumimoji="1">
                <a:solidFill>
                  <a:schemeClr val="tx1"/>
                </a:solidFill>
                <a:latin typeface="Arial" pitchFamily="34" charset="0"/>
                <a:ea typeface="新細明體" pitchFamily="18" charset="-120"/>
              </a:defRPr>
            </a:lvl6pPr>
            <a:lvl7pPr marL="2971800" indent="-228600" fontAlgn="base">
              <a:spcBef>
                <a:spcPct val="0"/>
              </a:spcBef>
              <a:spcAft>
                <a:spcPct val="0"/>
              </a:spcAft>
              <a:defRPr kumimoji="1">
                <a:solidFill>
                  <a:schemeClr val="tx1"/>
                </a:solidFill>
                <a:latin typeface="Arial" pitchFamily="34" charset="0"/>
                <a:ea typeface="新細明體" pitchFamily="18" charset="-120"/>
              </a:defRPr>
            </a:lvl7pPr>
            <a:lvl8pPr marL="3429000" indent="-228600" fontAlgn="base">
              <a:spcBef>
                <a:spcPct val="0"/>
              </a:spcBef>
              <a:spcAft>
                <a:spcPct val="0"/>
              </a:spcAft>
              <a:defRPr kumimoji="1">
                <a:solidFill>
                  <a:schemeClr val="tx1"/>
                </a:solidFill>
                <a:latin typeface="Arial" pitchFamily="34" charset="0"/>
                <a:ea typeface="新細明體" pitchFamily="18" charset="-120"/>
              </a:defRPr>
            </a:lvl8pPr>
            <a:lvl9pPr marL="3886200" indent="-228600" fontAlgn="base">
              <a:spcBef>
                <a:spcPct val="0"/>
              </a:spcBef>
              <a:spcAft>
                <a:spcPct val="0"/>
              </a:spcAft>
              <a:defRPr kumimoji="1">
                <a:solidFill>
                  <a:schemeClr val="tx1"/>
                </a:solidFill>
                <a:latin typeface="Arial" pitchFamily="34" charset="0"/>
                <a:ea typeface="新細明體" pitchFamily="18" charset="-120"/>
              </a:defRPr>
            </a:lvl9pPr>
          </a:lstStyle>
          <a:p>
            <a:pPr>
              <a:spcAft>
                <a:spcPct val="50000"/>
              </a:spcAft>
              <a:buFont typeface="Symbol" pitchFamily="18" charset="2"/>
              <a:buChar char="·"/>
            </a:pPr>
            <a:r>
              <a:rPr kumimoji="0" lang="en-US" altLang="zh-TW" sz="2000" b="1" i="0" dirty="0"/>
              <a:t>Poisson’s equation:</a:t>
            </a:r>
          </a:p>
          <a:p>
            <a:pPr>
              <a:buFont typeface="Symbol" pitchFamily="18" charset="2"/>
              <a:buChar char="·"/>
            </a:pPr>
            <a:endParaRPr kumimoji="0" lang="en-US" altLang="zh-TW" sz="2000" b="1" i="0" dirty="0"/>
          </a:p>
          <a:p>
            <a:pPr>
              <a:buFont typeface="Symbol" pitchFamily="18" charset="2"/>
              <a:buChar char="·"/>
            </a:pPr>
            <a:r>
              <a:rPr kumimoji="0" lang="en-US" altLang="zh-TW" sz="2000" b="1" i="0" dirty="0"/>
              <a:t>Transport of charged and neutral species:</a:t>
            </a:r>
          </a:p>
          <a:p>
            <a:pPr>
              <a:buFont typeface="Symbol" pitchFamily="18" charset="2"/>
              <a:buNone/>
            </a:pPr>
            <a:r>
              <a:rPr kumimoji="0" lang="en-US" altLang="zh-TW" sz="2000" b="1" i="0" dirty="0"/>
              <a:t> </a:t>
            </a:r>
          </a:p>
          <a:p>
            <a:pPr>
              <a:spcAft>
                <a:spcPct val="60000"/>
              </a:spcAft>
              <a:buFont typeface="Symbol" pitchFamily="18" charset="2"/>
              <a:buChar char="·"/>
            </a:pPr>
            <a:r>
              <a:rPr kumimoji="0" lang="en-US" altLang="zh-TW" sz="2000" b="1" i="0" dirty="0"/>
              <a:t>Surface Charge:</a:t>
            </a:r>
          </a:p>
          <a:p>
            <a:pPr>
              <a:spcAft>
                <a:spcPct val="60000"/>
              </a:spcAft>
              <a:buFont typeface="Symbol" pitchFamily="18" charset="2"/>
              <a:buChar char="·"/>
            </a:pPr>
            <a:endParaRPr kumimoji="0" lang="en-US" altLang="zh-TW" sz="2000" b="1" i="0" dirty="0"/>
          </a:p>
          <a:p>
            <a:pPr>
              <a:spcAft>
                <a:spcPct val="100000"/>
              </a:spcAft>
              <a:buFont typeface="Symbol" pitchFamily="18" charset="2"/>
              <a:buChar char="·"/>
            </a:pPr>
            <a:r>
              <a:rPr kumimoji="0" lang="en-US" altLang="zh-TW" sz="2000" b="1" i="0" dirty="0"/>
              <a:t>Electron Temperature (transport coefficient obtained from Boltzmann’s equation)</a:t>
            </a:r>
          </a:p>
          <a:p>
            <a:pPr>
              <a:spcAft>
                <a:spcPct val="100000"/>
              </a:spcAft>
              <a:buFont typeface="Symbol" pitchFamily="18" charset="2"/>
              <a:buChar char="·"/>
            </a:pPr>
            <a:endParaRPr kumimoji="0" lang="en-US" altLang="zh-TW" sz="2000" b="1" i="0" dirty="0"/>
          </a:p>
          <a:p>
            <a:pPr>
              <a:buFont typeface="Symbol" pitchFamily="18" charset="2"/>
              <a:buChar char="·"/>
            </a:pPr>
            <a:r>
              <a:rPr kumimoji="0" lang="en-US" altLang="zh-TW" sz="2000" b="1" i="0" dirty="0"/>
              <a:t>Radiation transport and photoionization: </a:t>
            </a:r>
          </a:p>
          <a:p>
            <a:pPr>
              <a:spcAft>
                <a:spcPct val="100000"/>
              </a:spcAft>
              <a:buFont typeface="Symbol" pitchFamily="18" charset="2"/>
              <a:buChar char="·"/>
            </a:pPr>
            <a:endParaRPr kumimoji="0" lang="en-US" altLang="zh-TW" sz="2000" b="1" i="0" dirty="0"/>
          </a:p>
        </p:txBody>
      </p:sp>
      <p:graphicFrame>
        <p:nvGraphicFramePr>
          <p:cNvPr id="17" name="Object 10"/>
          <p:cNvGraphicFramePr>
            <a:graphicFrameLocks noChangeAspect="1"/>
          </p:cNvGraphicFramePr>
          <p:nvPr/>
        </p:nvGraphicFramePr>
        <p:xfrm>
          <a:off x="6248400" y="1371600"/>
          <a:ext cx="2311400" cy="839788"/>
        </p:xfrm>
        <a:graphic>
          <a:graphicData uri="http://schemas.openxmlformats.org/presentationml/2006/ole">
            <mc:AlternateContent xmlns:mc="http://schemas.openxmlformats.org/markup-compatibility/2006">
              <mc:Choice xmlns:v="urn:schemas-microsoft-com:vml" Requires="v">
                <p:oleObj spid="_x0000_s12813" name="Equation" r:id="rId4" imgW="1155600" imgH="419040" progId="Equation.3">
                  <p:embed/>
                </p:oleObj>
              </mc:Choice>
              <mc:Fallback>
                <p:oleObj name="Equation" r:id="rId4" imgW="1155600" imgH="419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371600"/>
                        <a:ext cx="2311400" cy="839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13"/>
          <p:cNvGraphicFramePr>
            <a:graphicFrameLocks noChangeAspect="1"/>
          </p:cNvGraphicFramePr>
          <p:nvPr/>
        </p:nvGraphicFramePr>
        <p:xfrm>
          <a:off x="1219200" y="3905250"/>
          <a:ext cx="6553200" cy="819150"/>
        </p:xfrm>
        <a:graphic>
          <a:graphicData uri="http://schemas.openxmlformats.org/presentationml/2006/ole">
            <mc:AlternateContent xmlns:mc="http://schemas.openxmlformats.org/markup-compatibility/2006">
              <mc:Choice xmlns:v="urn:schemas-microsoft-com:vml" Requires="v">
                <p:oleObj spid="_x0000_s12814" name="Equation" r:id="rId6" imgW="3441600" imgH="431640" progId="Equation.3">
                  <p:embed/>
                </p:oleObj>
              </mc:Choice>
              <mc:Fallback>
                <p:oleObj name="Equation" r:id="rId6" imgW="3441600" imgH="431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3905250"/>
                        <a:ext cx="65532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 name="Object 15"/>
          <p:cNvGraphicFramePr>
            <a:graphicFrameLocks noChangeAspect="1"/>
          </p:cNvGraphicFramePr>
          <p:nvPr/>
        </p:nvGraphicFramePr>
        <p:xfrm>
          <a:off x="419100" y="5083175"/>
          <a:ext cx="4686300" cy="1089025"/>
        </p:xfrm>
        <a:graphic>
          <a:graphicData uri="http://schemas.openxmlformats.org/presentationml/2006/ole">
            <mc:AlternateContent xmlns:mc="http://schemas.openxmlformats.org/markup-compatibility/2006">
              <mc:Choice xmlns:v="urn:schemas-microsoft-com:vml" Requires="v">
                <p:oleObj spid="_x0000_s12815" name="Equation" r:id="rId8" imgW="2489040" imgH="583920" progId="Equation.3">
                  <p:embed/>
                </p:oleObj>
              </mc:Choice>
              <mc:Fallback>
                <p:oleObj name="Equation" r:id="rId8" imgW="2489040" imgH="5839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 y="5083175"/>
                        <a:ext cx="4686300"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7"/>
          <p:cNvGraphicFramePr>
            <a:graphicFrameLocks noChangeAspect="1"/>
          </p:cNvGraphicFramePr>
          <p:nvPr/>
        </p:nvGraphicFramePr>
        <p:xfrm>
          <a:off x="5410200" y="4876800"/>
          <a:ext cx="3200400" cy="1208088"/>
        </p:xfrm>
        <a:graphic>
          <a:graphicData uri="http://schemas.openxmlformats.org/presentationml/2006/ole">
            <mc:AlternateContent xmlns:mc="http://schemas.openxmlformats.org/markup-compatibility/2006">
              <mc:Choice xmlns:v="urn:schemas-microsoft-com:vml" Requires="v">
                <p:oleObj spid="_x0000_s12816" name="Equation" r:id="rId10" imgW="2247840" imgH="850680" progId="Equation.3">
                  <p:embed/>
                </p:oleObj>
              </mc:Choice>
              <mc:Fallback>
                <p:oleObj name="Equation" r:id="rId10" imgW="2247840" imgH="8506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200" y="4876800"/>
                        <a:ext cx="3200400" cy="1208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
          <p:cNvGraphicFramePr>
            <a:graphicFrameLocks noChangeAspect="1"/>
          </p:cNvGraphicFramePr>
          <p:nvPr/>
        </p:nvGraphicFramePr>
        <p:xfrm>
          <a:off x="3352800" y="685800"/>
          <a:ext cx="3355975" cy="844550"/>
        </p:xfrm>
        <a:graphic>
          <a:graphicData uri="http://schemas.openxmlformats.org/presentationml/2006/ole">
            <mc:AlternateContent xmlns:mc="http://schemas.openxmlformats.org/markup-compatibility/2006">
              <mc:Choice xmlns:v="urn:schemas-microsoft-com:vml" Requires="v">
                <p:oleObj spid="_x0000_s12817" name="Equation" r:id="rId12" imgW="1816100" imgH="457200" progId="Equation.3">
                  <p:embed/>
                </p:oleObj>
              </mc:Choice>
              <mc:Fallback>
                <p:oleObj name="Equation" r:id="rId12" imgW="1816100" imgH="457200" progId="Equation.3">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52800" y="685800"/>
                        <a:ext cx="3355975" cy="84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nvGraphicFramePr>
        <p:xfrm>
          <a:off x="2819400" y="2133600"/>
          <a:ext cx="5692775" cy="925513"/>
        </p:xfrm>
        <a:graphic>
          <a:graphicData uri="http://schemas.openxmlformats.org/presentationml/2006/ole">
            <mc:AlternateContent xmlns:mc="http://schemas.openxmlformats.org/markup-compatibility/2006">
              <mc:Choice xmlns:v="urn:schemas-microsoft-com:vml" Requires="v">
                <p:oleObj spid="_x0000_s12818" name="Equation" r:id="rId14" imgW="3048000" imgH="495300" progId="Equation.3">
                  <p:embed/>
                </p:oleObj>
              </mc:Choice>
              <mc:Fallback>
                <p:oleObj name="Equation" r:id="rId14" imgW="3048000" imgH="495300" progId="Equation.3">
                  <p:embed/>
                  <p:pic>
                    <p:nvPicPr>
                      <p:cNvPr id="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19400" y="2133600"/>
                        <a:ext cx="5692775"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4178084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Line 2"/>
          <p:cNvSpPr>
            <a:spLocks noChangeShapeType="1"/>
          </p:cNvSpPr>
          <p:nvPr/>
        </p:nvSpPr>
        <p:spPr bwMode="auto">
          <a:xfrm>
            <a:off x="838200" y="762000"/>
            <a:ext cx="7467600" cy="0"/>
          </a:xfrm>
          <a:prstGeom prst="line">
            <a:avLst/>
          </a:prstGeom>
          <a:noFill/>
          <a:ln w="28575">
            <a:solidFill>
              <a:schemeClr val="tx1"/>
            </a:solidFill>
            <a:round/>
            <a:headEnd/>
            <a:tailEnd/>
          </a:ln>
        </p:spPr>
        <p:txBody>
          <a:bodyPr wrap="none" anchor="ctr"/>
          <a:lstStyle/>
          <a:p>
            <a:endParaRPr lang="en-US"/>
          </a:p>
        </p:txBody>
      </p:sp>
      <p:sp>
        <p:nvSpPr>
          <p:cNvPr id="68610" name="Text Box 5"/>
          <p:cNvSpPr txBox="1">
            <a:spLocks noChangeArrowheads="1"/>
          </p:cNvSpPr>
          <p:nvPr/>
        </p:nvSpPr>
        <p:spPr bwMode="auto">
          <a:xfrm>
            <a:off x="2479939" y="176213"/>
            <a:ext cx="4287328" cy="523220"/>
          </a:xfrm>
          <a:prstGeom prst="rect">
            <a:avLst/>
          </a:prstGeom>
          <a:noFill/>
          <a:ln w="9525">
            <a:noFill/>
            <a:miter lim="800000"/>
            <a:headEnd/>
            <a:tailEnd/>
          </a:ln>
        </p:spPr>
        <p:txBody>
          <a:bodyPr wrap="none">
            <a:spAutoFit/>
          </a:bodyPr>
          <a:lstStyle/>
          <a:p>
            <a:pPr algn="ctr" eaLnBrk="0" hangingPunct="0"/>
            <a:r>
              <a:rPr lang="en-US" altLang="zh-CN" sz="2800" b="1" dirty="0">
                <a:solidFill>
                  <a:srgbClr val="000000"/>
                </a:solidFill>
                <a:ea typeface="SimSun" pitchFamily="2" charset="-122"/>
              </a:rPr>
              <a:t>TREATMENT OF LIQUID</a:t>
            </a:r>
          </a:p>
        </p:txBody>
      </p:sp>
      <p:sp>
        <p:nvSpPr>
          <p:cNvPr id="12" name="Text Box 3"/>
          <p:cNvSpPr txBox="1">
            <a:spLocks noChangeArrowheads="1"/>
          </p:cNvSpPr>
          <p:nvPr/>
        </p:nvSpPr>
        <p:spPr bwMode="auto">
          <a:xfrm>
            <a:off x="319088" y="803797"/>
            <a:ext cx="5265737" cy="5824671"/>
          </a:xfrm>
          <a:prstGeom prst="rect">
            <a:avLst/>
          </a:prstGeom>
          <a:noFill/>
          <a:ln w="9525">
            <a:noFill/>
            <a:miter lim="800000"/>
            <a:headEnd/>
            <a:tailEnd/>
          </a:ln>
        </p:spPr>
        <p:txBody>
          <a:bodyPr>
            <a:spAutoFit/>
          </a:bodyPr>
          <a:lstStyle/>
          <a:p>
            <a:pPr marL="228600" indent="-228600" eaLnBrk="0" hangingPunct="0">
              <a:spcAft>
                <a:spcPts val="900"/>
              </a:spcAft>
              <a:buFont typeface="Symbol" pitchFamily="18" charset="2"/>
              <a:buChar char="·"/>
            </a:pPr>
            <a:r>
              <a:rPr lang="en-US" sz="2000" b="1" dirty="0">
                <a:solidFill>
                  <a:srgbClr val="000000"/>
                </a:solidFill>
              </a:rPr>
              <a:t>Liquid plasma is treated identically to gas as a partially ionized substance.</a:t>
            </a:r>
          </a:p>
          <a:p>
            <a:pPr marL="685800" lvl="1" indent="-285750" eaLnBrk="0" hangingPunct="0">
              <a:spcAft>
                <a:spcPts val="900"/>
              </a:spcAft>
              <a:buFont typeface="Symbol" pitchFamily="18" charset="2"/>
              <a:buChar char="·"/>
            </a:pPr>
            <a:r>
              <a:rPr lang="en-US" sz="2000" b="1" dirty="0">
                <a:solidFill>
                  <a:srgbClr val="000000"/>
                </a:solidFill>
              </a:rPr>
              <a:t>Higher density</a:t>
            </a:r>
          </a:p>
          <a:p>
            <a:pPr marL="685800" lvl="1" indent="-285750" eaLnBrk="0" hangingPunct="0">
              <a:spcAft>
                <a:spcPts val="900"/>
              </a:spcAft>
              <a:buFont typeface="Symbol" pitchFamily="18" charset="2"/>
              <a:buChar char="·"/>
            </a:pPr>
            <a:r>
              <a:rPr lang="en-US" sz="2000" b="1" dirty="0">
                <a:solidFill>
                  <a:srgbClr val="000000"/>
                </a:solidFill>
              </a:rPr>
              <a:t>Specified susceptibility/atom to provide known permittivity </a:t>
            </a:r>
          </a:p>
          <a:p>
            <a:pPr marL="228600" indent="-228600" eaLnBrk="0" hangingPunct="0">
              <a:spcAft>
                <a:spcPts val="900"/>
              </a:spcAft>
              <a:buFont typeface="Symbol" pitchFamily="18" charset="2"/>
              <a:buChar char="·"/>
            </a:pPr>
            <a:r>
              <a:rPr lang="en-US" sz="2000" b="1" dirty="0">
                <a:solidFill>
                  <a:srgbClr val="000000"/>
                </a:solidFill>
              </a:rPr>
              <a:t>Surface tension is addressed by specifying species able to pass through vapor/liquid interface.</a:t>
            </a:r>
          </a:p>
          <a:p>
            <a:pPr marL="228600" indent="-228600" eaLnBrk="0" hangingPunct="0">
              <a:spcAft>
                <a:spcPts val="900"/>
              </a:spcAft>
              <a:buFont typeface="Symbol" pitchFamily="18" charset="2"/>
              <a:buChar char="·"/>
            </a:pPr>
            <a:r>
              <a:rPr lang="en-US" sz="2000" b="1" dirty="0">
                <a:solidFill>
                  <a:srgbClr val="000000"/>
                </a:solidFill>
              </a:rPr>
              <a:t>Diffusion into water is limited by Henry’s law equilibrium at the surface layer.</a:t>
            </a:r>
          </a:p>
          <a:p>
            <a:pPr marL="228600" indent="-228600" eaLnBrk="0" hangingPunct="0">
              <a:spcAft>
                <a:spcPts val="900"/>
              </a:spcAft>
              <a:buFont typeface="Symbol" pitchFamily="18" charset="2"/>
              <a:buChar char="·"/>
            </a:pPr>
            <a:r>
              <a:rPr lang="en-US" sz="2000" b="1" dirty="0">
                <a:solidFill>
                  <a:srgbClr val="000000"/>
                </a:solidFill>
              </a:rPr>
              <a:t>Solvated species “stay in liquid”.</a:t>
            </a:r>
          </a:p>
          <a:p>
            <a:pPr marL="228600" indent="-228600" eaLnBrk="0" hangingPunct="0">
              <a:spcAft>
                <a:spcPts val="900"/>
              </a:spcAft>
              <a:buFont typeface="Symbol" pitchFamily="18" charset="2"/>
              <a:buChar char="·"/>
            </a:pPr>
            <a:r>
              <a:rPr lang="en-US" sz="2000" b="1" dirty="0">
                <a:solidFill>
                  <a:srgbClr val="000000"/>
                </a:solidFill>
              </a:rPr>
              <a:t>Liquid evaporates into gas with source given by its vapor pressure</a:t>
            </a:r>
            <a:r>
              <a:rPr lang="en-US" sz="2000" b="1" dirty="0" smtClean="0">
                <a:solidFill>
                  <a:srgbClr val="000000"/>
                </a:solidFill>
              </a:rPr>
              <a:t>.</a:t>
            </a:r>
          </a:p>
          <a:p>
            <a:pPr marL="228600" indent="-228600" eaLnBrk="0" hangingPunct="0">
              <a:spcAft>
                <a:spcPts val="900"/>
              </a:spcAft>
              <a:buFont typeface="Symbol" pitchFamily="18" charset="2"/>
              <a:buChar char="·"/>
            </a:pPr>
            <a:r>
              <a:rPr lang="en-US" sz="2000" b="1" dirty="0" smtClean="0">
                <a:solidFill>
                  <a:srgbClr val="000000"/>
                </a:solidFill>
              </a:rPr>
              <a:t>O</a:t>
            </a:r>
            <a:r>
              <a:rPr lang="en-US" sz="2000" b="1" baseline="-25000" dirty="0" smtClean="0">
                <a:solidFill>
                  <a:srgbClr val="000000"/>
                </a:solidFill>
              </a:rPr>
              <a:t>2</a:t>
            </a:r>
            <a:r>
              <a:rPr lang="en-US" sz="2000" b="1" dirty="0" smtClean="0">
                <a:solidFill>
                  <a:srgbClr val="000000"/>
                </a:solidFill>
              </a:rPr>
              <a:t> is naturally dissolved in the liquid before the pulse. </a:t>
            </a:r>
            <a:endParaRPr lang="en-US" sz="2000" b="1" dirty="0">
              <a:solidFill>
                <a:srgbClr val="000000"/>
              </a:solidFill>
            </a:endParaRPr>
          </a:p>
        </p:txBody>
      </p:sp>
      <p:grpSp>
        <p:nvGrpSpPr>
          <p:cNvPr id="25" name="Group 9"/>
          <p:cNvGrpSpPr>
            <a:grpSpLocks/>
          </p:cNvGrpSpPr>
          <p:nvPr/>
        </p:nvGrpSpPr>
        <p:grpSpPr bwMode="auto">
          <a:xfrm>
            <a:off x="5308600" y="6207125"/>
            <a:ext cx="3770313" cy="582613"/>
            <a:chOff x="0" y="0"/>
            <a:chExt cx="2375" cy="367"/>
          </a:xfrm>
        </p:grpSpPr>
        <p:sp>
          <p:nvSpPr>
            <p:cNvPr id="26" name="Line 4"/>
            <p:cNvSpPr>
              <a:spLocks noChangeShapeType="1"/>
            </p:cNvSpPr>
            <p:nvPr/>
          </p:nvSpPr>
          <p:spPr bwMode="auto">
            <a:xfrm>
              <a:off x="36" y="0"/>
              <a:ext cx="2303" cy="1"/>
            </a:xfrm>
            <a:prstGeom prst="line">
              <a:avLst/>
            </a:prstGeom>
            <a:noFill/>
            <a:ln w="2857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 name="Text Box 5"/>
            <p:cNvSpPr txBox="1">
              <a:spLocks noChangeArrowheads="1"/>
            </p:cNvSpPr>
            <p:nvPr/>
          </p:nvSpPr>
          <p:spPr bwMode="auto">
            <a:xfrm>
              <a:off x="0" y="1"/>
              <a:ext cx="237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latin typeface="Arial" pitchFamily="34" charset="0"/>
                  <a:ea typeface="PMingLiU" pitchFamily="18" charset="-120"/>
                </a:rPr>
                <a:t>University of Michigan</a:t>
              </a:r>
            </a:p>
            <a:p>
              <a:pPr algn="ctr"/>
              <a:r>
                <a:rPr lang="en-US" sz="1600" b="1">
                  <a:latin typeface="Arial" pitchFamily="34" charset="0"/>
                  <a:ea typeface="PMingLiU" pitchFamily="18" charset="-120"/>
                </a:rPr>
                <a:t>Institute for Plasma Science &amp; Engr.</a:t>
              </a:r>
            </a:p>
          </p:txBody>
        </p:sp>
      </p:grpSp>
      <p:sp>
        <p:nvSpPr>
          <p:cNvPr id="28" name="Text Box 5"/>
          <p:cNvSpPr txBox="1">
            <a:spLocks noChangeArrowheads="1"/>
          </p:cNvSpPr>
          <p:nvPr/>
        </p:nvSpPr>
        <p:spPr bwMode="auto">
          <a:xfrm>
            <a:off x="25400" y="6580188"/>
            <a:ext cx="1230313" cy="230187"/>
          </a:xfrm>
          <a:prstGeom prst="rect">
            <a:avLst/>
          </a:prstGeom>
          <a:noFill/>
          <a:ln w="9525">
            <a:noFill/>
            <a:miter lim="800000"/>
            <a:headEnd/>
            <a:tailEnd/>
          </a:ln>
        </p:spPr>
        <p:txBody>
          <a:bodyPr>
            <a:spAutoFit/>
          </a:bodyPr>
          <a:lstStyle/>
          <a:p>
            <a:pPr eaLnBrk="0" hangingPunct="0">
              <a:spcAft>
                <a:spcPts val="300"/>
              </a:spcAft>
            </a:pPr>
            <a:r>
              <a:rPr lang="en-US" sz="900" dirty="0" smtClean="0"/>
              <a:t>ICOPS_2013</a:t>
            </a:r>
            <a:endParaRPr lang="en-US" sz="900" dirty="0"/>
          </a:p>
        </p:txBody>
      </p:sp>
      <p:grpSp>
        <p:nvGrpSpPr>
          <p:cNvPr id="2" name="Group 1"/>
          <p:cNvGrpSpPr/>
          <p:nvPr/>
        </p:nvGrpSpPr>
        <p:grpSpPr>
          <a:xfrm>
            <a:off x="5748338" y="1965325"/>
            <a:ext cx="3086100" cy="2352144"/>
            <a:chOff x="5748338" y="1965325"/>
            <a:chExt cx="3086100" cy="2352144"/>
          </a:xfrm>
        </p:grpSpPr>
        <p:sp>
          <p:nvSpPr>
            <p:cNvPr id="14" name="Rectangle 12"/>
            <p:cNvSpPr>
              <a:spLocks noChangeArrowheads="1"/>
            </p:cNvSpPr>
            <p:nvPr/>
          </p:nvSpPr>
          <p:spPr bwMode="auto">
            <a:xfrm>
              <a:off x="5781675" y="3222625"/>
              <a:ext cx="3006725" cy="1066800"/>
            </a:xfrm>
            <a:prstGeom prst="rect">
              <a:avLst/>
            </a:prstGeom>
            <a:solidFill>
              <a:srgbClr val="0066FF">
                <a:alpha val="50000"/>
              </a:srgbClr>
            </a:solidFill>
            <a:ln w="9525">
              <a:noFill/>
              <a:miter lim="800000"/>
              <a:headEnd/>
              <a:tailEnd/>
            </a:ln>
          </p:spPr>
          <p:txBody>
            <a:bodyPr wrap="none" anchor="ctr"/>
            <a:lstStyle/>
            <a:p>
              <a:endParaRPr lang="en-US">
                <a:solidFill>
                  <a:srgbClr val="000000"/>
                </a:solidFill>
              </a:endParaRPr>
            </a:p>
          </p:txBody>
        </p:sp>
        <p:sp>
          <p:nvSpPr>
            <p:cNvPr id="16" name="Text Box 14"/>
            <p:cNvSpPr txBox="1">
              <a:spLocks noChangeArrowheads="1"/>
            </p:cNvSpPr>
            <p:nvPr/>
          </p:nvSpPr>
          <p:spPr bwMode="auto">
            <a:xfrm>
              <a:off x="7964488" y="3950756"/>
              <a:ext cx="869950" cy="366713"/>
            </a:xfrm>
            <a:prstGeom prst="rect">
              <a:avLst/>
            </a:prstGeom>
            <a:noFill/>
            <a:ln w="9525">
              <a:noFill/>
              <a:miter lim="800000"/>
              <a:headEnd/>
              <a:tailEnd/>
            </a:ln>
          </p:spPr>
          <p:txBody>
            <a:bodyPr wrap="none">
              <a:spAutoFit/>
            </a:bodyPr>
            <a:lstStyle/>
            <a:p>
              <a:r>
                <a:rPr lang="en-US" b="1" dirty="0">
                  <a:solidFill>
                    <a:srgbClr val="000000"/>
                  </a:solidFill>
                </a:rPr>
                <a:t>Liquid</a:t>
              </a:r>
            </a:p>
          </p:txBody>
        </p:sp>
        <p:sp>
          <p:nvSpPr>
            <p:cNvPr id="17" name="Line 15"/>
            <p:cNvSpPr>
              <a:spLocks noChangeShapeType="1"/>
            </p:cNvSpPr>
            <p:nvPr/>
          </p:nvSpPr>
          <p:spPr bwMode="auto">
            <a:xfrm>
              <a:off x="6399213" y="2717800"/>
              <a:ext cx="0" cy="708025"/>
            </a:xfrm>
            <a:prstGeom prst="line">
              <a:avLst/>
            </a:prstGeom>
            <a:noFill/>
            <a:ln w="19050">
              <a:solidFill>
                <a:schemeClr val="tx1"/>
              </a:solidFill>
              <a:round/>
              <a:headEnd type="triangle" w="lg" len="lg"/>
              <a:tailEnd type="triangle" w="lg" len="lg"/>
            </a:ln>
          </p:spPr>
          <p:txBody>
            <a:bodyPr/>
            <a:lstStyle/>
            <a:p>
              <a:endParaRPr lang="en-US"/>
            </a:p>
          </p:txBody>
        </p:sp>
        <p:sp>
          <p:nvSpPr>
            <p:cNvPr id="18" name="Text Box 16"/>
            <p:cNvSpPr txBox="1">
              <a:spLocks noChangeArrowheads="1"/>
            </p:cNvSpPr>
            <p:nvPr/>
          </p:nvSpPr>
          <p:spPr bwMode="auto">
            <a:xfrm>
              <a:off x="6529388" y="1965325"/>
              <a:ext cx="1514475" cy="366713"/>
            </a:xfrm>
            <a:prstGeom prst="rect">
              <a:avLst/>
            </a:prstGeom>
            <a:noFill/>
            <a:ln w="9525">
              <a:noFill/>
              <a:miter lim="800000"/>
              <a:headEnd/>
              <a:tailEnd/>
            </a:ln>
          </p:spPr>
          <p:txBody>
            <a:bodyPr>
              <a:spAutoFit/>
            </a:bodyPr>
            <a:lstStyle/>
            <a:p>
              <a:r>
                <a:rPr lang="en-US" b="1">
                  <a:solidFill>
                    <a:srgbClr val="000000"/>
                  </a:solidFill>
                </a:rPr>
                <a:t>Evaporation</a:t>
              </a:r>
            </a:p>
          </p:txBody>
        </p:sp>
        <p:sp>
          <p:nvSpPr>
            <p:cNvPr id="19" name="Line 17"/>
            <p:cNvSpPr>
              <a:spLocks noChangeShapeType="1"/>
            </p:cNvSpPr>
            <p:nvPr/>
          </p:nvSpPr>
          <p:spPr bwMode="auto">
            <a:xfrm>
              <a:off x="8162925" y="2832100"/>
              <a:ext cx="0" cy="679450"/>
            </a:xfrm>
            <a:prstGeom prst="line">
              <a:avLst/>
            </a:prstGeom>
            <a:noFill/>
            <a:ln w="25400">
              <a:solidFill>
                <a:schemeClr val="tx1"/>
              </a:solidFill>
              <a:round/>
              <a:headEnd/>
              <a:tailEnd type="triangle" w="lg" len="lg"/>
            </a:ln>
          </p:spPr>
          <p:txBody>
            <a:bodyPr/>
            <a:lstStyle/>
            <a:p>
              <a:endParaRPr lang="en-US"/>
            </a:p>
          </p:txBody>
        </p:sp>
        <p:sp>
          <p:nvSpPr>
            <p:cNvPr id="20" name="Text Box 18"/>
            <p:cNvSpPr txBox="1">
              <a:spLocks noChangeArrowheads="1"/>
            </p:cNvSpPr>
            <p:nvPr/>
          </p:nvSpPr>
          <p:spPr bwMode="auto">
            <a:xfrm>
              <a:off x="5748338" y="3390900"/>
              <a:ext cx="1304925" cy="641350"/>
            </a:xfrm>
            <a:prstGeom prst="rect">
              <a:avLst/>
            </a:prstGeom>
            <a:noFill/>
            <a:ln w="9525">
              <a:noFill/>
              <a:miter lim="800000"/>
              <a:headEnd/>
              <a:tailEnd/>
            </a:ln>
          </p:spPr>
          <p:txBody>
            <a:bodyPr>
              <a:spAutoFit/>
            </a:bodyPr>
            <a:lstStyle/>
            <a:p>
              <a:pPr algn="ctr"/>
              <a:r>
                <a:rPr lang="en-US" b="1">
                  <a:solidFill>
                    <a:srgbClr val="000000"/>
                  </a:solidFill>
                </a:rPr>
                <a:t>Dissolved</a:t>
              </a:r>
            </a:p>
            <a:p>
              <a:pPr algn="ctr"/>
              <a:r>
                <a:rPr lang="en-US" b="1">
                  <a:solidFill>
                    <a:srgbClr val="000000"/>
                  </a:solidFill>
                </a:rPr>
                <a:t>gases</a:t>
              </a:r>
            </a:p>
          </p:txBody>
        </p:sp>
        <p:sp>
          <p:nvSpPr>
            <p:cNvPr id="21" name="Text Box 20"/>
            <p:cNvSpPr txBox="1">
              <a:spLocks noChangeArrowheads="1"/>
            </p:cNvSpPr>
            <p:nvPr/>
          </p:nvSpPr>
          <p:spPr bwMode="auto">
            <a:xfrm>
              <a:off x="7842250" y="2522538"/>
              <a:ext cx="654050" cy="366712"/>
            </a:xfrm>
            <a:prstGeom prst="rect">
              <a:avLst/>
            </a:prstGeom>
            <a:noFill/>
            <a:ln w="9525">
              <a:noFill/>
              <a:miter lim="800000"/>
              <a:headEnd/>
              <a:tailEnd/>
            </a:ln>
          </p:spPr>
          <p:txBody>
            <a:bodyPr wrap="none">
              <a:spAutoFit/>
            </a:bodyPr>
            <a:lstStyle/>
            <a:p>
              <a:r>
                <a:rPr lang="en-US" b="1">
                  <a:solidFill>
                    <a:srgbClr val="000000"/>
                  </a:solidFill>
                </a:rPr>
                <a:t>Ions</a:t>
              </a:r>
            </a:p>
          </p:txBody>
        </p:sp>
        <p:sp>
          <p:nvSpPr>
            <p:cNvPr id="22" name="Line 21"/>
            <p:cNvSpPr>
              <a:spLocks noChangeShapeType="1"/>
            </p:cNvSpPr>
            <p:nvPr/>
          </p:nvSpPr>
          <p:spPr bwMode="auto">
            <a:xfrm>
              <a:off x="7248525" y="2287588"/>
              <a:ext cx="0" cy="922337"/>
            </a:xfrm>
            <a:prstGeom prst="line">
              <a:avLst/>
            </a:prstGeom>
            <a:noFill/>
            <a:ln w="25400">
              <a:solidFill>
                <a:schemeClr val="tx1"/>
              </a:solidFill>
              <a:round/>
              <a:headEnd type="triangle" w="lg" len="lg"/>
              <a:tailEnd/>
            </a:ln>
          </p:spPr>
          <p:txBody>
            <a:bodyPr/>
            <a:lstStyle/>
            <a:p>
              <a:endParaRPr lang="en-US"/>
            </a:p>
          </p:txBody>
        </p:sp>
        <p:sp>
          <p:nvSpPr>
            <p:cNvPr id="23" name="Line 22"/>
            <p:cNvSpPr>
              <a:spLocks noChangeShapeType="1"/>
            </p:cNvSpPr>
            <p:nvPr/>
          </p:nvSpPr>
          <p:spPr bwMode="auto">
            <a:xfrm>
              <a:off x="6921500" y="3721100"/>
              <a:ext cx="636588" cy="0"/>
            </a:xfrm>
            <a:prstGeom prst="line">
              <a:avLst/>
            </a:prstGeom>
            <a:noFill/>
            <a:ln w="25400">
              <a:solidFill>
                <a:schemeClr val="tx1"/>
              </a:solidFill>
              <a:round/>
              <a:headEnd/>
              <a:tailEnd type="triangle" w="lg" len="lg"/>
            </a:ln>
          </p:spPr>
          <p:txBody>
            <a:bodyPr/>
            <a:lstStyle/>
            <a:p>
              <a:endParaRPr lang="en-US"/>
            </a:p>
          </p:txBody>
        </p:sp>
        <p:sp>
          <p:nvSpPr>
            <p:cNvPr id="24" name="Text Box 23"/>
            <p:cNvSpPr txBox="1">
              <a:spLocks noChangeArrowheads="1"/>
            </p:cNvSpPr>
            <p:nvPr/>
          </p:nvSpPr>
          <p:spPr bwMode="auto">
            <a:xfrm>
              <a:off x="7581900" y="3519488"/>
              <a:ext cx="1146175" cy="376237"/>
            </a:xfrm>
            <a:prstGeom prst="rect">
              <a:avLst/>
            </a:prstGeom>
            <a:noFill/>
            <a:ln w="9525">
              <a:solidFill>
                <a:schemeClr val="tx1"/>
              </a:solidFill>
              <a:miter lim="800000"/>
              <a:headEnd/>
              <a:tailEnd/>
            </a:ln>
          </p:spPr>
          <p:txBody>
            <a:bodyPr wrap="none">
              <a:spAutoFit/>
            </a:bodyPr>
            <a:lstStyle/>
            <a:p>
              <a:r>
                <a:rPr lang="en-US" b="1">
                  <a:solidFill>
                    <a:srgbClr val="000000"/>
                  </a:solidFill>
                </a:rPr>
                <a:t>Solvated</a:t>
              </a:r>
            </a:p>
          </p:txBody>
        </p:sp>
        <p:cxnSp>
          <p:nvCxnSpPr>
            <p:cNvPr id="4" name="Straight Connector 3"/>
            <p:cNvCxnSpPr/>
            <p:nvPr/>
          </p:nvCxnSpPr>
          <p:spPr bwMode="auto">
            <a:xfrm>
              <a:off x="5781675" y="3222625"/>
              <a:ext cx="30175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39909923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Line 2"/>
          <p:cNvSpPr>
            <a:spLocks noChangeShapeType="1"/>
          </p:cNvSpPr>
          <p:nvPr/>
        </p:nvSpPr>
        <p:spPr bwMode="auto">
          <a:xfrm>
            <a:off x="838200" y="762000"/>
            <a:ext cx="7467600" cy="0"/>
          </a:xfrm>
          <a:prstGeom prst="line">
            <a:avLst/>
          </a:prstGeom>
          <a:noFill/>
          <a:ln w="28575">
            <a:solidFill>
              <a:schemeClr val="tx1"/>
            </a:solidFill>
            <a:round/>
            <a:headEnd/>
            <a:tailEnd/>
          </a:ln>
        </p:spPr>
        <p:txBody>
          <a:bodyPr wrap="none" anchor="ctr"/>
          <a:lstStyle/>
          <a:p>
            <a:endParaRPr lang="en-US"/>
          </a:p>
        </p:txBody>
      </p:sp>
      <p:sp>
        <p:nvSpPr>
          <p:cNvPr id="68610" name="Text Box 5"/>
          <p:cNvSpPr txBox="1">
            <a:spLocks noChangeArrowheads="1"/>
          </p:cNvSpPr>
          <p:nvPr/>
        </p:nvSpPr>
        <p:spPr bwMode="auto">
          <a:xfrm>
            <a:off x="1751663" y="176213"/>
            <a:ext cx="5743880" cy="523220"/>
          </a:xfrm>
          <a:prstGeom prst="rect">
            <a:avLst/>
          </a:prstGeom>
          <a:noFill/>
          <a:ln w="9525">
            <a:noFill/>
            <a:miter lim="800000"/>
            <a:headEnd/>
            <a:tailEnd/>
          </a:ln>
        </p:spPr>
        <p:txBody>
          <a:bodyPr wrap="none">
            <a:spAutoFit/>
          </a:bodyPr>
          <a:lstStyle/>
          <a:p>
            <a:pPr algn="ctr" eaLnBrk="0" hangingPunct="0"/>
            <a:r>
              <a:rPr lang="en-US" altLang="zh-CN" sz="2800" b="1" dirty="0">
                <a:solidFill>
                  <a:srgbClr val="000000"/>
                </a:solidFill>
                <a:ea typeface="SimSun" pitchFamily="2" charset="-122"/>
              </a:rPr>
              <a:t>WATER REACTION MECHANISM</a:t>
            </a:r>
          </a:p>
        </p:txBody>
      </p:sp>
      <p:grpSp>
        <p:nvGrpSpPr>
          <p:cNvPr id="94" name="Group 9"/>
          <p:cNvGrpSpPr>
            <a:grpSpLocks/>
          </p:cNvGrpSpPr>
          <p:nvPr/>
        </p:nvGrpSpPr>
        <p:grpSpPr bwMode="auto">
          <a:xfrm>
            <a:off x="5308600" y="6207125"/>
            <a:ext cx="3770313" cy="582613"/>
            <a:chOff x="0" y="0"/>
            <a:chExt cx="2375" cy="367"/>
          </a:xfrm>
        </p:grpSpPr>
        <p:sp>
          <p:nvSpPr>
            <p:cNvPr id="95" name="Line 4"/>
            <p:cNvSpPr>
              <a:spLocks noChangeShapeType="1"/>
            </p:cNvSpPr>
            <p:nvPr/>
          </p:nvSpPr>
          <p:spPr bwMode="auto">
            <a:xfrm>
              <a:off x="36" y="0"/>
              <a:ext cx="2303" cy="1"/>
            </a:xfrm>
            <a:prstGeom prst="line">
              <a:avLst/>
            </a:prstGeom>
            <a:noFill/>
            <a:ln w="2857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6" name="Text Box 5"/>
            <p:cNvSpPr txBox="1">
              <a:spLocks noChangeArrowheads="1"/>
            </p:cNvSpPr>
            <p:nvPr/>
          </p:nvSpPr>
          <p:spPr bwMode="auto">
            <a:xfrm>
              <a:off x="0" y="1"/>
              <a:ext cx="237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latin typeface="Arial" pitchFamily="34" charset="0"/>
                  <a:ea typeface="PMingLiU" pitchFamily="18" charset="-120"/>
                </a:rPr>
                <a:t>University of Michigan</a:t>
              </a:r>
            </a:p>
            <a:p>
              <a:pPr algn="ctr"/>
              <a:r>
                <a:rPr lang="en-US" sz="1600" b="1">
                  <a:latin typeface="Arial" pitchFamily="34" charset="0"/>
                  <a:ea typeface="PMingLiU" pitchFamily="18" charset="-120"/>
                </a:rPr>
                <a:t>Institute for Plasma Science &amp; Engr.</a:t>
              </a:r>
            </a:p>
          </p:txBody>
        </p:sp>
      </p:grpSp>
      <p:sp>
        <p:nvSpPr>
          <p:cNvPr id="97" name="Text Box 5"/>
          <p:cNvSpPr txBox="1">
            <a:spLocks noChangeArrowheads="1"/>
          </p:cNvSpPr>
          <p:nvPr/>
        </p:nvSpPr>
        <p:spPr bwMode="auto">
          <a:xfrm>
            <a:off x="25400" y="6580188"/>
            <a:ext cx="1230313" cy="230187"/>
          </a:xfrm>
          <a:prstGeom prst="rect">
            <a:avLst/>
          </a:prstGeom>
          <a:noFill/>
          <a:ln w="9525">
            <a:noFill/>
            <a:miter lim="800000"/>
            <a:headEnd/>
            <a:tailEnd/>
          </a:ln>
        </p:spPr>
        <p:txBody>
          <a:bodyPr>
            <a:spAutoFit/>
          </a:bodyPr>
          <a:lstStyle/>
          <a:p>
            <a:pPr eaLnBrk="0" hangingPunct="0">
              <a:spcAft>
                <a:spcPts val="300"/>
              </a:spcAft>
            </a:pPr>
            <a:r>
              <a:rPr lang="en-US" sz="900" dirty="0" smtClean="0"/>
              <a:t>ICOPS_2013</a:t>
            </a:r>
            <a:endParaRPr lang="en-US" sz="900" dirty="0"/>
          </a:p>
        </p:txBody>
      </p:sp>
      <p:grpSp>
        <p:nvGrpSpPr>
          <p:cNvPr id="5" name="Group 4"/>
          <p:cNvGrpSpPr/>
          <p:nvPr/>
        </p:nvGrpSpPr>
        <p:grpSpPr>
          <a:xfrm>
            <a:off x="31750" y="885296"/>
            <a:ext cx="8540750" cy="5568950"/>
            <a:chOff x="31750" y="885296"/>
            <a:chExt cx="8540750" cy="5568950"/>
          </a:xfrm>
        </p:grpSpPr>
        <p:sp>
          <p:nvSpPr>
            <p:cNvPr id="98" name="Text Box 2"/>
            <p:cNvSpPr txBox="1">
              <a:spLocks noChangeArrowheads="1"/>
            </p:cNvSpPr>
            <p:nvPr/>
          </p:nvSpPr>
          <p:spPr bwMode="auto">
            <a:xfrm>
              <a:off x="2065338" y="2545821"/>
              <a:ext cx="598487" cy="411162"/>
            </a:xfrm>
            <a:prstGeom prst="rect">
              <a:avLst/>
            </a:prstGeom>
            <a:noFill/>
            <a:ln w="158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OH</a:t>
              </a:r>
            </a:p>
          </p:txBody>
        </p:sp>
        <p:sp>
          <p:nvSpPr>
            <p:cNvPr id="99" name="Text Box 3"/>
            <p:cNvSpPr txBox="1">
              <a:spLocks noChangeArrowheads="1"/>
            </p:cNvSpPr>
            <p:nvPr/>
          </p:nvSpPr>
          <p:spPr bwMode="auto">
            <a:xfrm>
              <a:off x="5275263" y="2545821"/>
              <a:ext cx="449262" cy="461962"/>
            </a:xfrm>
            <a:prstGeom prst="rect">
              <a:avLst/>
            </a:prstGeom>
            <a:noFill/>
            <a:ln w="158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r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O</a:t>
              </a:r>
              <a:r>
                <a:rPr lang="en-US" sz="2000" baseline="-25000">
                  <a:solidFill>
                    <a:srgbClr val="000000"/>
                  </a:solidFill>
                  <a:latin typeface="Arial" pitchFamily="34" charset="0"/>
                </a:rPr>
                <a:t>2</a:t>
              </a:r>
              <a:r>
                <a:rPr lang="en-US" sz="2000" baseline="30000">
                  <a:solidFill>
                    <a:srgbClr val="000000"/>
                  </a:solidFill>
                  <a:latin typeface="Arial" pitchFamily="34" charset="0"/>
                </a:rPr>
                <a:t>-</a:t>
              </a:r>
            </a:p>
          </p:txBody>
        </p:sp>
        <p:sp>
          <p:nvSpPr>
            <p:cNvPr id="100" name="Text Box 4"/>
            <p:cNvSpPr txBox="1">
              <a:spLocks noChangeArrowheads="1"/>
            </p:cNvSpPr>
            <p:nvPr/>
          </p:nvSpPr>
          <p:spPr bwMode="auto">
            <a:xfrm>
              <a:off x="4192588" y="2545821"/>
              <a:ext cx="887412" cy="461962"/>
            </a:xfrm>
            <a:prstGeom prst="rect">
              <a:avLst/>
            </a:prstGeom>
            <a:noFill/>
            <a:ln w="158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r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(H</a:t>
              </a:r>
              <a:r>
                <a:rPr lang="en-US" sz="2000" baseline="-25000">
                  <a:solidFill>
                    <a:srgbClr val="000000"/>
                  </a:solidFill>
                  <a:latin typeface="Arial" pitchFamily="34" charset="0"/>
                </a:rPr>
                <a:t>2</a:t>
              </a:r>
              <a:r>
                <a:rPr lang="en-US" sz="2000">
                  <a:solidFill>
                    <a:srgbClr val="000000"/>
                  </a:solidFill>
                  <a:latin typeface="Arial" pitchFamily="34" charset="0"/>
                </a:rPr>
                <a:t>O)e</a:t>
              </a:r>
            </a:p>
          </p:txBody>
        </p:sp>
        <p:sp>
          <p:nvSpPr>
            <p:cNvPr id="101" name="Text Box 5"/>
            <p:cNvSpPr txBox="1">
              <a:spLocks noChangeArrowheads="1"/>
            </p:cNvSpPr>
            <p:nvPr/>
          </p:nvSpPr>
          <p:spPr bwMode="auto">
            <a:xfrm>
              <a:off x="3195638" y="2545821"/>
              <a:ext cx="674687" cy="461962"/>
            </a:xfrm>
            <a:prstGeom prst="rect">
              <a:avLst/>
            </a:prstGeom>
            <a:noFill/>
            <a:ln w="158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r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H</a:t>
              </a:r>
              <a:r>
                <a:rPr lang="en-US" sz="2000" baseline="-25000">
                  <a:solidFill>
                    <a:srgbClr val="000000"/>
                  </a:solidFill>
                  <a:latin typeface="Arial" pitchFamily="34" charset="0"/>
                </a:rPr>
                <a:t>2</a:t>
              </a:r>
              <a:r>
                <a:rPr lang="en-US" sz="2000">
                  <a:solidFill>
                    <a:srgbClr val="000000"/>
                  </a:solidFill>
                  <a:latin typeface="Arial" pitchFamily="34" charset="0"/>
                </a:rPr>
                <a:t>O</a:t>
              </a:r>
              <a:r>
                <a:rPr lang="en-US" sz="2000" baseline="30000">
                  <a:solidFill>
                    <a:srgbClr val="000000"/>
                  </a:solidFill>
                  <a:latin typeface="Arial" pitchFamily="34" charset="0"/>
                </a:rPr>
                <a:t>+</a:t>
              </a:r>
            </a:p>
          </p:txBody>
        </p:sp>
        <p:sp>
          <p:nvSpPr>
            <p:cNvPr id="102" name="Text Box 6"/>
            <p:cNvSpPr txBox="1">
              <a:spLocks noChangeArrowheads="1"/>
            </p:cNvSpPr>
            <p:nvPr/>
          </p:nvSpPr>
          <p:spPr bwMode="auto">
            <a:xfrm>
              <a:off x="3217863" y="3906308"/>
              <a:ext cx="674687" cy="461963"/>
            </a:xfrm>
            <a:prstGeom prst="rect">
              <a:avLst/>
            </a:prstGeom>
            <a:noFill/>
            <a:ln w="158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r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H</a:t>
              </a:r>
              <a:r>
                <a:rPr lang="en-US" sz="2000" baseline="-25000">
                  <a:solidFill>
                    <a:srgbClr val="000000"/>
                  </a:solidFill>
                  <a:latin typeface="Arial" pitchFamily="34" charset="0"/>
                </a:rPr>
                <a:t>3</a:t>
              </a:r>
              <a:r>
                <a:rPr lang="en-US" sz="2000">
                  <a:solidFill>
                    <a:srgbClr val="000000"/>
                  </a:solidFill>
                  <a:latin typeface="Arial" pitchFamily="34" charset="0"/>
                </a:rPr>
                <a:t>O</a:t>
              </a:r>
              <a:r>
                <a:rPr lang="en-US" sz="2000" baseline="30000">
                  <a:solidFill>
                    <a:srgbClr val="000000"/>
                  </a:solidFill>
                  <a:latin typeface="Arial" pitchFamily="34" charset="0"/>
                </a:rPr>
                <a:t>+</a:t>
              </a:r>
            </a:p>
          </p:txBody>
        </p:sp>
        <p:sp>
          <p:nvSpPr>
            <p:cNvPr id="103" name="Text Box 7"/>
            <p:cNvSpPr txBox="1">
              <a:spLocks noChangeArrowheads="1"/>
            </p:cNvSpPr>
            <p:nvPr/>
          </p:nvSpPr>
          <p:spPr bwMode="auto">
            <a:xfrm>
              <a:off x="2000250" y="3907896"/>
              <a:ext cx="673100" cy="461962"/>
            </a:xfrm>
            <a:prstGeom prst="rect">
              <a:avLst/>
            </a:prstGeom>
            <a:noFill/>
            <a:ln w="158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r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H</a:t>
              </a:r>
              <a:r>
                <a:rPr lang="en-US" sz="2000" baseline="-25000">
                  <a:solidFill>
                    <a:srgbClr val="000000"/>
                  </a:solidFill>
                  <a:latin typeface="Arial" pitchFamily="34" charset="0"/>
                </a:rPr>
                <a:t>2</a:t>
              </a:r>
              <a:r>
                <a:rPr lang="en-US" sz="2000">
                  <a:solidFill>
                    <a:srgbClr val="000000"/>
                  </a:solidFill>
                  <a:latin typeface="Arial" pitchFamily="34" charset="0"/>
                </a:rPr>
                <a:t>O</a:t>
              </a:r>
              <a:r>
                <a:rPr lang="en-US" sz="2000" baseline="-25000">
                  <a:solidFill>
                    <a:srgbClr val="000000"/>
                  </a:solidFill>
                  <a:latin typeface="Arial" pitchFamily="34" charset="0"/>
                </a:rPr>
                <a:t>2</a:t>
              </a:r>
            </a:p>
          </p:txBody>
        </p:sp>
        <p:sp>
          <p:nvSpPr>
            <p:cNvPr id="104" name="Text Box 8"/>
            <p:cNvSpPr txBox="1">
              <a:spLocks noChangeArrowheads="1"/>
            </p:cNvSpPr>
            <p:nvPr/>
          </p:nvSpPr>
          <p:spPr bwMode="auto">
            <a:xfrm>
              <a:off x="523875" y="2541058"/>
              <a:ext cx="384175" cy="461963"/>
            </a:xfrm>
            <a:prstGeom prst="rect">
              <a:avLst/>
            </a:prstGeom>
            <a:noFill/>
            <a:ln w="158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r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H</a:t>
              </a:r>
              <a:r>
                <a:rPr lang="en-US" sz="2000" baseline="-25000">
                  <a:solidFill>
                    <a:srgbClr val="000000"/>
                  </a:solidFill>
                  <a:latin typeface="Arial" pitchFamily="34" charset="0"/>
                </a:rPr>
                <a:t>2</a:t>
              </a:r>
            </a:p>
          </p:txBody>
        </p:sp>
        <p:sp>
          <p:nvSpPr>
            <p:cNvPr id="105" name="Line 9"/>
            <p:cNvSpPr>
              <a:spLocks noChangeShapeType="1"/>
            </p:cNvSpPr>
            <p:nvPr/>
          </p:nvSpPr>
          <p:spPr bwMode="auto">
            <a:xfrm>
              <a:off x="569913" y="1771121"/>
              <a:ext cx="7924800" cy="0"/>
            </a:xfrm>
            <a:prstGeom prst="line">
              <a:avLst/>
            </a:prstGeom>
            <a:noFill/>
            <a:ln w="254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 name="Text Box 10"/>
            <p:cNvSpPr txBox="1">
              <a:spLocks noChangeArrowheads="1"/>
            </p:cNvSpPr>
            <p:nvPr/>
          </p:nvSpPr>
          <p:spPr bwMode="auto">
            <a:xfrm>
              <a:off x="31750" y="885296"/>
              <a:ext cx="1050925" cy="415925"/>
            </a:xfrm>
            <a:prstGeom prst="rect">
              <a:avLst/>
            </a:prstGeom>
            <a:noFill/>
            <a:ln w="19050" cmpd="sng">
              <a:solidFill>
                <a:schemeClr val="tx1"/>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Plasma</a:t>
              </a:r>
            </a:p>
          </p:txBody>
        </p:sp>
        <p:sp>
          <p:nvSpPr>
            <p:cNvPr id="107" name="Text Box 12"/>
            <p:cNvSpPr txBox="1">
              <a:spLocks noChangeArrowheads="1"/>
            </p:cNvSpPr>
            <p:nvPr/>
          </p:nvSpPr>
          <p:spPr bwMode="auto">
            <a:xfrm>
              <a:off x="3289300" y="1220258"/>
              <a:ext cx="504825" cy="411163"/>
            </a:xfrm>
            <a:prstGeom prst="rect">
              <a:avLst/>
            </a:prstGeom>
            <a:noFill/>
            <a:ln w="158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M</a:t>
              </a:r>
              <a:r>
                <a:rPr lang="en-US" sz="2000" baseline="30000">
                  <a:solidFill>
                    <a:srgbClr val="000000"/>
                  </a:solidFill>
                  <a:latin typeface="Arial" pitchFamily="34" charset="0"/>
                </a:rPr>
                <a:t>+</a:t>
              </a:r>
            </a:p>
          </p:txBody>
        </p:sp>
        <p:sp>
          <p:nvSpPr>
            <p:cNvPr id="108" name="Text Box 13"/>
            <p:cNvSpPr txBox="1">
              <a:spLocks noChangeArrowheads="1"/>
            </p:cNvSpPr>
            <p:nvPr/>
          </p:nvSpPr>
          <p:spPr bwMode="auto">
            <a:xfrm>
              <a:off x="5495925" y="1226608"/>
              <a:ext cx="463550" cy="411163"/>
            </a:xfrm>
            <a:prstGeom prst="rect">
              <a:avLst/>
            </a:prstGeom>
            <a:noFill/>
            <a:ln w="158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M</a:t>
              </a:r>
              <a:r>
                <a:rPr lang="en-US" sz="2000" baseline="30000">
                  <a:solidFill>
                    <a:srgbClr val="000000"/>
                  </a:solidFill>
                  <a:latin typeface="Arial" pitchFamily="34" charset="0"/>
                </a:rPr>
                <a:t>-</a:t>
              </a:r>
            </a:p>
          </p:txBody>
        </p:sp>
        <p:sp>
          <p:nvSpPr>
            <p:cNvPr id="109" name="Text Box 14"/>
            <p:cNvSpPr txBox="1">
              <a:spLocks noChangeArrowheads="1"/>
            </p:cNvSpPr>
            <p:nvPr/>
          </p:nvSpPr>
          <p:spPr bwMode="auto">
            <a:xfrm>
              <a:off x="6430963" y="1180571"/>
              <a:ext cx="2141537" cy="461962"/>
            </a:xfrm>
            <a:prstGeom prst="rect">
              <a:avLst/>
            </a:prstGeom>
            <a:noFill/>
            <a:ln w="158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H,OH,O,O</a:t>
              </a:r>
              <a:r>
                <a:rPr lang="en-US" sz="2000" baseline="-25000">
                  <a:solidFill>
                    <a:srgbClr val="000000"/>
                  </a:solidFill>
                  <a:latin typeface="Arial" pitchFamily="34" charset="0"/>
                </a:rPr>
                <a:t>3</a:t>
              </a:r>
              <a:r>
                <a:rPr lang="en-US" sz="2000">
                  <a:solidFill>
                    <a:srgbClr val="000000"/>
                  </a:solidFill>
                  <a:latin typeface="Arial" pitchFamily="34" charset="0"/>
                </a:rPr>
                <a:t>, O</a:t>
              </a:r>
              <a:r>
                <a:rPr lang="en-US" sz="2000" baseline="-25000">
                  <a:solidFill>
                    <a:srgbClr val="000000"/>
                  </a:solidFill>
                  <a:latin typeface="Arial" pitchFamily="34" charset="0"/>
                </a:rPr>
                <a:t>2</a:t>
              </a:r>
              <a:r>
                <a:rPr lang="en-US" sz="2000">
                  <a:solidFill>
                    <a:srgbClr val="000000"/>
                  </a:solidFill>
                  <a:latin typeface="Arial" pitchFamily="34" charset="0"/>
                </a:rPr>
                <a:t>,</a:t>
              </a:r>
              <a:endParaRPr lang="en-US" sz="2000" baseline="-25000">
                <a:solidFill>
                  <a:srgbClr val="000000"/>
                </a:solidFill>
                <a:latin typeface="Arial" pitchFamily="34" charset="0"/>
              </a:endParaRPr>
            </a:p>
          </p:txBody>
        </p:sp>
        <p:sp>
          <p:nvSpPr>
            <p:cNvPr id="110" name="Text Box 15"/>
            <p:cNvSpPr txBox="1">
              <a:spLocks noChangeArrowheads="1"/>
            </p:cNvSpPr>
            <p:nvPr/>
          </p:nvSpPr>
          <p:spPr bwMode="auto">
            <a:xfrm>
              <a:off x="114300" y="1890183"/>
              <a:ext cx="787400" cy="415925"/>
            </a:xfrm>
            <a:prstGeom prst="rect">
              <a:avLst/>
            </a:prstGeom>
            <a:solidFill>
              <a:srgbClr val="99CCFF"/>
            </a:solidFill>
            <a:ln w="19050"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r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Water</a:t>
              </a:r>
            </a:p>
          </p:txBody>
        </p:sp>
        <p:sp>
          <p:nvSpPr>
            <p:cNvPr id="111" name="Text Box 16"/>
            <p:cNvSpPr txBox="1">
              <a:spLocks noChangeArrowheads="1"/>
            </p:cNvSpPr>
            <p:nvPr/>
          </p:nvSpPr>
          <p:spPr bwMode="auto">
            <a:xfrm>
              <a:off x="4476750" y="1220258"/>
              <a:ext cx="338138" cy="411163"/>
            </a:xfrm>
            <a:prstGeom prst="rect">
              <a:avLst/>
            </a:prstGeom>
            <a:noFill/>
            <a:ln w="158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e</a:t>
              </a:r>
            </a:p>
          </p:txBody>
        </p:sp>
        <p:sp>
          <p:nvSpPr>
            <p:cNvPr id="112" name="Line 17"/>
            <p:cNvSpPr>
              <a:spLocks noChangeShapeType="1"/>
            </p:cNvSpPr>
            <p:nvPr/>
          </p:nvSpPr>
          <p:spPr bwMode="auto">
            <a:xfrm flipH="1" flipV="1">
              <a:off x="936625" y="2750608"/>
              <a:ext cx="636588" cy="7938"/>
            </a:xfrm>
            <a:prstGeom prst="line">
              <a:avLst/>
            </a:prstGeom>
            <a:noFill/>
            <a:ln w="22225" cmpd="sng">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lstStyle/>
            <a:p>
              <a:endParaRPr lang="en-US"/>
            </a:p>
          </p:txBody>
        </p:sp>
        <p:sp>
          <p:nvSpPr>
            <p:cNvPr id="113" name="Text Box 18"/>
            <p:cNvSpPr txBox="1">
              <a:spLocks noChangeArrowheads="1"/>
            </p:cNvSpPr>
            <p:nvPr/>
          </p:nvSpPr>
          <p:spPr bwMode="auto">
            <a:xfrm>
              <a:off x="1606550" y="2539471"/>
              <a:ext cx="290513" cy="411162"/>
            </a:xfrm>
            <a:prstGeom prst="rect">
              <a:avLst/>
            </a:prstGeom>
            <a:noFill/>
            <a:ln w="158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r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H</a:t>
              </a:r>
            </a:p>
          </p:txBody>
        </p:sp>
        <p:sp>
          <p:nvSpPr>
            <p:cNvPr id="114" name="Text Box 19"/>
            <p:cNvSpPr txBox="1">
              <a:spLocks noChangeArrowheads="1"/>
            </p:cNvSpPr>
            <p:nvPr/>
          </p:nvSpPr>
          <p:spPr bwMode="auto">
            <a:xfrm>
              <a:off x="5770563" y="2539471"/>
              <a:ext cx="660400" cy="411162"/>
            </a:xfrm>
            <a:prstGeom prst="rect">
              <a:avLst/>
            </a:prstGeom>
            <a:noFill/>
            <a:ln w="158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OH</a:t>
              </a:r>
              <a:r>
                <a:rPr lang="en-US" sz="2000" baseline="30000">
                  <a:solidFill>
                    <a:srgbClr val="000000"/>
                  </a:solidFill>
                  <a:latin typeface="Arial" pitchFamily="34" charset="0"/>
                </a:rPr>
                <a:t>-</a:t>
              </a:r>
            </a:p>
          </p:txBody>
        </p:sp>
        <p:sp>
          <p:nvSpPr>
            <p:cNvPr id="115" name="Line 20"/>
            <p:cNvSpPr>
              <a:spLocks noChangeShapeType="1"/>
            </p:cNvSpPr>
            <p:nvPr/>
          </p:nvSpPr>
          <p:spPr bwMode="auto">
            <a:xfrm flipH="1">
              <a:off x="1739900" y="3514196"/>
              <a:ext cx="4335463" cy="7937"/>
            </a:xfrm>
            <a:prstGeom prst="line">
              <a:avLst/>
            </a:prstGeom>
            <a:noFill/>
            <a:ln w="22225" cmpd="sng">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lstStyle/>
            <a:p>
              <a:endParaRPr lang="en-US"/>
            </a:p>
          </p:txBody>
        </p:sp>
        <p:sp>
          <p:nvSpPr>
            <p:cNvPr id="116" name="Line 21"/>
            <p:cNvSpPr>
              <a:spLocks noChangeShapeType="1"/>
            </p:cNvSpPr>
            <p:nvPr/>
          </p:nvSpPr>
          <p:spPr bwMode="auto">
            <a:xfrm>
              <a:off x="1741488" y="2955396"/>
              <a:ext cx="0" cy="587375"/>
            </a:xfrm>
            <a:prstGeom prst="line">
              <a:avLst/>
            </a:prstGeom>
            <a:noFill/>
            <a:ln w="22225" cmpd="sng">
              <a:solidFill>
                <a:schemeClr val="tx1"/>
              </a:solidFill>
              <a:prstDash val="dash"/>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lstStyle/>
            <a:p>
              <a:endParaRPr lang="en-US"/>
            </a:p>
          </p:txBody>
        </p:sp>
        <p:sp>
          <p:nvSpPr>
            <p:cNvPr id="117" name="Line 22"/>
            <p:cNvSpPr>
              <a:spLocks noChangeShapeType="1"/>
            </p:cNvSpPr>
            <p:nvPr/>
          </p:nvSpPr>
          <p:spPr bwMode="auto">
            <a:xfrm>
              <a:off x="6076950" y="2941108"/>
              <a:ext cx="0" cy="587375"/>
            </a:xfrm>
            <a:prstGeom prst="line">
              <a:avLst/>
            </a:prstGeom>
            <a:noFill/>
            <a:ln w="22225" cmpd="sng">
              <a:solidFill>
                <a:schemeClr val="tx1"/>
              </a:solidFill>
              <a:prstDash val="dash"/>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lstStyle/>
            <a:p>
              <a:endParaRPr lang="en-US"/>
            </a:p>
          </p:txBody>
        </p:sp>
        <p:sp>
          <p:nvSpPr>
            <p:cNvPr id="118" name="Line 23"/>
            <p:cNvSpPr>
              <a:spLocks noChangeShapeType="1"/>
            </p:cNvSpPr>
            <p:nvPr/>
          </p:nvSpPr>
          <p:spPr bwMode="auto">
            <a:xfrm>
              <a:off x="4630738" y="2958571"/>
              <a:ext cx="0" cy="587375"/>
            </a:xfrm>
            <a:prstGeom prst="line">
              <a:avLst/>
            </a:prstGeom>
            <a:noFill/>
            <a:ln w="22225" cmpd="sng">
              <a:solidFill>
                <a:schemeClr val="tx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lstStyle/>
            <a:p>
              <a:endParaRPr lang="en-US"/>
            </a:p>
          </p:txBody>
        </p:sp>
        <p:sp>
          <p:nvSpPr>
            <p:cNvPr id="119" name="Text Box 24"/>
            <p:cNvSpPr txBox="1">
              <a:spLocks noChangeArrowheads="1"/>
            </p:cNvSpPr>
            <p:nvPr/>
          </p:nvSpPr>
          <p:spPr bwMode="auto">
            <a:xfrm>
              <a:off x="3267075" y="5250921"/>
              <a:ext cx="579438" cy="461962"/>
            </a:xfrm>
            <a:prstGeom prst="rect">
              <a:avLst/>
            </a:prstGeom>
            <a:noFill/>
            <a:ln w="158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r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HO</a:t>
              </a:r>
              <a:r>
                <a:rPr lang="en-US" sz="2000" baseline="-25000">
                  <a:solidFill>
                    <a:srgbClr val="000000"/>
                  </a:solidFill>
                  <a:latin typeface="Arial" pitchFamily="34" charset="0"/>
                </a:rPr>
                <a:t>2</a:t>
              </a:r>
              <a:endParaRPr lang="en-US" sz="2000" baseline="30000">
                <a:solidFill>
                  <a:srgbClr val="000000"/>
                </a:solidFill>
                <a:latin typeface="Arial" pitchFamily="34" charset="0"/>
              </a:endParaRPr>
            </a:p>
          </p:txBody>
        </p:sp>
        <p:sp>
          <p:nvSpPr>
            <p:cNvPr id="120" name="Line 25"/>
            <p:cNvSpPr>
              <a:spLocks noChangeShapeType="1"/>
            </p:cNvSpPr>
            <p:nvPr/>
          </p:nvSpPr>
          <p:spPr bwMode="auto">
            <a:xfrm>
              <a:off x="3532188" y="4317471"/>
              <a:ext cx="0" cy="914400"/>
            </a:xfrm>
            <a:prstGeom prst="line">
              <a:avLst/>
            </a:prstGeom>
            <a:noFill/>
            <a:ln w="22225" cmpd="sng">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lstStyle/>
            <a:p>
              <a:endParaRPr lang="en-US"/>
            </a:p>
          </p:txBody>
        </p:sp>
        <p:sp>
          <p:nvSpPr>
            <p:cNvPr id="121" name="Line 26"/>
            <p:cNvSpPr>
              <a:spLocks noChangeShapeType="1"/>
            </p:cNvSpPr>
            <p:nvPr/>
          </p:nvSpPr>
          <p:spPr bwMode="auto">
            <a:xfrm flipH="1" flipV="1">
              <a:off x="2624138" y="5457296"/>
              <a:ext cx="636587" cy="7937"/>
            </a:xfrm>
            <a:prstGeom prst="line">
              <a:avLst/>
            </a:prstGeom>
            <a:noFill/>
            <a:ln w="22225" cmpd="sng">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lstStyle/>
            <a:p>
              <a:endParaRPr lang="en-US"/>
            </a:p>
          </p:txBody>
        </p:sp>
        <p:sp>
          <p:nvSpPr>
            <p:cNvPr id="122" name="Text Box 27"/>
            <p:cNvSpPr txBox="1">
              <a:spLocks noChangeArrowheads="1"/>
            </p:cNvSpPr>
            <p:nvPr/>
          </p:nvSpPr>
          <p:spPr bwMode="auto">
            <a:xfrm>
              <a:off x="2298700" y="5244571"/>
              <a:ext cx="292100" cy="411162"/>
            </a:xfrm>
            <a:prstGeom prst="rect">
              <a:avLst/>
            </a:prstGeom>
            <a:noFill/>
            <a:ln w="158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r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H</a:t>
              </a:r>
            </a:p>
          </p:txBody>
        </p:sp>
        <p:sp>
          <p:nvSpPr>
            <p:cNvPr id="123" name="Text Box 28"/>
            <p:cNvSpPr txBox="1">
              <a:spLocks noChangeArrowheads="1"/>
            </p:cNvSpPr>
            <p:nvPr/>
          </p:nvSpPr>
          <p:spPr bwMode="auto">
            <a:xfrm>
              <a:off x="2686050" y="5112808"/>
              <a:ext cx="428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700">
                  <a:solidFill>
                    <a:srgbClr val="000000"/>
                  </a:solidFill>
                  <a:latin typeface="Arial" pitchFamily="34" charset="0"/>
                </a:rPr>
                <a:t>O</a:t>
              </a:r>
              <a:r>
                <a:rPr lang="en-US" sz="1700" baseline="-25000">
                  <a:solidFill>
                    <a:srgbClr val="000000"/>
                  </a:solidFill>
                  <a:latin typeface="Arial" pitchFamily="34" charset="0"/>
                </a:rPr>
                <a:t>2</a:t>
              </a:r>
            </a:p>
          </p:txBody>
        </p:sp>
        <p:sp>
          <p:nvSpPr>
            <p:cNvPr id="124" name="Line 29"/>
            <p:cNvSpPr>
              <a:spLocks noChangeShapeType="1"/>
            </p:cNvSpPr>
            <p:nvPr/>
          </p:nvSpPr>
          <p:spPr bwMode="auto">
            <a:xfrm>
              <a:off x="5495925" y="2974446"/>
              <a:ext cx="7938" cy="2479675"/>
            </a:xfrm>
            <a:prstGeom prst="line">
              <a:avLst/>
            </a:prstGeom>
            <a:noFill/>
            <a:ln w="22225" cmpd="sng">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lstStyle/>
            <a:p>
              <a:endParaRPr lang="en-US"/>
            </a:p>
          </p:txBody>
        </p:sp>
        <p:sp>
          <p:nvSpPr>
            <p:cNvPr id="125" name="Line 30"/>
            <p:cNvSpPr>
              <a:spLocks noChangeShapeType="1"/>
            </p:cNvSpPr>
            <p:nvPr/>
          </p:nvSpPr>
          <p:spPr bwMode="auto">
            <a:xfrm flipH="1">
              <a:off x="3859213" y="5458883"/>
              <a:ext cx="1662112" cy="0"/>
            </a:xfrm>
            <a:prstGeom prst="line">
              <a:avLst/>
            </a:prstGeom>
            <a:noFill/>
            <a:ln w="22225" cmpd="sng">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lstStyle/>
            <a:p>
              <a:endParaRPr lang="en-US"/>
            </a:p>
          </p:txBody>
        </p:sp>
        <p:sp>
          <p:nvSpPr>
            <p:cNvPr id="126" name="Text Box 32"/>
            <p:cNvSpPr txBox="1">
              <a:spLocks noChangeArrowheads="1"/>
            </p:cNvSpPr>
            <p:nvPr/>
          </p:nvSpPr>
          <p:spPr bwMode="auto">
            <a:xfrm>
              <a:off x="6172200" y="3303058"/>
              <a:ext cx="5746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r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700">
                  <a:solidFill>
                    <a:srgbClr val="000000"/>
                  </a:solidFill>
                  <a:latin typeface="Arial" pitchFamily="34" charset="0"/>
                </a:rPr>
                <a:t>H</a:t>
              </a:r>
              <a:r>
                <a:rPr lang="en-US" sz="1700" baseline="-25000">
                  <a:solidFill>
                    <a:srgbClr val="000000"/>
                  </a:solidFill>
                  <a:latin typeface="Arial" pitchFamily="34" charset="0"/>
                </a:rPr>
                <a:t>3</a:t>
              </a:r>
              <a:r>
                <a:rPr lang="en-US" sz="1700">
                  <a:solidFill>
                    <a:srgbClr val="000000"/>
                  </a:solidFill>
                  <a:latin typeface="Arial" pitchFamily="34" charset="0"/>
                </a:rPr>
                <a:t>O</a:t>
              </a:r>
              <a:r>
                <a:rPr lang="en-US" sz="1700" baseline="30000">
                  <a:solidFill>
                    <a:srgbClr val="000000"/>
                  </a:solidFill>
                  <a:latin typeface="Arial" pitchFamily="34" charset="0"/>
                </a:rPr>
                <a:t>+</a:t>
              </a:r>
            </a:p>
          </p:txBody>
        </p:sp>
        <p:grpSp>
          <p:nvGrpSpPr>
            <p:cNvPr id="127" name="Group 31"/>
            <p:cNvGrpSpPr>
              <a:grpSpLocks/>
            </p:cNvGrpSpPr>
            <p:nvPr/>
          </p:nvGrpSpPr>
          <p:grpSpPr bwMode="auto">
            <a:xfrm>
              <a:off x="5613400" y="1634596"/>
              <a:ext cx="206375" cy="914400"/>
              <a:chOff x="0" y="0"/>
              <a:chExt cx="130" cy="576"/>
            </a:xfrm>
          </p:grpSpPr>
          <p:sp>
            <p:nvSpPr>
              <p:cNvPr id="128" name="Line 34"/>
              <p:cNvSpPr>
                <a:spLocks noChangeShapeType="1"/>
              </p:cNvSpPr>
              <p:nvPr/>
            </p:nvSpPr>
            <p:spPr bwMode="auto">
              <a:xfrm>
                <a:off x="65" y="0"/>
                <a:ext cx="0" cy="576"/>
              </a:xfrm>
              <a:prstGeom prst="line">
                <a:avLst/>
              </a:prstGeom>
              <a:noFill/>
              <a:ln w="22225" cmpd="sng">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 name="Oval 35"/>
              <p:cNvSpPr>
                <a:spLocks noChangeArrowheads="1"/>
              </p:cNvSpPr>
              <p:nvPr/>
            </p:nvSpPr>
            <p:spPr bwMode="auto">
              <a:xfrm>
                <a:off x="0" y="223"/>
                <a:ext cx="130" cy="130"/>
              </a:xfrm>
              <a:prstGeom prst="ellipse">
                <a:avLst/>
              </a:prstGeom>
              <a:solidFill>
                <a:srgbClr val="99CCFF"/>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solidFill>
                    <a:srgbClr val="000000"/>
                  </a:solidFill>
                  <a:latin typeface="Arial" pitchFamily="34" charset="0"/>
                </a:endParaRPr>
              </a:p>
            </p:txBody>
          </p:sp>
        </p:grpSp>
        <p:grpSp>
          <p:nvGrpSpPr>
            <p:cNvPr id="130" name="Group 34"/>
            <p:cNvGrpSpPr>
              <a:grpSpLocks/>
            </p:cNvGrpSpPr>
            <p:nvPr/>
          </p:nvGrpSpPr>
          <p:grpSpPr bwMode="auto">
            <a:xfrm>
              <a:off x="7343775" y="1634596"/>
              <a:ext cx="206375" cy="914400"/>
              <a:chOff x="0" y="0"/>
              <a:chExt cx="130" cy="576"/>
            </a:xfrm>
          </p:grpSpPr>
          <p:sp>
            <p:nvSpPr>
              <p:cNvPr id="131" name="Line 37"/>
              <p:cNvSpPr>
                <a:spLocks noChangeShapeType="1"/>
              </p:cNvSpPr>
              <p:nvPr/>
            </p:nvSpPr>
            <p:spPr bwMode="auto">
              <a:xfrm>
                <a:off x="65" y="0"/>
                <a:ext cx="0" cy="576"/>
              </a:xfrm>
              <a:prstGeom prst="line">
                <a:avLst/>
              </a:prstGeom>
              <a:noFill/>
              <a:ln w="22225" cmpd="sng">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Oval 38"/>
              <p:cNvSpPr>
                <a:spLocks noChangeArrowheads="1"/>
              </p:cNvSpPr>
              <p:nvPr/>
            </p:nvSpPr>
            <p:spPr bwMode="auto">
              <a:xfrm>
                <a:off x="0" y="223"/>
                <a:ext cx="130" cy="130"/>
              </a:xfrm>
              <a:prstGeom prst="ellipse">
                <a:avLst/>
              </a:prstGeom>
              <a:solidFill>
                <a:srgbClr val="99CCFF"/>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solidFill>
                    <a:srgbClr val="000000"/>
                  </a:solidFill>
                  <a:latin typeface="Arial" pitchFamily="34" charset="0"/>
                </a:endParaRPr>
              </a:p>
            </p:txBody>
          </p:sp>
        </p:grpSp>
        <p:grpSp>
          <p:nvGrpSpPr>
            <p:cNvPr id="3" name="Group 2"/>
            <p:cNvGrpSpPr/>
            <p:nvPr/>
          </p:nvGrpSpPr>
          <p:grpSpPr>
            <a:xfrm>
              <a:off x="1892300" y="1634596"/>
              <a:ext cx="206375" cy="914400"/>
              <a:chOff x="1892300" y="1634596"/>
              <a:chExt cx="206375" cy="914400"/>
            </a:xfrm>
          </p:grpSpPr>
          <p:sp>
            <p:nvSpPr>
              <p:cNvPr id="134" name="Line 40"/>
              <p:cNvSpPr>
                <a:spLocks noChangeShapeType="1"/>
              </p:cNvSpPr>
              <p:nvPr/>
            </p:nvSpPr>
            <p:spPr bwMode="auto">
              <a:xfrm>
                <a:off x="1995488" y="1634596"/>
                <a:ext cx="0" cy="914400"/>
              </a:xfrm>
              <a:prstGeom prst="line">
                <a:avLst/>
              </a:prstGeom>
              <a:noFill/>
              <a:ln w="22225" cmpd="sng">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Oval 41"/>
              <p:cNvSpPr>
                <a:spLocks noChangeArrowheads="1"/>
              </p:cNvSpPr>
              <p:nvPr/>
            </p:nvSpPr>
            <p:spPr bwMode="auto">
              <a:xfrm>
                <a:off x="1892300" y="1988609"/>
                <a:ext cx="206375" cy="206375"/>
              </a:xfrm>
              <a:prstGeom prst="ellipse">
                <a:avLst/>
              </a:prstGeom>
              <a:solidFill>
                <a:srgbClr val="99CCFF"/>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solidFill>
                    <a:srgbClr val="000000"/>
                  </a:solidFill>
                  <a:latin typeface="Arial" pitchFamily="34" charset="0"/>
                </a:endParaRPr>
              </a:p>
            </p:txBody>
          </p:sp>
        </p:grpSp>
        <p:grpSp>
          <p:nvGrpSpPr>
            <p:cNvPr id="136" name="Group 40"/>
            <p:cNvGrpSpPr>
              <a:grpSpLocks/>
            </p:cNvGrpSpPr>
            <p:nvPr/>
          </p:nvGrpSpPr>
          <p:grpSpPr bwMode="auto">
            <a:xfrm>
              <a:off x="3427413" y="1634596"/>
              <a:ext cx="206375" cy="914400"/>
              <a:chOff x="0" y="0"/>
              <a:chExt cx="130" cy="576"/>
            </a:xfrm>
          </p:grpSpPr>
          <p:sp>
            <p:nvSpPr>
              <p:cNvPr id="137" name="Line 43"/>
              <p:cNvSpPr>
                <a:spLocks noChangeShapeType="1"/>
              </p:cNvSpPr>
              <p:nvPr/>
            </p:nvSpPr>
            <p:spPr bwMode="auto">
              <a:xfrm>
                <a:off x="65" y="0"/>
                <a:ext cx="0" cy="576"/>
              </a:xfrm>
              <a:prstGeom prst="line">
                <a:avLst/>
              </a:prstGeom>
              <a:noFill/>
              <a:ln w="22225" cmpd="sng">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Oval 44"/>
              <p:cNvSpPr>
                <a:spLocks noChangeArrowheads="1"/>
              </p:cNvSpPr>
              <p:nvPr/>
            </p:nvSpPr>
            <p:spPr bwMode="auto">
              <a:xfrm>
                <a:off x="0" y="223"/>
                <a:ext cx="130" cy="130"/>
              </a:xfrm>
              <a:prstGeom prst="ellipse">
                <a:avLst/>
              </a:prstGeom>
              <a:solidFill>
                <a:srgbClr val="99CCFF"/>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solidFill>
                    <a:srgbClr val="000000"/>
                  </a:solidFill>
                  <a:latin typeface="Arial" pitchFamily="34" charset="0"/>
                </a:endParaRPr>
              </a:p>
            </p:txBody>
          </p:sp>
        </p:grpSp>
        <p:grpSp>
          <p:nvGrpSpPr>
            <p:cNvPr id="139" name="Group 43"/>
            <p:cNvGrpSpPr>
              <a:grpSpLocks/>
            </p:cNvGrpSpPr>
            <p:nvPr/>
          </p:nvGrpSpPr>
          <p:grpSpPr bwMode="auto">
            <a:xfrm>
              <a:off x="4532313" y="1634596"/>
              <a:ext cx="206375" cy="914400"/>
              <a:chOff x="0" y="0"/>
              <a:chExt cx="130" cy="576"/>
            </a:xfrm>
          </p:grpSpPr>
          <p:sp>
            <p:nvSpPr>
              <p:cNvPr id="140" name="Line 46"/>
              <p:cNvSpPr>
                <a:spLocks noChangeShapeType="1"/>
              </p:cNvSpPr>
              <p:nvPr/>
            </p:nvSpPr>
            <p:spPr bwMode="auto">
              <a:xfrm>
                <a:off x="65" y="0"/>
                <a:ext cx="0" cy="576"/>
              </a:xfrm>
              <a:prstGeom prst="line">
                <a:avLst/>
              </a:prstGeom>
              <a:noFill/>
              <a:ln w="22225" cmpd="sng">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Oval 47"/>
              <p:cNvSpPr>
                <a:spLocks noChangeArrowheads="1"/>
              </p:cNvSpPr>
              <p:nvPr/>
            </p:nvSpPr>
            <p:spPr bwMode="auto">
              <a:xfrm>
                <a:off x="0" y="223"/>
                <a:ext cx="130" cy="130"/>
              </a:xfrm>
              <a:prstGeom prst="ellipse">
                <a:avLst/>
              </a:prstGeom>
              <a:solidFill>
                <a:srgbClr val="99CCFF"/>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solidFill>
                    <a:srgbClr val="000000"/>
                  </a:solidFill>
                  <a:latin typeface="Arial" pitchFamily="34" charset="0"/>
                </a:endParaRPr>
              </a:p>
            </p:txBody>
          </p:sp>
        </p:grpSp>
        <p:grpSp>
          <p:nvGrpSpPr>
            <p:cNvPr id="142" name="Group 46"/>
            <p:cNvGrpSpPr>
              <a:grpSpLocks/>
            </p:cNvGrpSpPr>
            <p:nvPr/>
          </p:nvGrpSpPr>
          <p:grpSpPr bwMode="auto">
            <a:xfrm>
              <a:off x="3427412" y="2988205"/>
              <a:ext cx="206375" cy="914400"/>
              <a:chOff x="0" y="0"/>
              <a:chExt cx="130" cy="576"/>
            </a:xfrm>
          </p:grpSpPr>
          <p:sp>
            <p:nvSpPr>
              <p:cNvPr id="143" name="Line 49"/>
              <p:cNvSpPr>
                <a:spLocks noChangeShapeType="1"/>
              </p:cNvSpPr>
              <p:nvPr/>
            </p:nvSpPr>
            <p:spPr bwMode="auto">
              <a:xfrm>
                <a:off x="65" y="0"/>
                <a:ext cx="0" cy="576"/>
              </a:xfrm>
              <a:prstGeom prst="line">
                <a:avLst/>
              </a:prstGeom>
              <a:noFill/>
              <a:ln w="22225" cmpd="sng">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Oval 50"/>
              <p:cNvSpPr>
                <a:spLocks noChangeArrowheads="1"/>
              </p:cNvSpPr>
              <p:nvPr/>
            </p:nvSpPr>
            <p:spPr bwMode="auto">
              <a:xfrm>
                <a:off x="0" y="223"/>
                <a:ext cx="130" cy="130"/>
              </a:xfrm>
              <a:prstGeom prst="ellipse">
                <a:avLst/>
              </a:prstGeom>
              <a:solidFill>
                <a:srgbClr val="99CCFF"/>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solidFill>
                    <a:srgbClr val="000000"/>
                  </a:solidFill>
                  <a:latin typeface="Arial" pitchFamily="34" charset="0"/>
                </a:endParaRPr>
              </a:p>
            </p:txBody>
          </p:sp>
        </p:grpSp>
        <p:sp>
          <p:nvSpPr>
            <p:cNvPr id="145" name="Line 51"/>
            <p:cNvSpPr>
              <a:spLocks noChangeShapeType="1"/>
            </p:cNvSpPr>
            <p:nvPr/>
          </p:nvSpPr>
          <p:spPr bwMode="auto">
            <a:xfrm>
              <a:off x="2347913" y="2979208"/>
              <a:ext cx="0" cy="914400"/>
            </a:xfrm>
            <a:prstGeom prst="line">
              <a:avLst/>
            </a:prstGeom>
            <a:noFill/>
            <a:ln w="22225" cmpd="sng">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 name="Text Box 52"/>
            <p:cNvSpPr txBox="1">
              <a:spLocks noChangeArrowheads="1"/>
            </p:cNvSpPr>
            <p:nvPr/>
          </p:nvSpPr>
          <p:spPr bwMode="auto">
            <a:xfrm>
              <a:off x="2287588" y="3182408"/>
              <a:ext cx="506412"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700">
                  <a:solidFill>
                    <a:srgbClr val="000000"/>
                  </a:solidFill>
                  <a:latin typeface="Arial" pitchFamily="34" charset="0"/>
                </a:rPr>
                <a:t>OH</a:t>
              </a:r>
            </a:p>
          </p:txBody>
        </p:sp>
        <p:sp>
          <p:nvSpPr>
            <p:cNvPr id="147" name="Text Box 53"/>
            <p:cNvSpPr txBox="1">
              <a:spLocks noChangeArrowheads="1"/>
            </p:cNvSpPr>
            <p:nvPr/>
          </p:nvSpPr>
          <p:spPr bwMode="auto">
            <a:xfrm>
              <a:off x="1120775" y="2398183"/>
              <a:ext cx="366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000000"/>
                  </a:solidFill>
                  <a:latin typeface="Arial" pitchFamily="34" charset="0"/>
                </a:rPr>
                <a:t>H</a:t>
              </a:r>
            </a:p>
          </p:txBody>
        </p:sp>
        <p:sp>
          <p:nvSpPr>
            <p:cNvPr id="148" name="Line 54"/>
            <p:cNvSpPr>
              <a:spLocks noChangeShapeType="1"/>
            </p:cNvSpPr>
            <p:nvPr/>
          </p:nvSpPr>
          <p:spPr bwMode="auto">
            <a:xfrm>
              <a:off x="7469188" y="2956983"/>
              <a:ext cx="0" cy="1157288"/>
            </a:xfrm>
            <a:prstGeom prst="line">
              <a:avLst/>
            </a:prstGeom>
            <a:noFill/>
            <a:ln w="22225" cmpd="sng">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 name="Oval 55"/>
            <p:cNvSpPr>
              <a:spLocks noChangeArrowheads="1"/>
            </p:cNvSpPr>
            <p:nvPr/>
          </p:nvSpPr>
          <p:spPr bwMode="auto">
            <a:xfrm>
              <a:off x="4525963" y="3079221"/>
              <a:ext cx="206375" cy="206375"/>
            </a:xfrm>
            <a:prstGeom prst="ellipse">
              <a:avLst/>
            </a:prstGeom>
            <a:solidFill>
              <a:srgbClr val="99CCFF"/>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solidFill>
                  <a:srgbClr val="000000"/>
                </a:solidFill>
                <a:latin typeface="Arial" pitchFamily="34" charset="0"/>
              </a:endParaRPr>
            </a:p>
          </p:txBody>
        </p:sp>
        <p:sp>
          <p:nvSpPr>
            <p:cNvPr id="150" name="Oval 56"/>
            <p:cNvSpPr>
              <a:spLocks noChangeArrowheads="1"/>
            </p:cNvSpPr>
            <p:nvPr/>
          </p:nvSpPr>
          <p:spPr bwMode="auto">
            <a:xfrm>
              <a:off x="3422650" y="4671483"/>
              <a:ext cx="206375" cy="206375"/>
            </a:xfrm>
            <a:prstGeom prst="ellipse">
              <a:avLst/>
            </a:prstGeom>
            <a:solidFill>
              <a:srgbClr val="99CCFF"/>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solidFill>
                  <a:srgbClr val="000000"/>
                </a:solidFill>
                <a:latin typeface="Arial" pitchFamily="34" charset="0"/>
              </a:endParaRPr>
            </a:p>
          </p:txBody>
        </p:sp>
        <p:sp>
          <p:nvSpPr>
            <p:cNvPr id="151" name="Oval 57"/>
            <p:cNvSpPr>
              <a:spLocks noChangeArrowheads="1"/>
            </p:cNvSpPr>
            <p:nvPr/>
          </p:nvSpPr>
          <p:spPr bwMode="auto">
            <a:xfrm>
              <a:off x="5395913" y="4258733"/>
              <a:ext cx="206375" cy="206375"/>
            </a:xfrm>
            <a:prstGeom prst="ellipse">
              <a:avLst/>
            </a:prstGeom>
            <a:solidFill>
              <a:srgbClr val="99CCFF"/>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solidFill>
                  <a:srgbClr val="000000"/>
                </a:solidFill>
                <a:latin typeface="Arial" pitchFamily="34" charset="0"/>
              </a:endParaRPr>
            </a:p>
          </p:txBody>
        </p:sp>
        <p:sp>
          <p:nvSpPr>
            <p:cNvPr id="152" name="Oval 58"/>
            <p:cNvSpPr>
              <a:spLocks noChangeArrowheads="1"/>
            </p:cNvSpPr>
            <p:nvPr/>
          </p:nvSpPr>
          <p:spPr bwMode="auto">
            <a:xfrm>
              <a:off x="6073775" y="3877733"/>
              <a:ext cx="206375" cy="206375"/>
            </a:xfrm>
            <a:prstGeom prst="ellipse">
              <a:avLst/>
            </a:prstGeom>
            <a:solidFill>
              <a:srgbClr val="99CCFF"/>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solidFill>
                  <a:srgbClr val="000000"/>
                </a:solidFill>
                <a:latin typeface="Arial" pitchFamily="34" charset="0"/>
              </a:endParaRPr>
            </a:p>
          </p:txBody>
        </p:sp>
        <p:sp>
          <p:nvSpPr>
            <p:cNvPr id="153" name="Line 59"/>
            <p:cNvSpPr>
              <a:spLocks noChangeShapeType="1"/>
            </p:cNvSpPr>
            <p:nvPr/>
          </p:nvSpPr>
          <p:spPr bwMode="auto">
            <a:xfrm>
              <a:off x="6181725" y="2971271"/>
              <a:ext cx="0" cy="914400"/>
            </a:xfrm>
            <a:prstGeom prst="line">
              <a:avLst/>
            </a:prstGeom>
            <a:noFill/>
            <a:ln w="22225" cmpd="sng">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 name="Text Box 60"/>
            <p:cNvSpPr txBox="1">
              <a:spLocks noChangeArrowheads="1"/>
            </p:cNvSpPr>
            <p:nvPr/>
          </p:nvSpPr>
          <p:spPr bwMode="auto">
            <a:xfrm>
              <a:off x="904875" y="3898371"/>
              <a:ext cx="409575" cy="411162"/>
            </a:xfrm>
            <a:prstGeom prst="rect">
              <a:avLst/>
            </a:prstGeom>
            <a:solidFill>
              <a:srgbClr val="FFCC99"/>
            </a:solidFill>
            <a:ln w="1587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r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R</a:t>
              </a:r>
              <a:r>
                <a:rPr lang="en-US" sz="2000">
                  <a:solidFill>
                    <a:srgbClr val="000000"/>
                  </a:solidFill>
                  <a:latin typeface="Arial" pitchFamily="34" charset="0"/>
                  <a:sym typeface="Symbol" pitchFamily="18" charset="2"/>
                </a:rPr>
                <a:t></a:t>
              </a:r>
            </a:p>
          </p:txBody>
        </p:sp>
        <p:sp>
          <p:nvSpPr>
            <p:cNvPr id="155" name="Line 61"/>
            <p:cNvSpPr>
              <a:spLocks noChangeShapeType="1"/>
            </p:cNvSpPr>
            <p:nvPr/>
          </p:nvSpPr>
          <p:spPr bwMode="auto">
            <a:xfrm flipH="1" flipV="1">
              <a:off x="1335088" y="4103158"/>
              <a:ext cx="636587" cy="7938"/>
            </a:xfrm>
            <a:prstGeom prst="line">
              <a:avLst/>
            </a:prstGeom>
            <a:noFill/>
            <a:ln w="22225" cmpd="sng">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lstStyle/>
            <a:p>
              <a:endParaRPr lang="en-US"/>
            </a:p>
          </p:txBody>
        </p:sp>
        <p:sp>
          <p:nvSpPr>
            <p:cNvPr id="156" name="Text Box 62"/>
            <p:cNvSpPr txBox="1">
              <a:spLocks noChangeArrowheads="1"/>
            </p:cNvSpPr>
            <p:nvPr/>
          </p:nvSpPr>
          <p:spPr bwMode="auto">
            <a:xfrm>
              <a:off x="1470025" y="3793596"/>
              <a:ext cx="493713"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700">
                  <a:solidFill>
                    <a:srgbClr val="000000"/>
                  </a:solidFill>
                  <a:latin typeface="Arial" pitchFamily="34" charset="0"/>
                </a:rPr>
                <a:t>RH</a:t>
              </a:r>
            </a:p>
          </p:txBody>
        </p:sp>
        <p:sp>
          <p:nvSpPr>
            <p:cNvPr id="157" name="Text Box 63"/>
            <p:cNvSpPr txBox="1">
              <a:spLocks noChangeArrowheads="1"/>
            </p:cNvSpPr>
            <p:nvPr/>
          </p:nvSpPr>
          <p:spPr bwMode="auto">
            <a:xfrm>
              <a:off x="4254500" y="4479396"/>
              <a:ext cx="407988" cy="411162"/>
            </a:xfrm>
            <a:prstGeom prst="rect">
              <a:avLst/>
            </a:prstGeom>
            <a:solidFill>
              <a:srgbClr val="FFCC99"/>
            </a:solidFill>
            <a:ln w="1587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r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R</a:t>
              </a:r>
              <a:r>
                <a:rPr lang="en-US" sz="2000">
                  <a:solidFill>
                    <a:srgbClr val="000000"/>
                  </a:solidFill>
                  <a:latin typeface="Arial" pitchFamily="34" charset="0"/>
                  <a:sym typeface="Symbol" pitchFamily="18" charset="2"/>
                </a:rPr>
                <a:t></a:t>
              </a:r>
            </a:p>
          </p:txBody>
        </p:sp>
        <p:sp>
          <p:nvSpPr>
            <p:cNvPr id="158" name="Line 64"/>
            <p:cNvSpPr>
              <a:spLocks noChangeShapeType="1"/>
            </p:cNvSpPr>
            <p:nvPr/>
          </p:nvSpPr>
          <p:spPr bwMode="auto">
            <a:xfrm flipV="1">
              <a:off x="3841750" y="4876271"/>
              <a:ext cx="428625" cy="365125"/>
            </a:xfrm>
            <a:prstGeom prst="line">
              <a:avLst/>
            </a:prstGeom>
            <a:noFill/>
            <a:ln w="22225" cmpd="sng">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lstStyle/>
            <a:p>
              <a:endParaRPr lang="en-US"/>
            </a:p>
          </p:txBody>
        </p:sp>
        <p:sp>
          <p:nvSpPr>
            <p:cNvPr id="159" name="Text Box 65"/>
            <p:cNvSpPr txBox="1">
              <a:spLocks noChangeArrowheads="1"/>
            </p:cNvSpPr>
            <p:nvPr/>
          </p:nvSpPr>
          <p:spPr bwMode="auto">
            <a:xfrm>
              <a:off x="3984625" y="5003271"/>
              <a:ext cx="493713"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700">
                  <a:solidFill>
                    <a:srgbClr val="000000"/>
                  </a:solidFill>
                  <a:latin typeface="Arial" pitchFamily="34" charset="0"/>
                </a:rPr>
                <a:t>RH</a:t>
              </a:r>
            </a:p>
          </p:txBody>
        </p:sp>
        <p:sp>
          <p:nvSpPr>
            <p:cNvPr id="160" name="Text Box 66"/>
            <p:cNvSpPr txBox="1">
              <a:spLocks noChangeArrowheads="1"/>
            </p:cNvSpPr>
            <p:nvPr/>
          </p:nvSpPr>
          <p:spPr bwMode="auto">
            <a:xfrm>
              <a:off x="2155825" y="1872721"/>
              <a:ext cx="409575" cy="411162"/>
            </a:xfrm>
            <a:prstGeom prst="rect">
              <a:avLst/>
            </a:prstGeom>
            <a:solidFill>
              <a:srgbClr val="FFCC99"/>
            </a:solidFill>
            <a:ln w="1587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r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R</a:t>
              </a:r>
              <a:r>
                <a:rPr lang="en-US" sz="2000">
                  <a:solidFill>
                    <a:srgbClr val="000000"/>
                  </a:solidFill>
                  <a:latin typeface="Arial" pitchFamily="34" charset="0"/>
                  <a:sym typeface="Symbol" pitchFamily="18" charset="2"/>
                </a:rPr>
                <a:t></a:t>
              </a:r>
            </a:p>
          </p:txBody>
        </p:sp>
        <p:sp>
          <p:nvSpPr>
            <p:cNvPr id="161" name="Line 67"/>
            <p:cNvSpPr>
              <a:spLocks noChangeShapeType="1"/>
            </p:cNvSpPr>
            <p:nvPr/>
          </p:nvSpPr>
          <p:spPr bwMode="auto">
            <a:xfrm flipV="1">
              <a:off x="2349500" y="2253721"/>
              <a:ext cx="0" cy="285750"/>
            </a:xfrm>
            <a:prstGeom prst="line">
              <a:avLst/>
            </a:prstGeom>
            <a:noFill/>
            <a:ln w="22225" cmpd="sng">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lstStyle/>
            <a:p>
              <a:endParaRPr lang="en-US"/>
            </a:p>
          </p:txBody>
        </p:sp>
        <p:sp>
          <p:nvSpPr>
            <p:cNvPr id="162" name="Text Box 68"/>
            <p:cNvSpPr txBox="1">
              <a:spLocks noChangeArrowheads="1"/>
            </p:cNvSpPr>
            <p:nvPr/>
          </p:nvSpPr>
          <p:spPr bwMode="auto">
            <a:xfrm>
              <a:off x="2363788" y="2229908"/>
              <a:ext cx="493712"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700">
                  <a:solidFill>
                    <a:srgbClr val="000000"/>
                  </a:solidFill>
                  <a:latin typeface="Arial" pitchFamily="34" charset="0"/>
                </a:rPr>
                <a:t>RH</a:t>
              </a:r>
            </a:p>
          </p:txBody>
        </p:sp>
        <p:sp>
          <p:nvSpPr>
            <p:cNvPr id="163" name="Text Box 74"/>
            <p:cNvSpPr txBox="1">
              <a:spLocks noChangeArrowheads="1"/>
            </p:cNvSpPr>
            <p:nvPr/>
          </p:nvSpPr>
          <p:spPr bwMode="auto">
            <a:xfrm>
              <a:off x="7116763" y="4098396"/>
              <a:ext cx="952500" cy="461962"/>
            </a:xfrm>
            <a:prstGeom prst="rect">
              <a:avLst/>
            </a:prstGeom>
            <a:noFill/>
            <a:ln w="158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O</a:t>
              </a:r>
              <a:r>
                <a:rPr lang="en-US" sz="2000" baseline="-25000">
                  <a:solidFill>
                    <a:srgbClr val="000000"/>
                  </a:solidFill>
                  <a:latin typeface="Arial" pitchFamily="34" charset="0"/>
                </a:rPr>
                <a:t>3</a:t>
              </a:r>
              <a:r>
                <a:rPr lang="en-US" sz="2000">
                  <a:solidFill>
                    <a:srgbClr val="000000"/>
                  </a:solidFill>
                  <a:latin typeface="Arial" pitchFamily="34" charset="0"/>
                </a:rPr>
                <a:t>,O</a:t>
              </a:r>
              <a:r>
                <a:rPr lang="en-US" sz="2000" baseline="-25000">
                  <a:solidFill>
                    <a:srgbClr val="000000"/>
                  </a:solidFill>
                  <a:latin typeface="Arial" pitchFamily="34" charset="0"/>
                </a:rPr>
                <a:t>3</a:t>
              </a:r>
              <a:r>
                <a:rPr lang="en-US" sz="2000" baseline="30000">
                  <a:solidFill>
                    <a:srgbClr val="000000"/>
                  </a:solidFill>
                  <a:latin typeface="Arial" pitchFamily="34" charset="0"/>
                </a:rPr>
                <a:t>-</a:t>
              </a:r>
            </a:p>
          </p:txBody>
        </p:sp>
        <p:sp>
          <p:nvSpPr>
            <p:cNvPr id="164" name="Text Box 75"/>
            <p:cNvSpPr txBox="1">
              <a:spLocks noChangeArrowheads="1"/>
            </p:cNvSpPr>
            <p:nvPr/>
          </p:nvSpPr>
          <p:spPr bwMode="auto">
            <a:xfrm>
              <a:off x="6607175" y="2545821"/>
              <a:ext cx="1949450" cy="461962"/>
            </a:xfrm>
            <a:prstGeom prst="rect">
              <a:avLst/>
            </a:prstGeom>
            <a:noFill/>
            <a:ln w="158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H,OH,O,O</a:t>
              </a:r>
              <a:r>
                <a:rPr lang="en-US" sz="2000" baseline="-25000">
                  <a:solidFill>
                    <a:srgbClr val="000000"/>
                  </a:solidFill>
                  <a:latin typeface="Arial" pitchFamily="34" charset="0"/>
                </a:rPr>
                <a:t>3</a:t>
              </a:r>
              <a:r>
                <a:rPr lang="en-US" sz="2000">
                  <a:solidFill>
                    <a:srgbClr val="000000"/>
                  </a:solidFill>
                  <a:latin typeface="Arial" pitchFamily="34" charset="0"/>
                </a:rPr>
                <a:t>, O</a:t>
              </a:r>
              <a:r>
                <a:rPr lang="en-US" sz="2000" baseline="-25000">
                  <a:solidFill>
                    <a:srgbClr val="000000"/>
                  </a:solidFill>
                  <a:latin typeface="Arial" pitchFamily="34" charset="0"/>
                </a:rPr>
                <a:t>2</a:t>
              </a:r>
            </a:p>
          </p:txBody>
        </p:sp>
        <p:sp>
          <p:nvSpPr>
            <p:cNvPr id="165" name="Text Box 76"/>
            <p:cNvSpPr txBox="1">
              <a:spLocks noChangeArrowheads="1"/>
            </p:cNvSpPr>
            <p:nvPr/>
          </p:nvSpPr>
          <p:spPr bwMode="auto">
            <a:xfrm>
              <a:off x="7648575" y="3309408"/>
              <a:ext cx="6254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700">
                  <a:solidFill>
                    <a:srgbClr val="000000"/>
                  </a:solidFill>
                  <a:latin typeface="Arial" pitchFamily="34" charset="0"/>
                </a:rPr>
                <a:t>O,O</a:t>
              </a:r>
              <a:r>
                <a:rPr lang="en-US" sz="1700" baseline="30000">
                  <a:solidFill>
                    <a:srgbClr val="000000"/>
                  </a:solidFill>
                  <a:latin typeface="Arial" pitchFamily="34" charset="0"/>
                </a:rPr>
                <a:t>-</a:t>
              </a:r>
            </a:p>
          </p:txBody>
        </p:sp>
        <p:sp>
          <p:nvSpPr>
            <p:cNvPr id="166" name="Text Box 77"/>
            <p:cNvSpPr txBox="1">
              <a:spLocks noChangeArrowheads="1"/>
            </p:cNvSpPr>
            <p:nvPr/>
          </p:nvSpPr>
          <p:spPr bwMode="auto">
            <a:xfrm>
              <a:off x="7280275" y="5057246"/>
              <a:ext cx="407988" cy="411162"/>
            </a:xfrm>
            <a:prstGeom prst="rect">
              <a:avLst/>
            </a:prstGeom>
            <a:solidFill>
              <a:srgbClr val="FFCC99"/>
            </a:solidFill>
            <a:ln w="1587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rIns="4572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R</a:t>
              </a:r>
              <a:r>
                <a:rPr lang="en-US" sz="2000">
                  <a:solidFill>
                    <a:srgbClr val="000000"/>
                  </a:solidFill>
                  <a:latin typeface="Arial" pitchFamily="34" charset="0"/>
                  <a:sym typeface="Symbol" pitchFamily="18" charset="2"/>
                </a:rPr>
                <a:t></a:t>
              </a:r>
            </a:p>
          </p:txBody>
        </p:sp>
        <p:sp>
          <p:nvSpPr>
            <p:cNvPr id="167" name="Line 78"/>
            <p:cNvSpPr>
              <a:spLocks noChangeShapeType="1"/>
            </p:cNvSpPr>
            <p:nvPr/>
          </p:nvSpPr>
          <p:spPr bwMode="auto">
            <a:xfrm>
              <a:off x="7500938" y="4547658"/>
              <a:ext cx="0" cy="477838"/>
            </a:xfrm>
            <a:prstGeom prst="line">
              <a:avLst/>
            </a:prstGeom>
            <a:noFill/>
            <a:ln w="22225" cmpd="sng">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lstStyle/>
            <a:p>
              <a:endParaRPr lang="en-US"/>
            </a:p>
          </p:txBody>
        </p:sp>
        <p:sp>
          <p:nvSpPr>
            <p:cNvPr id="168" name="Text Box 79"/>
            <p:cNvSpPr txBox="1">
              <a:spLocks noChangeArrowheads="1"/>
            </p:cNvSpPr>
            <p:nvPr/>
          </p:nvSpPr>
          <p:spPr bwMode="auto">
            <a:xfrm>
              <a:off x="7693025" y="4634971"/>
              <a:ext cx="493713"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700">
                  <a:solidFill>
                    <a:srgbClr val="000000"/>
                  </a:solidFill>
                  <a:latin typeface="Arial" pitchFamily="34" charset="0"/>
                </a:rPr>
                <a:t>RH</a:t>
              </a:r>
            </a:p>
          </p:txBody>
        </p:sp>
        <p:sp>
          <p:nvSpPr>
            <p:cNvPr id="169" name="Text Box 85"/>
            <p:cNvSpPr txBox="1">
              <a:spLocks noChangeArrowheads="1"/>
            </p:cNvSpPr>
            <p:nvPr/>
          </p:nvSpPr>
          <p:spPr bwMode="auto">
            <a:xfrm>
              <a:off x="1322922" y="1225023"/>
              <a:ext cx="1616075" cy="411162"/>
            </a:xfrm>
            <a:prstGeom prst="rect">
              <a:avLst/>
            </a:prstGeom>
            <a:noFill/>
            <a:ln w="158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Photons, M*</a:t>
              </a:r>
              <a:endParaRPr lang="en-US" sz="2000" baseline="30000">
                <a:solidFill>
                  <a:srgbClr val="000000"/>
                </a:solidFill>
                <a:latin typeface="Arial" pitchFamily="34" charset="0"/>
              </a:endParaRPr>
            </a:p>
          </p:txBody>
        </p:sp>
        <p:sp>
          <p:nvSpPr>
            <p:cNvPr id="170" name="Oval 90"/>
            <p:cNvSpPr>
              <a:spLocks noChangeArrowheads="1"/>
            </p:cNvSpPr>
            <p:nvPr/>
          </p:nvSpPr>
          <p:spPr bwMode="auto">
            <a:xfrm>
              <a:off x="1747838" y="6106583"/>
              <a:ext cx="206375" cy="206375"/>
            </a:xfrm>
            <a:prstGeom prst="ellipse">
              <a:avLst/>
            </a:prstGeom>
            <a:solidFill>
              <a:srgbClr val="99CCFF"/>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solidFill>
                  <a:srgbClr val="000000"/>
                </a:solidFill>
                <a:latin typeface="Arial" pitchFamily="34" charset="0"/>
              </a:endParaRPr>
            </a:p>
          </p:txBody>
        </p:sp>
        <p:sp>
          <p:nvSpPr>
            <p:cNvPr id="171" name="Text Box 91"/>
            <p:cNvSpPr txBox="1">
              <a:spLocks noChangeArrowheads="1"/>
            </p:cNvSpPr>
            <p:nvPr/>
          </p:nvSpPr>
          <p:spPr bwMode="auto">
            <a:xfrm>
              <a:off x="1933575" y="6006571"/>
              <a:ext cx="2368550" cy="447675"/>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000000"/>
                  </a:solidFill>
                  <a:latin typeface="Arial" pitchFamily="34" charset="0"/>
                </a:rPr>
                <a:t>= reaction with H</a:t>
              </a:r>
              <a:r>
                <a:rPr lang="en-US" sz="2000" baseline="-25000">
                  <a:solidFill>
                    <a:srgbClr val="000000"/>
                  </a:solidFill>
                  <a:latin typeface="Arial" pitchFamily="34" charset="0"/>
                </a:rPr>
                <a:t>2</a:t>
              </a:r>
              <a:r>
                <a:rPr lang="en-US" sz="2000">
                  <a:solidFill>
                    <a:srgbClr val="000000"/>
                  </a:solidFill>
                  <a:latin typeface="Arial" pitchFamily="34" charset="0"/>
                </a:rPr>
                <a:t>O</a:t>
              </a:r>
            </a:p>
          </p:txBody>
        </p:sp>
        <p:grpSp>
          <p:nvGrpSpPr>
            <p:cNvPr id="4" name="Group 3"/>
            <p:cNvGrpSpPr/>
            <p:nvPr/>
          </p:nvGrpSpPr>
          <p:grpSpPr>
            <a:xfrm>
              <a:off x="2781304" y="1621102"/>
              <a:ext cx="436557" cy="2493170"/>
              <a:chOff x="2781304" y="1621102"/>
              <a:chExt cx="436557" cy="2493170"/>
            </a:xfrm>
          </p:grpSpPr>
          <p:sp>
            <p:nvSpPr>
              <p:cNvPr id="172" name="Line 40"/>
              <p:cNvSpPr>
                <a:spLocks noChangeShapeType="1"/>
              </p:cNvSpPr>
              <p:nvPr/>
            </p:nvSpPr>
            <p:spPr bwMode="auto">
              <a:xfrm>
                <a:off x="2884492" y="1621102"/>
                <a:ext cx="0" cy="249317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txBody>
              <a:bodyPr/>
              <a:lstStyle/>
              <a:p>
                <a:endParaRPr lang="en-US"/>
              </a:p>
            </p:txBody>
          </p:sp>
          <p:sp>
            <p:nvSpPr>
              <p:cNvPr id="173" name="Oval 41"/>
              <p:cNvSpPr>
                <a:spLocks noChangeArrowheads="1"/>
              </p:cNvSpPr>
              <p:nvPr/>
            </p:nvSpPr>
            <p:spPr bwMode="auto">
              <a:xfrm>
                <a:off x="2781304" y="1973793"/>
                <a:ext cx="206375" cy="206375"/>
              </a:xfrm>
              <a:prstGeom prst="ellipse">
                <a:avLst/>
              </a:prstGeom>
              <a:solidFill>
                <a:srgbClr val="99CCFF"/>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solidFill>
                    <a:srgbClr val="000000"/>
                  </a:solidFill>
                  <a:latin typeface="Arial" pitchFamily="34" charset="0"/>
                </a:endParaRPr>
              </a:p>
            </p:txBody>
          </p:sp>
          <p:sp>
            <p:nvSpPr>
              <p:cNvPr id="174" name="Line 26"/>
              <p:cNvSpPr>
                <a:spLocks noChangeShapeType="1"/>
              </p:cNvSpPr>
              <p:nvPr/>
            </p:nvSpPr>
            <p:spPr bwMode="auto">
              <a:xfrm flipH="1" flipV="1">
                <a:off x="2884490" y="4112147"/>
                <a:ext cx="333371" cy="0"/>
              </a:xfrm>
              <a:prstGeom prst="line">
                <a:avLst/>
              </a:prstGeom>
              <a:noFill/>
              <a:ln w="22225" cmpd="sng">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lstStyle/>
              <a:p>
                <a:endParaRPr lang="en-US"/>
              </a:p>
            </p:txBody>
          </p:sp>
        </p:grpSp>
      </p:grpSp>
    </p:spTree>
    <p:extLst>
      <p:ext uri="{BB962C8B-B14F-4D97-AF65-F5344CB8AC3E}">
        <p14:creationId xmlns:p14="http://schemas.microsoft.com/office/powerpoint/2010/main" val="1343917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8"/>
          <p:cNvSpPr txBox="1">
            <a:spLocks noChangeArrowheads="1"/>
          </p:cNvSpPr>
          <p:nvPr/>
        </p:nvSpPr>
        <p:spPr bwMode="auto">
          <a:xfrm>
            <a:off x="457200" y="4114800"/>
            <a:ext cx="8336280" cy="2169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Aft>
                <a:spcPts val="600"/>
              </a:spcAft>
              <a:buFont typeface="Symbol" pitchFamily="18" charset="2"/>
              <a:buChar char="·"/>
            </a:pPr>
            <a:r>
              <a:rPr lang="en-US" sz="2000" b="1" dirty="0" smtClean="0">
                <a:latin typeface="Arial" pitchFamily="34" charset="0"/>
                <a:cs typeface="Arial" pitchFamily="34" charset="0"/>
                <a:sym typeface="Arial" pitchFamily="34" charset="0"/>
              </a:rPr>
              <a:t>DBD, 1.5 </a:t>
            </a:r>
            <a:r>
              <a:rPr lang="en-US" sz="2000" b="1" dirty="0">
                <a:latin typeface="Arial" pitchFamily="34" charset="0"/>
                <a:cs typeface="Arial" pitchFamily="34" charset="0"/>
                <a:sym typeface="Arial" pitchFamily="34" charset="0"/>
              </a:rPr>
              <a:t>mm </a:t>
            </a:r>
            <a:r>
              <a:rPr lang="en-US" sz="2000" b="1" dirty="0" smtClean="0">
                <a:latin typeface="Arial" pitchFamily="34" charset="0"/>
                <a:cs typeface="Arial" pitchFamily="34" charset="0"/>
                <a:sym typeface="Arial" pitchFamily="34" charset="0"/>
              </a:rPr>
              <a:t>gap </a:t>
            </a:r>
          </a:p>
          <a:p>
            <a:pPr eaLnBrk="1" hangingPunct="1">
              <a:spcAft>
                <a:spcPts val="600"/>
              </a:spcAft>
              <a:buFont typeface="Symbol" pitchFamily="18" charset="2"/>
              <a:buChar char="·"/>
            </a:pPr>
            <a:r>
              <a:rPr lang="en-US" altLang="zh-CN" sz="2000" b="1" dirty="0">
                <a:latin typeface="Arial" pitchFamily="34" charset="0"/>
                <a:cs typeface="Arial" pitchFamily="34" charset="0"/>
                <a:sym typeface="Arial" pitchFamily="34" charset="0"/>
              </a:rPr>
              <a:t>200 </a:t>
            </a:r>
            <a:r>
              <a:rPr lang="en-US" altLang="zh-CN" sz="2000" b="1" dirty="0">
                <a:latin typeface="Symbol" pitchFamily="18" charset="2"/>
                <a:cs typeface="Arial" pitchFamily="34" charset="0"/>
                <a:sym typeface="Arial" pitchFamily="34" charset="0"/>
              </a:rPr>
              <a:t>m</a:t>
            </a:r>
            <a:r>
              <a:rPr lang="en-US" altLang="zh-CN" sz="2000" b="1" dirty="0">
                <a:latin typeface="Arial" pitchFamily="34" charset="0"/>
                <a:cs typeface="Arial" pitchFamily="34" charset="0"/>
                <a:sym typeface="Arial" pitchFamily="34" charset="0"/>
              </a:rPr>
              <a:t>m thick liquid layer with “plasma water” at the center and “dielectric water” aside</a:t>
            </a:r>
            <a:r>
              <a:rPr lang="en-US" altLang="zh-CN" sz="2000" b="1" dirty="0" smtClean="0">
                <a:latin typeface="Arial" pitchFamily="34" charset="0"/>
                <a:cs typeface="Arial" pitchFamily="34" charset="0"/>
                <a:sym typeface="Arial" pitchFamily="34" charset="0"/>
              </a:rPr>
              <a:t>.</a:t>
            </a:r>
            <a:endParaRPr lang="en-US" sz="2000" b="1" dirty="0">
              <a:latin typeface="Arial" pitchFamily="34" charset="0"/>
              <a:cs typeface="Arial" pitchFamily="34" charset="0"/>
              <a:sym typeface="Arial" pitchFamily="34" charset="0"/>
            </a:endParaRPr>
          </a:p>
          <a:p>
            <a:pPr eaLnBrk="1" hangingPunct="1">
              <a:spcAft>
                <a:spcPts val="600"/>
              </a:spcAft>
              <a:buFont typeface="Symbol" pitchFamily="18" charset="2"/>
              <a:buChar char="·"/>
            </a:pPr>
            <a:r>
              <a:rPr lang="en-US" altLang="zh-CN" sz="2000" b="1" dirty="0" smtClean="0">
                <a:latin typeface="Arial" pitchFamily="34" charset="0"/>
                <a:cs typeface="Arial" pitchFamily="34" charset="0"/>
                <a:sym typeface="Arial" pitchFamily="34" charset="0"/>
              </a:rPr>
              <a:t>“Air” (N</a:t>
            </a:r>
            <a:r>
              <a:rPr lang="en-US" altLang="zh-CN" sz="2000" b="1" baseline="-25000" dirty="0" smtClean="0">
                <a:latin typeface="Arial" pitchFamily="34" charset="0"/>
                <a:cs typeface="Arial" pitchFamily="34" charset="0"/>
                <a:sym typeface="Arial" pitchFamily="34" charset="0"/>
              </a:rPr>
              <a:t>2</a:t>
            </a:r>
            <a:r>
              <a:rPr lang="en-US" altLang="zh-CN" sz="2000" b="1" dirty="0" smtClean="0">
                <a:latin typeface="Arial" pitchFamily="34" charset="0"/>
                <a:cs typeface="Arial" pitchFamily="34" charset="0"/>
                <a:sym typeface="Arial" pitchFamily="34" charset="0"/>
              </a:rPr>
              <a:t>/O</a:t>
            </a:r>
            <a:r>
              <a:rPr lang="en-US" altLang="zh-CN" sz="2000" b="1" baseline="-25000" dirty="0" smtClean="0">
                <a:latin typeface="Arial" pitchFamily="34" charset="0"/>
                <a:cs typeface="Arial" pitchFamily="34" charset="0"/>
                <a:sym typeface="Arial" pitchFamily="34" charset="0"/>
              </a:rPr>
              <a:t>2</a:t>
            </a:r>
            <a:r>
              <a:rPr lang="en-US" altLang="zh-CN" sz="2000" b="1" dirty="0" smtClean="0">
                <a:latin typeface="Arial" pitchFamily="34" charset="0"/>
                <a:cs typeface="Arial" pitchFamily="34" charset="0"/>
                <a:sym typeface="Arial" pitchFamily="34" charset="0"/>
              </a:rPr>
              <a:t>/H</a:t>
            </a:r>
            <a:r>
              <a:rPr lang="en-US" altLang="zh-CN" sz="2000" b="1" baseline="-25000" dirty="0" smtClean="0">
                <a:latin typeface="Arial" pitchFamily="34" charset="0"/>
                <a:cs typeface="Arial" pitchFamily="34" charset="0"/>
                <a:sym typeface="Arial" pitchFamily="34" charset="0"/>
              </a:rPr>
              <a:t>2</a:t>
            </a:r>
            <a:r>
              <a:rPr lang="en-US" altLang="zh-CN" sz="2000" b="1" dirty="0" smtClean="0">
                <a:latin typeface="Arial" pitchFamily="34" charset="0"/>
                <a:cs typeface="Arial" pitchFamily="34" charset="0"/>
                <a:sym typeface="Arial" pitchFamily="34" charset="0"/>
              </a:rPr>
              <a:t>O=79/20/1) at 1 atm</a:t>
            </a:r>
            <a:r>
              <a:rPr lang="en-US" altLang="zh-CN" sz="2000" b="1" dirty="0">
                <a:latin typeface="Arial" pitchFamily="34" charset="0"/>
                <a:cs typeface="Arial" pitchFamily="34" charset="0"/>
                <a:sym typeface="Arial" pitchFamily="34" charset="0"/>
              </a:rPr>
              <a:t> with H</a:t>
            </a:r>
            <a:r>
              <a:rPr lang="en-US" altLang="zh-CN" sz="2000" b="1" baseline="-25000" dirty="0">
                <a:latin typeface="Arial" pitchFamily="34" charset="0"/>
                <a:cs typeface="Arial" pitchFamily="34" charset="0"/>
                <a:sym typeface="Arial" pitchFamily="34" charset="0"/>
              </a:rPr>
              <a:t>2</a:t>
            </a:r>
            <a:r>
              <a:rPr lang="en-US" altLang="zh-CN" sz="2000" b="1" dirty="0">
                <a:latin typeface="Arial" pitchFamily="34" charset="0"/>
                <a:cs typeface="Arial" pitchFamily="34" charset="0"/>
                <a:sym typeface="Arial" pitchFamily="34" charset="0"/>
              </a:rPr>
              <a:t>O evaporating from the </a:t>
            </a:r>
            <a:r>
              <a:rPr lang="en-US" altLang="zh-CN" sz="2000" b="1" dirty="0" smtClean="0">
                <a:latin typeface="Arial" pitchFamily="34" charset="0"/>
                <a:cs typeface="Arial" pitchFamily="34" charset="0"/>
                <a:sym typeface="Arial" pitchFamily="34" charset="0"/>
              </a:rPr>
              <a:t>liquid surface.  Dissolved O</a:t>
            </a:r>
            <a:r>
              <a:rPr lang="en-US" altLang="zh-CN" sz="2000" b="1" baseline="-25000" dirty="0" smtClean="0">
                <a:latin typeface="Arial" pitchFamily="34" charset="0"/>
                <a:cs typeface="Arial" pitchFamily="34" charset="0"/>
                <a:sym typeface="Arial" pitchFamily="34" charset="0"/>
              </a:rPr>
              <a:t>2</a:t>
            </a:r>
            <a:r>
              <a:rPr lang="en-US" altLang="zh-CN" sz="2000" b="1" dirty="0" smtClean="0">
                <a:latin typeface="Arial" pitchFamily="34" charset="0"/>
                <a:cs typeface="Arial" pitchFamily="34" charset="0"/>
                <a:sym typeface="Arial" pitchFamily="34" charset="0"/>
              </a:rPr>
              <a:t> in liquid – </a:t>
            </a:r>
            <a:r>
              <a:rPr lang="en-US" altLang="zh-CN" sz="2000" b="1" dirty="0" smtClean="0">
                <a:latin typeface="Arial" pitchFamily="34" charset="0"/>
                <a:cs typeface="Arial" pitchFamily="34" charset="0"/>
                <a:sym typeface="Arial" pitchFamily="34" charset="0"/>
              </a:rPr>
              <a:t>3 </a:t>
            </a:r>
            <a:r>
              <a:rPr lang="en-US" altLang="zh-CN" sz="2000" b="1" dirty="0" smtClean="0">
                <a:latin typeface="Arial" pitchFamily="34" charset="0"/>
                <a:cs typeface="Arial" pitchFamily="34" charset="0"/>
                <a:sym typeface="Arial" pitchFamily="34" charset="0"/>
              </a:rPr>
              <a:t>ppm </a:t>
            </a:r>
          </a:p>
          <a:p>
            <a:pPr eaLnBrk="1" hangingPunct="1">
              <a:spcAft>
                <a:spcPts val="600"/>
              </a:spcAft>
              <a:buFont typeface="Symbol" pitchFamily="18" charset="2"/>
              <a:buChar char="·"/>
            </a:pPr>
            <a:r>
              <a:rPr lang="en-US" altLang="zh-CN" sz="2000" b="1" dirty="0" smtClean="0">
                <a:latin typeface="Arial" pitchFamily="34" charset="0"/>
                <a:ea typeface="宋体" pitchFamily="2" charset="-122"/>
                <a:cs typeface="Arial" pitchFamily="34" charset="0"/>
                <a:sym typeface="Arial" pitchFamily="34" charset="0"/>
              </a:rPr>
              <a:t>3 x 100 Hz pulses, 1 s afterglow</a:t>
            </a:r>
            <a:endParaRPr lang="zh-CN" altLang="en-US" sz="2000" b="1" dirty="0">
              <a:latin typeface="Arial" pitchFamily="34" charset="0"/>
              <a:ea typeface="宋体" pitchFamily="2" charset="-122"/>
              <a:sym typeface="Arial" pitchFamily="34" charset="0"/>
            </a:endParaRPr>
          </a:p>
        </p:txBody>
      </p:sp>
      <p:pic>
        <p:nvPicPr>
          <p:cNvPr id="1027" name="Picture 3" descr="D:\Bucktian_UIGELW_D\My NonPDPSim\Water_Reaction\ICOPS_20130201\Geometry\DBD_Geometry_No_Cells_200um\DBD_No_Cell_200um_Mesh.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479" r="11661"/>
          <a:stretch/>
        </p:blipFill>
        <p:spPr bwMode="auto">
          <a:xfrm>
            <a:off x="4686299" y="548640"/>
            <a:ext cx="410718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Bucktian_UIGELW_D\My NonPDPSim\Water_Reaction\ICOPS_20130201\Geometry\DBD_Geometry_No_Cells_200um\DBD_No_Cell_200um.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03" r="13264"/>
          <a:stretch/>
        </p:blipFill>
        <p:spPr bwMode="auto">
          <a:xfrm>
            <a:off x="99060" y="548640"/>
            <a:ext cx="4572000" cy="3657600"/>
          </a:xfrm>
          <a:prstGeom prst="rect">
            <a:avLst/>
          </a:prstGeom>
          <a:noFill/>
          <a:extLst>
            <a:ext uri="{909E8E84-426E-40DD-AFC4-6F175D3DCCD1}">
              <a14:hiddenFill xmlns:a14="http://schemas.microsoft.com/office/drawing/2010/main">
                <a:solidFill>
                  <a:srgbClr val="FFFFFF"/>
                </a:solidFill>
              </a14:hiddenFill>
            </a:ext>
          </a:extLst>
        </p:spPr>
      </p:pic>
      <p:sp>
        <p:nvSpPr>
          <p:cNvPr id="68609" name="Line 2"/>
          <p:cNvSpPr>
            <a:spLocks noChangeShapeType="1"/>
          </p:cNvSpPr>
          <p:nvPr/>
        </p:nvSpPr>
        <p:spPr bwMode="auto">
          <a:xfrm>
            <a:off x="838200" y="573075"/>
            <a:ext cx="7467600" cy="0"/>
          </a:xfrm>
          <a:prstGeom prst="line">
            <a:avLst/>
          </a:prstGeom>
          <a:noFill/>
          <a:ln w="28575">
            <a:solidFill>
              <a:schemeClr val="tx1"/>
            </a:solidFill>
            <a:round/>
            <a:headEnd/>
            <a:tailEnd/>
          </a:ln>
        </p:spPr>
        <p:txBody>
          <a:bodyPr wrap="none" anchor="ctr"/>
          <a:lstStyle/>
          <a:p>
            <a:endParaRPr lang="en-US"/>
          </a:p>
        </p:txBody>
      </p:sp>
      <p:sp>
        <p:nvSpPr>
          <p:cNvPr id="68610" name="Text Box 5"/>
          <p:cNvSpPr txBox="1">
            <a:spLocks noChangeArrowheads="1"/>
          </p:cNvSpPr>
          <p:nvPr/>
        </p:nvSpPr>
        <p:spPr bwMode="auto">
          <a:xfrm>
            <a:off x="3511217" y="100643"/>
            <a:ext cx="2224776" cy="523220"/>
          </a:xfrm>
          <a:prstGeom prst="rect">
            <a:avLst/>
          </a:prstGeom>
          <a:noFill/>
          <a:ln w="9525">
            <a:noFill/>
            <a:miter lim="800000"/>
            <a:headEnd/>
            <a:tailEnd/>
          </a:ln>
        </p:spPr>
        <p:txBody>
          <a:bodyPr wrap="none">
            <a:spAutoFit/>
          </a:bodyPr>
          <a:lstStyle/>
          <a:p>
            <a:pPr algn="ctr" eaLnBrk="0" hangingPunct="0"/>
            <a:r>
              <a:rPr lang="en-US" altLang="zh-CN" sz="2800" b="1" dirty="0" smtClean="0">
                <a:solidFill>
                  <a:srgbClr val="000000"/>
                </a:solidFill>
                <a:ea typeface="SimSun" pitchFamily="2" charset="-122"/>
              </a:rPr>
              <a:t>GEOMETRY</a:t>
            </a:r>
            <a:endParaRPr lang="en-US" altLang="zh-CN" sz="2800" b="1" dirty="0">
              <a:solidFill>
                <a:srgbClr val="000000"/>
              </a:solidFill>
              <a:latin typeface="Times New Roman" pitchFamily="18" charset="0"/>
              <a:ea typeface="SimSun" pitchFamily="2" charset="-122"/>
            </a:endParaRPr>
          </a:p>
        </p:txBody>
      </p:sp>
      <p:grpSp>
        <p:nvGrpSpPr>
          <p:cNvPr id="13" name="Group 9"/>
          <p:cNvGrpSpPr>
            <a:grpSpLocks/>
          </p:cNvGrpSpPr>
          <p:nvPr/>
        </p:nvGrpSpPr>
        <p:grpSpPr bwMode="auto">
          <a:xfrm>
            <a:off x="5308600" y="6207125"/>
            <a:ext cx="3770313" cy="582613"/>
            <a:chOff x="0" y="0"/>
            <a:chExt cx="2375" cy="367"/>
          </a:xfrm>
        </p:grpSpPr>
        <p:sp>
          <p:nvSpPr>
            <p:cNvPr id="14" name="Line 4"/>
            <p:cNvSpPr>
              <a:spLocks noChangeShapeType="1"/>
            </p:cNvSpPr>
            <p:nvPr/>
          </p:nvSpPr>
          <p:spPr bwMode="auto">
            <a:xfrm>
              <a:off x="36" y="0"/>
              <a:ext cx="2303" cy="1"/>
            </a:xfrm>
            <a:prstGeom prst="line">
              <a:avLst/>
            </a:prstGeom>
            <a:noFill/>
            <a:ln w="2857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Text Box 5"/>
            <p:cNvSpPr txBox="1">
              <a:spLocks noChangeArrowheads="1"/>
            </p:cNvSpPr>
            <p:nvPr/>
          </p:nvSpPr>
          <p:spPr bwMode="auto">
            <a:xfrm>
              <a:off x="0" y="1"/>
              <a:ext cx="237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latin typeface="Arial" pitchFamily="34" charset="0"/>
                  <a:ea typeface="PMingLiU" pitchFamily="18" charset="-120"/>
                </a:rPr>
                <a:t>University of Michigan</a:t>
              </a:r>
            </a:p>
            <a:p>
              <a:pPr algn="ctr"/>
              <a:r>
                <a:rPr lang="en-US" sz="1600" b="1">
                  <a:latin typeface="Arial" pitchFamily="34" charset="0"/>
                  <a:ea typeface="PMingLiU" pitchFamily="18" charset="-120"/>
                </a:rPr>
                <a:t>Institute for Plasma Science &amp; Engr.</a:t>
              </a:r>
            </a:p>
          </p:txBody>
        </p:sp>
      </p:grpSp>
      <p:sp>
        <p:nvSpPr>
          <p:cNvPr id="16" name="Text Box 5"/>
          <p:cNvSpPr txBox="1">
            <a:spLocks noChangeArrowheads="1"/>
          </p:cNvSpPr>
          <p:nvPr/>
        </p:nvSpPr>
        <p:spPr bwMode="auto">
          <a:xfrm>
            <a:off x="25400" y="6580188"/>
            <a:ext cx="1230313" cy="230187"/>
          </a:xfrm>
          <a:prstGeom prst="rect">
            <a:avLst/>
          </a:prstGeom>
          <a:noFill/>
          <a:ln w="9525">
            <a:noFill/>
            <a:miter lim="800000"/>
            <a:headEnd/>
            <a:tailEnd/>
          </a:ln>
        </p:spPr>
        <p:txBody>
          <a:bodyPr>
            <a:spAutoFit/>
          </a:bodyPr>
          <a:lstStyle/>
          <a:p>
            <a:pPr eaLnBrk="0" hangingPunct="0">
              <a:spcAft>
                <a:spcPts val="300"/>
              </a:spcAft>
            </a:pPr>
            <a:r>
              <a:rPr lang="en-US" sz="900" dirty="0" smtClean="0"/>
              <a:t>ICOPS_2013</a:t>
            </a:r>
            <a:endParaRPr lang="en-US" sz="900" dirty="0"/>
          </a:p>
        </p:txBody>
      </p:sp>
    </p:spTree>
    <p:extLst>
      <p:ext uri="{BB962C8B-B14F-4D97-AF65-F5344CB8AC3E}">
        <p14:creationId xmlns:p14="http://schemas.microsoft.com/office/powerpoint/2010/main" val="3112787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Line 2"/>
          <p:cNvSpPr>
            <a:spLocks noChangeShapeType="1"/>
          </p:cNvSpPr>
          <p:nvPr/>
        </p:nvSpPr>
        <p:spPr bwMode="auto">
          <a:xfrm>
            <a:off x="5273040" y="762000"/>
            <a:ext cx="3733800" cy="0"/>
          </a:xfrm>
          <a:prstGeom prst="line">
            <a:avLst/>
          </a:prstGeom>
          <a:noFill/>
          <a:ln w="28575">
            <a:solidFill>
              <a:schemeClr val="tx1"/>
            </a:solidFill>
            <a:round/>
            <a:headEnd/>
            <a:tailEnd/>
          </a:ln>
        </p:spPr>
        <p:txBody>
          <a:bodyPr wrap="none" anchor="ctr"/>
          <a:lstStyle/>
          <a:p>
            <a:endParaRPr lang="en-US"/>
          </a:p>
        </p:txBody>
      </p:sp>
      <p:sp>
        <p:nvSpPr>
          <p:cNvPr id="68610" name="Text Box 5"/>
          <p:cNvSpPr txBox="1">
            <a:spLocks noChangeArrowheads="1"/>
          </p:cNvSpPr>
          <p:nvPr/>
        </p:nvSpPr>
        <p:spPr bwMode="auto">
          <a:xfrm>
            <a:off x="5192856" y="176213"/>
            <a:ext cx="3723070" cy="523220"/>
          </a:xfrm>
          <a:prstGeom prst="rect">
            <a:avLst/>
          </a:prstGeom>
          <a:noFill/>
          <a:ln w="9525">
            <a:noFill/>
            <a:miter lim="800000"/>
            <a:headEnd/>
            <a:tailEnd/>
          </a:ln>
        </p:spPr>
        <p:txBody>
          <a:bodyPr wrap="none">
            <a:spAutoFit/>
          </a:bodyPr>
          <a:lstStyle/>
          <a:p>
            <a:pPr algn="ctr" eaLnBrk="0" hangingPunct="0"/>
            <a:r>
              <a:rPr lang="en-US" altLang="zh-CN" sz="2800" b="1" dirty="0" smtClean="0">
                <a:solidFill>
                  <a:srgbClr val="000000"/>
                </a:solidFill>
                <a:ea typeface="SimSun" pitchFamily="2" charset="-122"/>
              </a:rPr>
              <a:t>INITIAL AVALANCHE</a:t>
            </a:r>
            <a:endParaRPr lang="en-US" altLang="zh-CN" sz="2800" b="1" dirty="0">
              <a:solidFill>
                <a:srgbClr val="000000"/>
              </a:solidFill>
              <a:latin typeface="Times New Roman" pitchFamily="18" charset="0"/>
              <a:ea typeface="SimSun" pitchFamily="2" charset="-122"/>
            </a:endParaRPr>
          </a:p>
        </p:txBody>
      </p:sp>
      <p:grpSp>
        <p:nvGrpSpPr>
          <p:cNvPr id="17" name="Group 9"/>
          <p:cNvGrpSpPr>
            <a:grpSpLocks/>
          </p:cNvGrpSpPr>
          <p:nvPr/>
        </p:nvGrpSpPr>
        <p:grpSpPr bwMode="auto">
          <a:xfrm>
            <a:off x="5308600" y="6207125"/>
            <a:ext cx="3770313" cy="582613"/>
            <a:chOff x="0" y="0"/>
            <a:chExt cx="2375" cy="367"/>
          </a:xfrm>
        </p:grpSpPr>
        <p:sp>
          <p:nvSpPr>
            <p:cNvPr id="18" name="Line 4"/>
            <p:cNvSpPr>
              <a:spLocks noChangeShapeType="1"/>
            </p:cNvSpPr>
            <p:nvPr/>
          </p:nvSpPr>
          <p:spPr bwMode="auto">
            <a:xfrm>
              <a:off x="36" y="0"/>
              <a:ext cx="2303" cy="1"/>
            </a:xfrm>
            <a:prstGeom prst="line">
              <a:avLst/>
            </a:prstGeom>
            <a:noFill/>
            <a:ln w="2857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Text Box 5"/>
            <p:cNvSpPr txBox="1">
              <a:spLocks noChangeArrowheads="1"/>
            </p:cNvSpPr>
            <p:nvPr/>
          </p:nvSpPr>
          <p:spPr bwMode="auto">
            <a:xfrm>
              <a:off x="0" y="1"/>
              <a:ext cx="237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b="1">
                  <a:latin typeface="Arial" pitchFamily="34" charset="0"/>
                  <a:ea typeface="PMingLiU" pitchFamily="18" charset="-120"/>
                </a:rPr>
                <a:t>University of Michigan</a:t>
              </a:r>
            </a:p>
            <a:p>
              <a:pPr algn="ctr"/>
              <a:r>
                <a:rPr lang="en-US" sz="1600" b="1">
                  <a:latin typeface="Arial" pitchFamily="34" charset="0"/>
                  <a:ea typeface="PMingLiU" pitchFamily="18" charset="-120"/>
                </a:rPr>
                <a:t>Institute for Plasma Science &amp; Engr.</a:t>
              </a:r>
            </a:p>
          </p:txBody>
        </p:sp>
      </p:grpSp>
      <p:sp>
        <p:nvSpPr>
          <p:cNvPr id="20" name="Text Box 28"/>
          <p:cNvSpPr txBox="1">
            <a:spLocks noChangeArrowheads="1"/>
          </p:cNvSpPr>
          <p:nvPr/>
        </p:nvSpPr>
        <p:spPr bwMode="auto">
          <a:xfrm>
            <a:off x="5308599" y="1141360"/>
            <a:ext cx="3713163"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169863"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Aft>
                <a:spcPct val="30000"/>
              </a:spcAft>
              <a:buFont typeface="Symbol" pitchFamily="18" charset="2"/>
              <a:buChar char="·"/>
            </a:pPr>
            <a:r>
              <a:rPr lang="en-US" altLang="zh-CN" sz="2000" b="1" dirty="0" smtClean="0">
                <a:latin typeface="Arial" pitchFamily="34" charset="0"/>
                <a:ea typeface="宋体" pitchFamily="2" charset="-122"/>
              </a:rPr>
              <a:t>The </a:t>
            </a:r>
            <a:r>
              <a:rPr lang="en-US" altLang="zh-CN" sz="2000" b="1" dirty="0">
                <a:latin typeface="Arial" pitchFamily="34" charset="0"/>
                <a:ea typeface="宋体" pitchFamily="2" charset="-122"/>
              </a:rPr>
              <a:t>filament reaches plasma density of </a:t>
            </a:r>
            <a:r>
              <a:rPr lang="en-US" altLang="zh-CN" sz="2000" b="1" dirty="0" smtClean="0">
                <a:latin typeface="Arial" pitchFamily="34" charset="0"/>
                <a:ea typeface="宋体" pitchFamily="2" charset="-122"/>
              </a:rPr>
              <a:t>10</a:t>
            </a:r>
            <a:r>
              <a:rPr lang="en-US" altLang="zh-CN" sz="2000" b="1" baseline="30000" dirty="0" smtClean="0">
                <a:latin typeface="Arial" pitchFamily="34" charset="0"/>
                <a:ea typeface="宋体" pitchFamily="2" charset="-122"/>
              </a:rPr>
              <a:t>14</a:t>
            </a:r>
            <a:r>
              <a:rPr lang="en-US" altLang="zh-CN" sz="2000" b="1" dirty="0" smtClean="0">
                <a:latin typeface="Arial" pitchFamily="34" charset="0"/>
                <a:ea typeface="宋体" pitchFamily="2" charset="-122"/>
              </a:rPr>
              <a:t> cm</a:t>
            </a:r>
            <a:r>
              <a:rPr lang="en-US" altLang="zh-CN" sz="2000" b="1" baseline="30000" dirty="0" smtClean="0">
                <a:latin typeface="Arial" pitchFamily="34" charset="0"/>
                <a:ea typeface="宋体" pitchFamily="2" charset="-122"/>
              </a:rPr>
              <a:t>-3</a:t>
            </a:r>
            <a:r>
              <a:rPr lang="en-US" altLang="zh-CN" sz="2000" b="1" dirty="0" smtClean="0">
                <a:latin typeface="Arial" pitchFamily="34" charset="0"/>
                <a:ea typeface="宋体" pitchFamily="2" charset="-122"/>
              </a:rPr>
              <a:t> and propagates </a:t>
            </a:r>
            <a:r>
              <a:rPr lang="en-US" altLang="zh-CN" sz="2000" b="1" dirty="0">
                <a:latin typeface="Arial" pitchFamily="34" charset="0"/>
                <a:ea typeface="宋体" pitchFamily="2" charset="-122"/>
              </a:rPr>
              <a:t>across the gap in </a:t>
            </a:r>
            <a:r>
              <a:rPr lang="en-US" altLang="zh-CN" sz="2000" b="1" dirty="0" smtClean="0">
                <a:latin typeface="Arial" pitchFamily="34" charset="0"/>
                <a:ea typeface="宋体" pitchFamily="2" charset="-122"/>
              </a:rPr>
              <a:t>a few ns.</a:t>
            </a:r>
          </a:p>
          <a:p>
            <a:pPr>
              <a:spcAft>
                <a:spcPct val="30000"/>
              </a:spcAft>
              <a:buFont typeface="Symbol" pitchFamily="18" charset="2"/>
              <a:buChar char="·"/>
            </a:pPr>
            <a:r>
              <a:rPr lang="en-US" altLang="zh-CN" sz="2000" b="1" dirty="0">
                <a:latin typeface="Arial" pitchFamily="34" charset="0"/>
                <a:ea typeface="宋体" pitchFamily="2" charset="-122"/>
              </a:rPr>
              <a:t>L</a:t>
            </a:r>
            <a:r>
              <a:rPr lang="en-US" altLang="zh-CN" sz="2000" b="1" dirty="0" smtClean="0">
                <a:latin typeface="Arial" pitchFamily="34" charset="0"/>
                <a:ea typeface="宋体" pitchFamily="2" charset="-122"/>
              </a:rPr>
              <a:t>arge </a:t>
            </a:r>
            <a:r>
              <a:rPr lang="en-US" altLang="zh-CN" sz="2000" b="1" dirty="0">
                <a:latin typeface="Arial" pitchFamily="34" charset="0"/>
                <a:ea typeface="宋体" pitchFamily="2" charset="-122"/>
              </a:rPr>
              <a:t>space charge </a:t>
            </a:r>
            <a:r>
              <a:rPr lang="en-US" altLang="zh-CN" sz="2000" b="1" dirty="0" smtClean="0">
                <a:latin typeface="Arial" pitchFamily="34" charset="0"/>
                <a:ea typeface="宋体" pitchFamily="2" charset="-122"/>
              </a:rPr>
              <a:t>creates </a:t>
            </a:r>
            <a:r>
              <a:rPr lang="en-US" altLang="zh-CN" sz="2000" b="1" dirty="0">
                <a:latin typeface="Arial" pitchFamily="34" charset="0"/>
                <a:ea typeface="宋体" pitchFamily="2" charset="-122"/>
              </a:rPr>
              <a:t>a large </a:t>
            </a:r>
            <a:r>
              <a:rPr lang="en-US" altLang="zh-CN" sz="2000" b="1" dirty="0" smtClean="0">
                <a:latin typeface="Arial" pitchFamily="34" charset="0"/>
                <a:ea typeface="宋体" pitchFamily="2" charset="-122"/>
              </a:rPr>
              <a:t>electric field ahead </a:t>
            </a:r>
            <a:r>
              <a:rPr lang="en-US" altLang="zh-CN" sz="2000" b="1" dirty="0">
                <a:latin typeface="Arial" pitchFamily="34" charset="0"/>
                <a:ea typeface="宋体" pitchFamily="2" charset="-122"/>
              </a:rPr>
              <a:t>of the streamer.  </a:t>
            </a:r>
            <a:endParaRPr lang="en-US" altLang="zh-CN" sz="2000" b="1" dirty="0" smtClean="0">
              <a:latin typeface="Arial" pitchFamily="34" charset="0"/>
              <a:ea typeface="宋体" pitchFamily="2" charset="-122"/>
            </a:endParaRPr>
          </a:p>
          <a:p>
            <a:pPr>
              <a:spcAft>
                <a:spcPct val="30000"/>
              </a:spcAft>
              <a:buFont typeface="Symbol" pitchFamily="18" charset="2"/>
              <a:buChar char="·"/>
            </a:pPr>
            <a:r>
              <a:rPr lang="en-US" altLang="zh-CN" sz="2000" b="1" dirty="0" smtClean="0">
                <a:latin typeface="Arial" pitchFamily="34" charset="0"/>
                <a:ea typeface="宋体" pitchFamily="2" charset="-122"/>
              </a:rPr>
              <a:t>When </a:t>
            </a:r>
            <a:r>
              <a:rPr lang="en-US" altLang="zh-CN" sz="2000" b="1" dirty="0">
                <a:latin typeface="Arial" pitchFamily="34" charset="0"/>
                <a:ea typeface="宋体" pitchFamily="2" charset="-122"/>
              </a:rPr>
              <a:t>the plasma </a:t>
            </a:r>
            <a:r>
              <a:rPr lang="en-US" altLang="zh-CN" sz="2000" b="1" dirty="0" smtClean="0">
                <a:latin typeface="Arial" pitchFamily="34" charset="0"/>
                <a:ea typeface="宋体" pitchFamily="2" charset="-122"/>
              </a:rPr>
              <a:t>hits </a:t>
            </a:r>
            <a:r>
              <a:rPr lang="en-US" altLang="zh-CN" sz="2000" b="1" dirty="0">
                <a:latin typeface="Arial" pitchFamily="34" charset="0"/>
                <a:ea typeface="宋体" pitchFamily="2" charset="-122"/>
              </a:rPr>
              <a:t>the </a:t>
            </a:r>
            <a:r>
              <a:rPr lang="en-US" altLang="zh-CN" sz="2000" b="1" dirty="0" smtClean="0">
                <a:latin typeface="Arial" pitchFamily="34" charset="0"/>
                <a:ea typeface="宋体" pitchFamily="2" charset="-122"/>
              </a:rPr>
              <a:t>liquid surface, </a:t>
            </a:r>
            <a:r>
              <a:rPr lang="en-US" altLang="zh-CN" sz="2000" b="1" dirty="0">
                <a:latin typeface="Arial" pitchFamily="34" charset="0"/>
                <a:ea typeface="宋体" pitchFamily="2" charset="-122"/>
              </a:rPr>
              <a:t>the discharge spreads along the </a:t>
            </a:r>
            <a:r>
              <a:rPr lang="en-US" altLang="zh-CN" sz="2000" b="1" dirty="0" smtClean="0">
                <a:latin typeface="Arial" pitchFamily="34" charset="0"/>
                <a:ea typeface="宋体" pitchFamily="2" charset="-122"/>
              </a:rPr>
              <a:t>surface</a:t>
            </a:r>
            <a:r>
              <a:rPr lang="en-US" altLang="zh-CN" sz="2000" b="1" dirty="0">
                <a:latin typeface="Arial" pitchFamily="34" charset="0"/>
                <a:ea typeface="宋体" pitchFamily="2" charset="-122"/>
              </a:rPr>
              <a:t> </a:t>
            </a:r>
            <a:r>
              <a:rPr lang="en-US" altLang="zh-CN" sz="2000" b="1" dirty="0" smtClean="0">
                <a:latin typeface="Arial" pitchFamily="34" charset="0"/>
                <a:ea typeface="宋体" pitchFamily="2" charset="-122"/>
              </a:rPr>
              <a:t>in a DBD fashion.</a:t>
            </a:r>
          </a:p>
          <a:p>
            <a:pPr>
              <a:spcAft>
                <a:spcPct val="30000"/>
              </a:spcAft>
              <a:buFont typeface="Symbol" pitchFamily="18" charset="2"/>
              <a:buChar char="·"/>
            </a:pPr>
            <a:r>
              <a:rPr lang="en-US" sz="2000" b="1" dirty="0" smtClean="0">
                <a:latin typeface="Arial" pitchFamily="34" charset="0"/>
                <a:ea typeface="PMingLiU" pitchFamily="18" charset="-120"/>
              </a:rPr>
              <a:t>-18 kV</a:t>
            </a:r>
            <a:endParaRPr lang="en-US" sz="2000" b="1" dirty="0">
              <a:latin typeface="Arial" pitchFamily="34" charset="0"/>
              <a:ea typeface="PMingLiU" pitchFamily="18" charset="-120"/>
            </a:endParaRPr>
          </a:p>
          <a:p>
            <a:pPr>
              <a:spcAft>
                <a:spcPct val="30000"/>
              </a:spcAft>
              <a:buFont typeface="Symbol" pitchFamily="18" charset="2"/>
              <a:buChar char="·"/>
            </a:pPr>
            <a:endParaRPr lang="zh-CN" altLang="en-US" sz="2000" b="1" dirty="0">
              <a:latin typeface="Arial" pitchFamily="34" charset="0"/>
              <a:ea typeface="宋体" pitchFamily="2" charset="-122"/>
            </a:endParaRPr>
          </a:p>
        </p:txBody>
      </p:sp>
      <p:grpSp>
        <p:nvGrpSpPr>
          <p:cNvPr id="21" name="Group 23"/>
          <p:cNvGrpSpPr>
            <a:grpSpLocks/>
          </p:cNvGrpSpPr>
          <p:nvPr/>
        </p:nvGrpSpPr>
        <p:grpSpPr bwMode="auto">
          <a:xfrm>
            <a:off x="5303520" y="5689608"/>
            <a:ext cx="3886200" cy="533400"/>
            <a:chOff x="960" y="3888"/>
            <a:chExt cx="2448" cy="336"/>
          </a:xfrm>
        </p:grpSpPr>
        <p:grpSp>
          <p:nvGrpSpPr>
            <p:cNvPr id="22" name="Group 24"/>
            <p:cNvGrpSpPr>
              <a:grpSpLocks/>
            </p:cNvGrpSpPr>
            <p:nvPr/>
          </p:nvGrpSpPr>
          <p:grpSpPr bwMode="auto">
            <a:xfrm>
              <a:off x="960" y="3888"/>
              <a:ext cx="2448" cy="192"/>
              <a:chOff x="432" y="3984"/>
              <a:chExt cx="2448" cy="192"/>
            </a:xfrm>
          </p:grpSpPr>
          <p:pic>
            <p:nvPicPr>
              <p:cNvPr id="24" name="Picture 23" descr="colorband"/>
              <p:cNvPicPr>
                <a:picLocks noChangeAspect="1" noChangeArrowheads="1"/>
              </p:cNvPicPr>
              <p:nvPr/>
            </p:nvPicPr>
            <p:blipFill>
              <a:blip r:embed="rId3"/>
              <a:srcRect/>
              <a:stretch>
                <a:fillRect/>
              </a:stretch>
            </p:blipFill>
            <p:spPr bwMode="auto">
              <a:xfrm>
                <a:off x="864" y="4032"/>
                <a:ext cx="1415" cy="97"/>
              </a:xfrm>
              <a:prstGeom prst="rect">
                <a:avLst/>
              </a:prstGeom>
              <a:noFill/>
              <a:ln w="9525">
                <a:noFill/>
                <a:miter lim="800000"/>
                <a:headEnd/>
                <a:tailEnd/>
              </a:ln>
            </p:spPr>
          </p:pic>
          <p:sp>
            <p:nvSpPr>
              <p:cNvPr id="25" name="Rectangle 24"/>
              <p:cNvSpPr>
                <a:spLocks noChangeArrowheads="1"/>
              </p:cNvSpPr>
              <p:nvPr/>
            </p:nvSpPr>
            <p:spPr bwMode="auto">
              <a:xfrm>
                <a:off x="432" y="3984"/>
                <a:ext cx="2448" cy="192"/>
              </a:xfrm>
              <a:prstGeom prst="rect">
                <a:avLst/>
              </a:prstGeom>
              <a:noFill/>
              <a:ln w="9525">
                <a:noFill/>
                <a:miter lim="800000"/>
                <a:headEnd/>
                <a:tailEnd/>
              </a:ln>
            </p:spPr>
            <p:txBody>
              <a:bodyPr lIns="0" tIns="0" rIns="0" bIns="0">
                <a:spAutoFit/>
              </a:bodyPr>
              <a:lstStyle/>
              <a:p>
                <a:pPr algn="ctr" eaLnBrk="0" hangingPunct="0"/>
                <a:r>
                  <a:rPr lang="en-US" sz="1600" b="1" dirty="0">
                    <a:solidFill>
                      <a:srgbClr val="000000"/>
                    </a:solidFill>
                  </a:rPr>
                  <a:t>MIN</a:t>
                </a:r>
                <a:r>
                  <a:rPr lang="en-US" sz="1600" b="1" baseline="30000" dirty="0">
                    <a:solidFill>
                      <a:srgbClr val="000000"/>
                    </a:solidFill>
                  </a:rPr>
                  <a:t>                                                           </a:t>
                </a:r>
                <a:r>
                  <a:rPr lang="en-US" sz="1600" b="1" dirty="0">
                    <a:solidFill>
                      <a:srgbClr val="000000"/>
                    </a:solidFill>
                  </a:rPr>
                  <a:t>MAX </a:t>
                </a:r>
                <a:r>
                  <a:rPr lang="en-US" sz="2000" b="1" dirty="0">
                    <a:solidFill>
                      <a:srgbClr val="000000"/>
                    </a:solidFill>
                  </a:rPr>
                  <a:t> </a:t>
                </a:r>
              </a:p>
            </p:txBody>
          </p:sp>
        </p:grpSp>
        <p:sp>
          <p:nvSpPr>
            <p:cNvPr id="23" name="Text Box 27"/>
            <p:cNvSpPr txBox="1">
              <a:spLocks noChangeArrowheads="1"/>
            </p:cNvSpPr>
            <p:nvPr/>
          </p:nvSpPr>
          <p:spPr bwMode="auto">
            <a:xfrm>
              <a:off x="1790" y="4012"/>
              <a:ext cx="706" cy="212"/>
            </a:xfrm>
            <a:prstGeom prst="rect">
              <a:avLst/>
            </a:prstGeom>
            <a:noFill/>
            <a:ln w="9525">
              <a:noFill/>
              <a:miter lim="800000"/>
              <a:headEnd/>
              <a:tailEnd/>
            </a:ln>
          </p:spPr>
          <p:txBody>
            <a:bodyPr wrap="none">
              <a:spAutoFit/>
            </a:bodyPr>
            <a:lstStyle/>
            <a:p>
              <a:r>
                <a:rPr lang="en-US" sz="1600" b="1">
                  <a:solidFill>
                    <a:srgbClr val="000000"/>
                  </a:solidFill>
                </a:rPr>
                <a:t>Log scale</a:t>
              </a:r>
              <a:endParaRPr lang="en-US" sz="1600">
                <a:solidFill>
                  <a:srgbClr val="000000"/>
                </a:solidFill>
                <a:latin typeface="Times New Roman" pitchFamily="18" charset="0"/>
              </a:endParaRPr>
            </a:p>
          </p:txBody>
        </p:sp>
      </p:grpSp>
      <p:sp>
        <p:nvSpPr>
          <p:cNvPr id="26" name="Text Box 11"/>
          <p:cNvSpPr txBox="1">
            <a:spLocks noChangeArrowheads="1"/>
          </p:cNvSpPr>
          <p:nvPr/>
        </p:nvSpPr>
        <p:spPr bwMode="auto">
          <a:xfrm>
            <a:off x="7407275" y="5116513"/>
            <a:ext cx="1600200" cy="314325"/>
          </a:xfrm>
          <a:prstGeom prst="rect">
            <a:avLst/>
          </a:prstGeom>
          <a:noFill/>
          <a:ln w="9525">
            <a:solidFill>
              <a:schemeClr val="tx1"/>
            </a:solidFill>
            <a:miter lim="800000"/>
            <a:headEnd/>
            <a:tailEnd/>
          </a:ln>
        </p:spPr>
        <p:txBody>
          <a:bodyPr lIns="45720" rIns="45720">
            <a:spAutoFit/>
          </a:bodyPr>
          <a:lstStyle/>
          <a:p>
            <a:pPr algn="ctr"/>
            <a:r>
              <a:rPr lang="en-US" sz="1400" b="1">
                <a:solidFill>
                  <a:srgbClr val="000000"/>
                </a:solidFill>
              </a:rPr>
              <a:t>Animation Slide</a:t>
            </a:r>
          </a:p>
        </p:txBody>
      </p:sp>
      <p:pic>
        <p:nvPicPr>
          <p:cNvPr id="18434" name="Picture 2" descr="D:\Bucktian_UIGELW_D\My Conference\ICOPS_2013\DBD_20130528\Discharg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440" y="91440"/>
            <a:ext cx="5139214" cy="6682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068270"/>
      </p:ext>
    </p:extLst>
  </p:cSld>
  <p:clrMapOvr>
    <a:masterClrMapping/>
  </p:clrMapOvr>
  <p:timing>
    <p:tnLst>
      <p:par>
        <p:cTn id="1" dur="indefinite" restart="never" nodeType="tmRoot"/>
      </p:par>
    </p:tnLst>
  </p:timing>
</p:sld>
</file>

<file path=ppt/theme/theme1.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LPP Theme">
  <a:themeElements>
    <a:clrScheme name="3_LPP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LPP Theme">
      <a:majorFont>
        <a:latin typeface="Tahoma"/>
        <a:ea typeface="MS PGothic"/>
        <a:cs typeface="Tahoma"/>
      </a:majorFont>
      <a:minorFont>
        <a:latin typeface="Tahoma"/>
        <a:ea typeface="MS PGothic"/>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LPP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13781</TotalTime>
  <Words>2566</Words>
  <Application>Microsoft Office PowerPoint</Application>
  <PresentationFormat>On-screen Show (4:3)</PresentationFormat>
  <Paragraphs>344</Paragraphs>
  <Slides>18</Slides>
  <Notes>18</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18</vt:i4>
      </vt:variant>
    </vt:vector>
  </HeadingPairs>
  <TitlesOfParts>
    <vt:vector size="23" baseType="lpstr">
      <vt:lpstr>2_Default Design</vt:lpstr>
      <vt:lpstr>3_Default Design</vt:lpstr>
      <vt:lpstr>3_LPP Theme</vt:lpstr>
      <vt:lpstr>64_Default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Cullen College of Engineering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vmdonnel</dc:creator>
  <cp:lastModifiedBy>Wei Tian</cp:lastModifiedBy>
  <cp:revision>360</cp:revision>
  <cp:lastPrinted>2013-06-10T19:23:23Z</cp:lastPrinted>
  <dcterms:created xsi:type="dcterms:W3CDTF">2009-10-14T21:04:03Z</dcterms:created>
  <dcterms:modified xsi:type="dcterms:W3CDTF">2013-06-25T13:21:09Z</dcterms:modified>
</cp:coreProperties>
</file>