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306" r:id="rId5"/>
    <p:sldId id="310" r:id="rId6"/>
    <p:sldId id="311" r:id="rId7"/>
    <p:sldId id="264" r:id="rId8"/>
    <p:sldId id="317" r:id="rId9"/>
    <p:sldId id="265" r:id="rId10"/>
    <p:sldId id="292" r:id="rId11"/>
    <p:sldId id="285" r:id="rId12"/>
    <p:sldId id="312" r:id="rId13"/>
    <p:sldId id="293" r:id="rId14"/>
    <p:sldId id="295" r:id="rId15"/>
    <p:sldId id="316" r:id="rId16"/>
    <p:sldId id="315" r:id="rId17"/>
    <p:sldId id="313" r:id="rId18"/>
    <p:sldId id="284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898" autoAdjust="0"/>
    <p:restoredTop sz="94660"/>
  </p:normalViewPr>
  <p:slideViewPr>
    <p:cSldViewPr>
      <p:cViewPr>
        <p:scale>
          <a:sx n="84" d="100"/>
          <a:sy n="84" d="100"/>
        </p:scale>
        <p:origin x="-2520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11678E-3E72-4259-B7F7-E6F955705E59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C118E2-31ED-40F7-9F8C-F3978A529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1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90550" y="144463"/>
            <a:ext cx="5829300" cy="43719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9163" y="4625606"/>
            <a:ext cx="6408349" cy="4670795"/>
          </a:xfrm>
          <a:noFill/>
        </p:spPr>
        <p:txBody>
          <a:bodyPr wrap="square" lIns="93147" tIns="46572" rIns="93147" bIns="46572" numCol="1" anchor="t" anchorCtr="0" compatLnSpc="1">
            <a:prstTxWarp prst="textNoShape">
              <a:avLst/>
            </a:prstTxWarp>
          </a:bodyPr>
          <a:lstStyle/>
          <a:p>
            <a:pPr marL="316485" indent="-316485">
              <a:buFontTx/>
              <a:buAutoNum type="arabicPeriod"/>
            </a:pPr>
            <a:endParaRPr lang="en-US" altLang="ko-KR" dirty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Humidity: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 is the analogous</a:t>
            </a:r>
            <a:r>
              <a:rPr lang="en-US" baseline="0" dirty="0"/>
              <a:t> to surface roughness.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18E2-31ED-40F7-9F8C-F3978A5292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 is the analogous</a:t>
            </a:r>
            <a:r>
              <a:rPr lang="en-US" baseline="0" dirty="0"/>
              <a:t> to surface roughness.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18E2-31ED-40F7-9F8C-F3978A5292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 is the analogous</a:t>
            </a:r>
            <a:r>
              <a:rPr lang="en-US" baseline="0" dirty="0"/>
              <a:t> to surface roughness.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118E2-31ED-40F7-9F8C-F3978A5292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</a:t>
            </a:r>
            <a:r>
              <a:rPr lang="en-US" baseline="0" dirty="0"/>
              <a:t> for atm discharges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</a:t>
            </a:r>
            <a:r>
              <a:rPr lang="en-US" baseline="0" dirty="0"/>
              <a:t> for </a:t>
            </a:r>
            <a:r>
              <a:rPr lang="en-US" baseline="0" dirty="0" err="1"/>
              <a:t>atm</a:t>
            </a:r>
            <a:r>
              <a:rPr lang="en-US" baseline="0" dirty="0"/>
              <a:t> discharges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2E2946-C3A6-42D2-A7EB-CDFE9889C55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8" tIns="45645" rIns="91288" bIns="45645" anchor="b"/>
          <a:lstStyle/>
          <a:p>
            <a:pPr algn="r" defTabSz="965628"/>
            <a:fld id="{C02D8B3B-0735-49DD-8DF7-A703250218D0}" type="slidenum">
              <a:rPr lang="en-US" sz="1200">
                <a:latin typeface="Times New Roman" pitchFamily="18" charset="0"/>
              </a:rPr>
              <a:pPr algn="r" defTabSz="965628"/>
              <a:t>5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9" tIns="45639" rIns="91279" bIns="45639" anchor="b"/>
          <a:lstStyle/>
          <a:p>
            <a:pPr algn="r" defTabSz="965628"/>
            <a:fld id="{E5746DDB-7280-46F9-A34E-533926D917E8}" type="slidenum">
              <a:rPr lang="en-US" sz="1200">
                <a:latin typeface="Times New Roman" pitchFamily="18" charset="0"/>
              </a:rPr>
              <a:pPr algn="r" defTabSz="965628"/>
              <a:t>5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279" tIns="45639" rIns="91279" bIns="45639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Dielectric relaxation</a:t>
            </a:r>
            <a:r>
              <a:rPr lang="en-US" baseline="0" dirty="0"/>
              <a:t> time of catalysts ~ 9e-15 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Humidity: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</a:t>
            </a:r>
            <a:r>
              <a:rPr lang="en-US" baseline="0" dirty="0"/>
              <a:t> for atm discharges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Humidity: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5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6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1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3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5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7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5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65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0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326BE-35FF-4FFE-B570-6ED495AD8C35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D9473-9FEF-43B2-B188-D90259741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3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tif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tif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71"/>
          <p:cNvSpPr txBox="1">
            <a:spLocks noChangeArrowheads="1"/>
          </p:cNvSpPr>
          <p:nvPr/>
        </p:nvSpPr>
        <p:spPr bwMode="auto">
          <a:xfrm>
            <a:off x="0" y="228600"/>
            <a:ext cx="9144000" cy="639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cap="all" dirty="0">
                <a:latin typeface="Arial" panose="020B0604020202020204" pitchFamily="34" charset="0"/>
                <a:cs typeface="Arial" panose="020B0604020202020204" pitchFamily="34" charset="0"/>
              </a:rPr>
              <a:t>Electric field emission and local surface heating in plasma packed bed reactors having metal catalyst-impregnated dielectric beads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altLang="ko-KR" sz="3200" b="1" baseline="30000" dirty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ko-KR" sz="2200" b="1" baseline="30000" dirty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Juliusz Kruszelnicki, Kenneth W. Engeling,                   John E. Foster, and Mark J. Kushner</a:t>
            </a:r>
          </a:p>
          <a:p>
            <a:pPr algn="ctr">
              <a:spcBef>
                <a:spcPct val="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Michigan, Ann Arbor, MI, 48109, USA</a:t>
            </a:r>
          </a:p>
          <a:p>
            <a:pPr algn="ctr">
              <a:spcBef>
                <a:spcPct val="0"/>
              </a:spcBef>
              <a:spcAft>
                <a:spcPts val="1800"/>
              </a:spcAft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jkrusze@umich.edu,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kenengel@umich.edu,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jefoster@umich.edu, mjkush@umich.edu</a:t>
            </a:r>
            <a:endParaRPr lang="en-US" altLang="ko-KR" sz="2800" b="1" dirty="0">
              <a:latin typeface="Arial" panose="020B0604020202020204" pitchFamily="34" charset="0"/>
              <a:ea typeface="굴림" pitchFamily="34" charset="-127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000" b="1" dirty="0">
                <a:latin typeface="Arial" charset="0"/>
                <a:ea typeface="굴림" charset="-127"/>
              </a:rPr>
              <a:t>71</a:t>
            </a:r>
            <a:r>
              <a:rPr kumimoji="1" lang="en-US" altLang="ko-KR" sz="2000" b="1" baseline="30000" dirty="0">
                <a:latin typeface="Arial" charset="0"/>
                <a:ea typeface="굴림" charset="-127"/>
              </a:rPr>
              <a:t>st</a:t>
            </a:r>
            <a:r>
              <a:rPr kumimoji="1" lang="en-US" altLang="ko-KR" sz="2000" b="1" dirty="0">
                <a:latin typeface="Arial" charset="0"/>
                <a:ea typeface="굴림" charset="-127"/>
              </a:rPr>
              <a:t> Gaseous Electronics Conference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000" b="1" dirty="0">
                <a:latin typeface="Arial" charset="0"/>
                <a:ea typeface="굴림" charset="-127"/>
                <a:cs typeface="Arial" panose="020B0604020202020204" pitchFamily="34" charset="0"/>
              </a:rPr>
              <a:t>Portland, Oregon USA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ko-KR" sz="2000" b="1" dirty="0">
                <a:latin typeface="Arial" charset="0"/>
                <a:ea typeface="굴림" charset="-127"/>
                <a:cs typeface="Arial" panose="020B0604020202020204" pitchFamily="34" charset="0"/>
              </a:rPr>
              <a:t>November 2018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b="1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	</a:t>
            </a:r>
          </a:p>
          <a:p>
            <a:pPr marL="228600" indent="-228600" eaLnBrk="1" hangingPunct="1">
              <a:spcBef>
                <a:spcPct val="0"/>
              </a:spcBef>
              <a:buFontTx/>
              <a:buNone/>
            </a:pPr>
            <a:r>
              <a:rPr lang="en-US" altLang="ko-KR" b="1" dirty="0"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* Work supported by the DOE Office of Fusion Energy Science and the National Science Foundation.</a:t>
            </a:r>
          </a:p>
        </p:txBody>
      </p:sp>
    </p:spTree>
    <p:extLst>
      <p:ext uri="{BB962C8B-B14F-4D97-AF65-F5344CB8AC3E}">
        <p14:creationId xmlns:p14="http://schemas.microsoft.com/office/powerpoint/2010/main" val="29539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4"/>
    </mc:Choice>
    <mc:Fallback xmlns="">
      <p:transition spd="slow" advTm="148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4" y="3810000"/>
            <a:ext cx="2249424" cy="2249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32114"/>
            <a:ext cx="3127248" cy="4963886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51520" y="-228601"/>
            <a:ext cx="8640960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BASE CASE – DISCHARGE EVOLUTION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28974" y="679004"/>
            <a:ext cx="5686026" cy="328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Gas/metal/dielectric triple points of catalysts produce electric field enhancement.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As microdischarge crosses gap, electrons seed triple point, producing a micro-streamer at the edges of catalyst.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Left: fast camera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ICCD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imaging of plasma near painted-on silver layers.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/>
          </a:p>
        </p:txBody>
      </p:sp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5867400" y="762000"/>
            <a:ext cx="2643435" cy="457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Humid air, 1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dirty="0"/>
          </a:p>
          <a:p>
            <a:pPr lvl="2"/>
            <a:endParaRPr lang="en-US" altLang="zh-CN" sz="1800" dirty="0"/>
          </a:p>
        </p:txBody>
      </p:sp>
      <p:sp>
        <p:nvSpPr>
          <p:cNvPr id="5" name="Rectangle 4"/>
          <p:cNvSpPr/>
          <p:nvPr/>
        </p:nvSpPr>
        <p:spPr>
          <a:xfrm>
            <a:off x="2944725" y="3810000"/>
            <a:ext cx="2398839" cy="22740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93756" y="3733800"/>
            <a:ext cx="350044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365750" y="4114800"/>
            <a:ext cx="2178050" cy="19446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343564" y="3733803"/>
            <a:ext cx="2200236" cy="761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40982" y="6477000"/>
            <a:ext cx="136761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1400" b="1" dirty="0">
                <a:ea typeface="宋体" pitchFamily="2" charset="-122"/>
              </a:rPr>
              <a:t>Animation Slide</a:t>
            </a:r>
          </a:p>
        </p:txBody>
      </p:sp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25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26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7" name="Line 2"/>
          <p:cNvSpPr>
            <a:spLocks noChangeShapeType="1"/>
          </p:cNvSpPr>
          <p:nvPr/>
        </p:nvSpPr>
        <p:spPr bwMode="auto">
          <a:xfrm>
            <a:off x="486338" y="6096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234496"/>
            <a:ext cx="2253435" cy="28615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08713"/>
            <a:ext cx="3562954" cy="14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9"/>
    </mc:Choice>
    <mc:Fallback xmlns="">
      <p:transition spd="slow" advTm="2780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67000"/>
            <a:ext cx="6477000" cy="3289905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162962" y="-228600"/>
            <a:ext cx="8858801" cy="1143001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POLARIZATION OF CATALYST PARTICLES</a:t>
            </a:r>
            <a:endParaRPr lang="zh-CN" altLang="en-US" sz="3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152399" y="762000"/>
            <a:ext cx="883920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Charges flow through metallic catalysts, accumulate at surfaces and produce additional field enhancement.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Electric fields ‘direct’ streamers towards the triple points.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Electric field between the head of the streamer (+, red at left) 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and catalyst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(-, blue at left) continues increasing (peak ≈ 250 kV/cm). 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40982" y="6477000"/>
            <a:ext cx="136761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1400" b="1" dirty="0">
                <a:ea typeface="宋体" pitchFamily="2" charset="-122"/>
              </a:rPr>
              <a:t>Animation Slide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486338" y="612305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76600" y="3429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17-19 ns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673927"/>
            <a:ext cx="2057400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96" y="2499360"/>
            <a:ext cx="6935989" cy="3291840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162962" y="-228601"/>
            <a:ext cx="8858801" cy="1143001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FIELD EMISSION: SHAPE OF CATALYSTS</a:t>
            </a:r>
            <a:endParaRPr lang="zh-CN" altLang="en-US" sz="3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152399" y="762001"/>
            <a:ext cx="8763001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Sharper protrusions lead to higher local field enhancement.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protruding catalyst, peak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field increases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to 400 kV-cm</a:t>
            </a:r>
            <a:r>
              <a:rPr 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E-field leads to field emission, seeding electrons for more localized microdischarges.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8162" y="5638800"/>
                <a:ext cx="2560838" cy="107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𝜷</m:t>
                      </m:r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𝟐</m:t>
                          </m:r>
                          <m:f>
                            <m:f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𝒉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𝒓</m:t>
                              </m:r>
                            </m:den>
                          </m:f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𝒍𝒏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𝟒</m:t>
                              </m:r>
                              <m:f>
                                <m:fPr>
                                  <m:ctrlP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𝒉</m:t>
                                  </m:r>
                                </m:num>
                                <m:den>
                                  <m:r>
                                    <a:rPr lang="en-US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𝒓</m:t>
                                  </m:r>
                                </m:den>
                              </m:f>
                            </m:e>
                          </m:d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𝟐</m:t>
                          </m:r>
                        </m:den>
                      </m:f>
                      <m:r>
                        <a:rPr lang="en-US" b="1" i="1">
                          <a:solidFill>
                            <a:prstClr val="black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·</m:t>
                      </m:r>
                      <m:f>
                        <m:fPr>
                          <m:ctrlP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prstClr val="black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62" y="5638800"/>
                <a:ext cx="2560838" cy="107119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228600" y="2766536"/>
            <a:ext cx="1524000" cy="3024664"/>
            <a:chOff x="228600" y="2526268"/>
            <a:chExt cx="1524000" cy="3024664"/>
          </a:xfrm>
        </p:grpSpPr>
        <p:sp>
          <p:nvSpPr>
            <p:cNvPr id="4" name="Rectangle 3"/>
            <p:cNvSpPr/>
            <p:nvPr/>
          </p:nvSpPr>
          <p:spPr>
            <a:xfrm>
              <a:off x="228600" y="2819400"/>
              <a:ext cx="1524000" cy="2438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228600" y="2971800"/>
              <a:ext cx="15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" y="5105400"/>
              <a:ext cx="15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Isosceles Triangle 7"/>
            <p:cNvSpPr/>
            <p:nvPr/>
          </p:nvSpPr>
          <p:spPr>
            <a:xfrm>
              <a:off x="640556" y="4267200"/>
              <a:ext cx="731044" cy="838200"/>
            </a:xfrm>
            <a:prstGeom prst="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57200" y="2971800"/>
              <a:ext cx="0" cy="21336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524000" y="4267200"/>
              <a:ext cx="0" cy="8466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04800" y="3853934"/>
              <a:ext cx="304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71600" y="4495800"/>
              <a:ext cx="304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h</a:t>
              </a:r>
            </a:p>
          </p:txBody>
        </p:sp>
        <p:cxnSp>
          <p:nvCxnSpPr>
            <p:cNvPr id="24" name="Straight Arrow Connector 23"/>
            <p:cNvCxnSpPr>
              <a:endCxn id="8" idx="0"/>
            </p:cNvCxnSpPr>
            <p:nvPr/>
          </p:nvCxnSpPr>
          <p:spPr>
            <a:xfrm flipH="1">
              <a:off x="1006078" y="3872071"/>
              <a:ext cx="213122" cy="39512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143000" y="366926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7319" y="2526268"/>
              <a:ext cx="840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Anode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0359" y="5181600"/>
              <a:ext cx="1106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Cathode</a:t>
              </a:r>
            </a:p>
          </p:txBody>
        </p:sp>
      </p:grp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40982" y="6477000"/>
            <a:ext cx="136761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1400" b="1" dirty="0">
                <a:ea typeface="宋体" pitchFamily="2" charset="-122"/>
              </a:rPr>
              <a:t>Animation Slide</a:t>
            </a:r>
          </a:p>
        </p:txBody>
      </p:sp>
      <p:sp>
        <p:nvSpPr>
          <p:cNvPr id="37" name="Line 2"/>
          <p:cNvSpPr>
            <a:spLocks noChangeShapeType="1"/>
          </p:cNvSpPr>
          <p:nvPr/>
        </p:nvSpPr>
        <p:spPr bwMode="auto">
          <a:xfrm>
            <a:off x="486338" y="612304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38800" y="3049409"/>
            <a:ext cx="1207213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t = 1.6 ns </a:t>
            </a:r>
          </a:p>
        </p:txBody>
      </p:sp>
    </p:spTree>
    <p:extLst>
      <p:ext uri="{BB962C8B-B14F-4D97-AF65-F5344CB8AC3E}">
        <p14:creationId xmlns:p14="http://schemas.microsoft.com/office/powerpoint/2010/main" val="40781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75" y="2590800"/>
            <a:ext cx="3857625" cy="3429000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162962" y="-228601"/>
            <a:ext cx="8858801" cy="1143001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ELECTRIC FIELD EMISSION OF ELECTRONS</a:t>
            </a:r>
            <a:endParaRPr lang="zh-CN" altLang="en-US" sz="3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152400" y="762001"/>
            <a:ext cx="8686800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field enhancement (1&lt;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β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&lt;1000s) due to unresolved surface roughness (Fowler-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Nordheim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Fields (up to 1000s of kV/cm) overcome catalyst work function (≈ 5 eV), leading to field emission. </a:t>
            </a:r>
          </a:p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formation dominated by field emission at high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" y="2743200"/>
            <a:ext cx="5205573" cy="2895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871343"/>
            <a:ext cx="3562954" cy="148457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40982" y="6477000"/>
            <a:ext cx="136761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1400" b="1" dirty="0">
                <a:ea typeface="宋体" pitchFamily="2" charset="-122"/>
              </a:rPr>
              <a:t>Animation Slide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5987" y="3048000"/>
            <a:ext cx="120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 = 2.0 ns</a:t>
            </a:r>
            <a:endParaRPr lang="en-US" sz="2000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133137" y="3048000"/>
            <a:ext cx="120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 = 1.2 ns</a:t>
            </a:r>
            <a:endParaRPr lang="en-US" sz="2000" baseline="-25000" dirty="0"/>
          </a:p>
        </p:txBody>
      </p:sp>
      <p:sp>
        <p:nvSpPr>
          <p:cNvPr id="20" name="Line 2"/>
          <p:cNvSpPr>
            <a:spLocks noChangeShapeType="1"/>
          </p:cNvSpPr>
          <p:nvPr/>
        </p:nvSpPr>
        <p:spPr bwMode="auto">
          <a:xfrm>
            <a:off x="486338" y="612305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28" y="5490343"/>
            <a:ext cx="3562954" cy="148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19" y="1153886"/>
            <a:ext cx="3429000" cy="4180114"/>
          </a:xfrm>
          <a:prstGeom prst="rect">
            <a:avLst/>
          </a:prstGeom>
        </p:spPr>
      </p:pic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76200" y="838200"/>
            <a:ext cx="5257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E-field emission of electrons into gap can seed micro-plasma filaments when plasma would otherwise not form. </a:t>
            </a:r>
          </a:p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to experimental trends –  plasma does not form on surface of pure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zeolite, but does when HY is impregnated with Ag particles. 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126346" y="6093023"/>
            <a:ext cx="487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 </a:t>
            </a:r>
            <a:r>
              <a:rPr lang="fr-FR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Kim et al. </a:t>
            </a:r>
            <a:r>
              <a:rPr lang="pt-BR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Chem Plasma Process 36, 45 (2016)</a:t>
            </a:r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4724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β=150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" y="3352800"/>
            <a:ext cx="2569430" cy="200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80" y="3413088"/>
            <a:ext cx="2565233" cy="194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19792" y="5351377"/>
            <a:ext cx="2929334" cy="377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Zeolite, no catalyst</a:t>
            </a:r>
          </a:p>
        </p:txBody>
      </p:sp>
      <p:sp>
        <p:nvSpPr>
          <p:cNvPr id="23" name="内容占位符 2"/>
          <p:cNvSpPr txBox="1">
            <a:spLocks/>
          </p:cNvSpPr>
          <p:nvPr/>
        </p:nvSpPr>
        <p:spPr>
          <a:xfrm>
            <a:off x="2590800" y="5350206"/>
            <a:ext cx="2929334" cy="501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9144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Zeolite, Ag catalyst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Font typeface="Arial" panose="020B0604020202020204" pitchFamily="34" charset="0"/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40982" y="6477000"/>
            <a:ext cx="136761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1400" b="1" dirty="0">
                <a:ea typeface="宋体" pitchFamily="2" charset="-122"/>
              </a:rPr>
              <a:t>Animation Slide</a:t>
            </a:r>
          </a:p>
        </p:txBody>
      </p:sp>
      <p:sp>
        <p:nvSpPr>
          <p:cNvPr id="27" name="标题 1"/>
          <p:cNvSpPr>
            <a:spLocks noGrp="1"/>
          </p:cNvSpPr>
          <p:nvPr>
            <p:ph type="title"/>
          </p:nvPr>
        </p:nvSpPr>
        <p:spPr>
          <a:xfrm>
            <a:off x="162962" y="-228601"/>
            <a:ext cx="8858801" cy="1143001"/>
          </a:xfrm>
        </p:spPr>
        <p:txBody>
          <a:bodyPr>
            <a:normAutofit/>
          </a:bodyPr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FORMATION OF SURFACE DISCHARGES</a:t>
            </a:r>
            <a:endParaRPr lang="zh-CN" altLang="en-US" sz="3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08725" y="1771590"/>
            <a:ext cx="120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 = 6.0 ns</a:t>
            </a:r>
            <a:endParaRPr lang="en-US" sz="2000" baseline="-25000" dirty="0"/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>
            <a:off x="486338" y="612305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450787"/>
            <a:ext cx="3749040" cy="3331013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4495800" y="-1"/>
            <a:ext cx="4525963" cy="1143001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FIELD ENHANCEMENT: FLUENCE</a:t>
            </a:r>
            <a:endParaRPr lang="zh-CN" altLang="en-US" sz="3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4495800" y="1037580"/>
            <a:ext cx="4448738" cy="536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Fluence: Time  integrated flux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 in prentices: fluences (cm</a:t>
            </a:r>
            <a:r>
              <a:rPr lang="en-US" sz="20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at </a:t>
            </a:r>
            <a:r>
              <a:rPr lang="el-GR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10. 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species with highest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fluences: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UV, e</a:t>
            </a:r>
            <a:r>
              <a:rPr lang="en-US" sz="20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en-US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en-US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(v), N, O, OH, H.</a:t>
            </a:r>
          </a:p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leads to higher plasma conductivity, lower electron temperature near catalyst.</a:t>
            </a:r>
          </a:p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dissociation rates produce lower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5425" indent="-225425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 to selectivity: </a:t>
            </a:r>
            <a:b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dissociation, ionization requires higher energy than O</a:t>
            </a:r>
            <a:r>
              <a:rPr lang="en-US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lower relative fluences of RNS than ROS.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4495800" y="1066800"/>
            <a:ext cx="4583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>
              <a:solidFill>
                <a:prstClr val="black"/>
              </a:solidFill>
              <a:ea typeface="宋体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07428"/>
            <a:ext cx="3749040" cy="33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45617"/>
            <a:ext cx="5013266" cy="4437115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162962" y="-228601"/>
            <a:ext cx="8858801" cy="1143001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POWER DEPOSITION</a:t>
            </a:r>
            <a:endParaRPr lang="zh-CN" altLang="en-US" sz="3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0" y="914400"/>
            <a:ext cx="411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Fractional and total power deposition to catalysts due to a single pulse.</a:t>
            </a:r>
          </a:p>
          <a:p>
            <a:pPr marL="233363" indent="-233363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Three distinct stages: </a:t>
            </a:r>
          </a:p>
          <a:p>
            <a:pPr marL="457200" indent="-233363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Electrons impact catalyst prior to streamer formation.</a:t>
            </a:r>
          </a:p>
          <a:p>
            <a:pPr marL="457200" indent="-233363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As streamer reaches catalyst, high potential drop leads to flux of energetic ions.</a:t>
            </a:r>
          </a:p>
          <a:p>
            <a:pPr marL="457200" indent="-233363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Neutral reactions dominate as conductive plasma forms near catalysts and in the afterglow.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15" name="内容占位符 2"/>
          <p:cNvSpPr txBox="1">
            <a:spLocks/>
          </p:cNvSpPr>
          <p:nvPr/>
        </p:nvSpPr>
        <p:spPr bwMode="auto">
          <a:xfrm>
            <a:off x="76200" y="5791916"/>
            <a:ext cx="7315199" cy="98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Contributions: Ions &gt; Neutrals &gt; Electrons &gt; UV.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5181601" y="2743200"/>
            <a:ext cx="304799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6400800" y="31242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endParaRPr lang="en-US" altLang="zh-CN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内容占位符 2"/>
          <p:cNvSpPr txBox="1">
            <a:spLocks/>
          </p:cNvSpPr>
          <p:nvPr/>
        </p:nvSpPr>
        <p:spPr bwMode="auto">
          <a:xfrm>
            <a:off x="7848600" y="3259374"/>
            <a:ext cx="762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8288" tIns="18288" rIns="18288" bIns="18288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endParaRPr lang="en-US" altLang="zh-CN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2"/>
          <p:cNvSpPr>
            <a:spLocks noChangeShapeType="1"/>
          </p:cNvSpPr>
          <p:nvPr/>
        </p:nvSpPr>
        <p:spPr bwMode="auto">
          <a:xfrm>
            <a:off x="486338" y="612305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3200400" cy="3787987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057400" y="-76200"/>
            <a:ext cx="8858801" cy="1066800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CATALYST HEATING</a:t>
            </a:r>
            <a:endParaRPr lang="zh-CN" altLang="en-US" sz="3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228600" y="4038600"/>
            <a:ext cx="8839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energy to catalyst per pulse of 3 </a:t>
            </a:r>
            <a:r>
              <a:rPr lang="el-G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produced 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∆T ≈ 0.002 K – requires 5×10</a:t>
            </a:r>
            <a:r>
              <a:rPr lang="en-US" altLang="zh-CN" sz="20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pulses for increase of 100 K.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terms increased by x 1,000 to speed computation. Gas temperature reset after each pulse.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catalyst  temperature equilibrates  at ≈ 525 K, typical light-off condition for ammonia production.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40982" y="6477000"/>
            <a:ext cx="136761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1400" b="1" dirty="0">
                <a:ea typeface="宋体" pitchFamily="2" charset="-122"/>
              </a:rPr>
              <a:t>Animation Slide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/>
          <a:stretch/>
        </p:blipFill>
        <p:spPr>
          <a:xfrm>
            <a:off x="3810000" y="1066800"/>
            <a:ext cx="5100890" cy="2590800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19" name="Line 2"/>
          <p:cNvSpPr>
            <a:spLocks noChangeShapeType="1"/>
          </p:cNvSpPr>
          <p:nvPr/>
        </p:nvSpPr>
        <p:spPr bwMode="auto">
          <a:xfrm>
            <a:off x="4191000" y="685800"/>
            <a:ext cx="457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533400"/>
            <a:ext cx="2667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frequency = 10 kHz</a:t>
            </a:r>
          </a:p>
          <a:p>
            <a:r>
              <a:rPr lang="en-US" sz="2400" dirty="0"/>
              <a:t>                   t = 0.15 s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9471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>
          <a:xfrm>
            <a:off x="107656" y="-228600"/>
            <a:ext cx="8928839" cy="1143001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0" name="内容占位符 2"/>
          <p:cNvSpPr>
            <a:spLocks noGrp="1"/>
          </p:cNvSpPr>
          <p:nvPr>
            <p:ph idx="1"/>
          </p:nvPr>
        </p:nvSpPr>
        <p:spPr>
          <a:xfrm>
            <a:off x="306367" y="1066800"/>
            <a:ext cx="8531265" cy="47525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Charge redistribution within the metal leads to catalysts providing additional field enhancement, guiding discharges toward catalyst. 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Field strengths are high enough to induce electric field emission which may explain surface plasmas observed in experiments. 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Catalysts protruding from surfaces further increase field enhancement, field emission.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Emitted electrons increase plasma conductivity near catalyst, decrease electron temperature and fluences.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Ions are the main contributors to surface heating of catalysts.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Plasma can bring catalyst temperature above light-off condition for chemical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conversion.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zh-CN" alt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486338" y="612305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"/>
    </mc:Choice>
    <mc:Fallback xmlns="">
      <p:transition spd="slow" advTm="109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066800"/>
            <a:ext cx="7315200" cy="42773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Plasma catalytic systems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Descriptions of the model and experiment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Polarization of catalysts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Electric field emission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Surface fluxes and heating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Symbol" panose="05050102010706020507" pitchFamily="18" charset="2"/>
              <a:buChar char="·"/>
            </a:pP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pPr lvl="2"/>
            <a:endParaRPr lang="en-US" altLang="zh-CN" sz="18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486338" y="612305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1"/>
    </mc:Choice>
    <mc:Fallback xmlns="">
      <p:transition spd="slow" advTm="3582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UIGELT-1_D_MJK\WORDDOCS\VIEWGRAF_abstract\NSF_DOE_Plasma_Partner_Workshop_2017_01\NSF_Catalyst_Slides\catalyst_image_Mendelev_Comm_v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7" y="70541"/>
            <a:ext cx="3649138" cy="295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4105275" cy="288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1138" y="1143000"/>
            <a:ext cx="4191000" cy="5105400"/>
          </a:xfrm>
        </p:spPr>
        <p:txBody>
          <a:bodyPr>
            <a:noAutofit/>
          </a:bodyPr>
          <a:lstStyle/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Plasmas in Packed Bed Reactors (PBRs) are used for gas reprocessing.</a:t>
            </a:r>
          </a:p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Dielectric provides electric field enhancement.</a:t>
            </a:r>
          </a:p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 catalysts in PBRs are metal particles (10-100 nm) impregnated onto dielectric beads.</a:t>
            </a:r>
          </a:p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Catalysts enable favorable reaction pathways by decreasing activation energy. </a:t>
            </a:r>
          </a:p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Plasma/catalytic synergy has been observed, but not yet explained. </a:t>
            </a:r>
          </a:p>
          <a:p>
            <a:pPr marL="233363" indent="-222250"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lvl="2" indent="-222250">
              <a:buNone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4495800" y="-100013"/>
            <a:ext cx="4648200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PLASMA-CATALYTIC SYSTEMS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2"/>
          <p:cNvSpPr>
            <a:spLocks noChangeShapeType="1"/>
          </p:cNvSpPr>
          <p:nvPr/>
        </p:nvSpPr>
        <p:spPr bwMode="auto">
          <a:xfrm>
            <a:off x="4601138" y="914400"/>
            <a:ext cx="43142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1" name="内容占位符 2"/>
          <p:cNvSpPr txBox="1">
            <a:spLocks/>
          </p:cNvSpPr>
          <p:nvPr/>
        </p:nvSpPr>
        <p:spPr bwMode="auto">
          <a:xfrm>
            <a:off x="640556" y="6118225"/>
            <a:ext cx="579783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  <a:buFont typeface="Symbol"/>
              <a:buChar char="·"/>
            </a:pPr>
            <a:r>
              <a:rPr lang="fr-FR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Kim et al. J. Phys. D. 42, 135210 (2009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zh-CN" sz="1200" b="1" dirty="0"/>
          </a:p>
          <a:p>
            <a:pPr>
              <a:spcBef>
                <a:spcPts val="0"/>
              </a:spcBef>
              <a:spcAft>
                <a:spcPts val="400"/>
              </a:spcAft>
              <a:buFont typeface="Symbol"/>
              <a:buChar char="·"/>
            </a:pPr>
            <a:r>
              <a:rPr lang="fr-FR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Kim et al.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Phys J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Phys 55, 13806 (2011)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/>
              <a:buChar char="·"/>
            </a:pPr>
            <a:endParaRPr lang="en-US" altLang="zh-C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90000"/>
              </a:lnSpc>
              <a:buFont typeface="Arial" charset="0"/>
              <a:buNone/>
            </a:pPr>
            <a:endParaRPr lang="en-US" altLang="zh-CN" sz="1200" b="1" dirty="0"/>
          </a:p>
          <a:p>
            <a:pPr lvl="2" algn="r">
              <a:lnSpc>
                <a:spcPct val="90000"/>
              </a:lnSpc>
            </a:pPr>
            <a:endParaRPr lang="en-US" altLang="zh-CN" sz="1200" b="1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</p:spTree>
    <p:extLst>
      <p:ext uri="{BB962C8B-B14F-4D97-AF65-F5344CB8AC3E}">
        <p14:creationId xmlns:p14="http://schemas.microsoft.com/office/powerpoint/2010/main" val="4410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0"/>
    </mc:Choice>
    <mc:Fallback xmlns="">
      <p:transition spd="slow" advTm="7426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399" y="838200"/>
            <a:ext cx="8926513" cy="3505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Plasma discharge dynamics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: How does presence of metallic particles affect DBD discharges in PBRs?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Formation of surface discharges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: What processes produce additional plasma structures in catalyst-impregnated systems?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Surface fluxes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: What species are delivered to the catalyst surface?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·"/>
            </a:pPr>
            <a:r>
              <a:rPr lang="en-US" altLang="zh-C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Surface heating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: How is energy transferred to the catalyst and what are the sources?</a:t>
            </a: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RESEARCH ISSUES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162738" y="3722677"/>
            <a:ext cx="4876800" cy="24130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000" y="63155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/>
              <a:buChar char="·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X.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et al., Trans. Plasma Sci. 39, 2172, (2011).</a:t>
            </a:r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486338" y="612305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0"/>
    </mc:Choice>
    <mc:Fallback xmlns="">
      <p:transition spd="slow" advTm="7426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5"/>
          <p:cNvSpPr txBox="1">
            <a:spLocks noChangeArrowheads="1"/>
          </p:cNvSpPr>
          <p:nvPr/>
        </p:nvSpPr>
        <p:spPr bwMode="auto">
          <a:xfrm>
            <a:off x="179513" y="76200"/>
            <a:ext cx="8769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MODEL: 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nonPDPSIM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90625" y="2482096"/>
            <a:ext cx="886923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2-D plasma hydrodynamic simulator over an unstructured mesh.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Poisson’s and continuity equations solved implicitly: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Local electron temperatures solved using the Boltzmann Equation: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marL="0" indent="0" fontAlgn="base">
              <a:spcBef>
                <a:spcPct val="0"/>
              </a:spcBef>
              <a:spcAft>
                <a:spcPts val="600"/>
              </a:spcAft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marL="0" indent="0" fontAlgn="base">
              <a:spcBef>
                <a:spcPct val="0"/>
              </a:spcBef>
              <a:spcAft>
                <a:spcPts val="600"/>
              </a:spcAft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Includes bulk fluid flow, gas heating, surface interactions, radiation transport and kinetics.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381001" y="1296130"/>
            <a:ext cx="2419252" cy="61555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Poisson’s Equation</a:t>
            </a:r>
          </a:p>
          <a:p>
            <a:pPr algn="ctr">
              <a:spcBef>
                <a:spcPct val="0"/>
              </a:spcBef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(gas, liquid and solids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330698" y="789784"/>
            <a:ext cx="2901951" cy="5847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Surface Chemistry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and Charging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3668486" y="1434630"/>
            <a:ext cx="2122568" cy="33855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Radiation Transport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3851165" y="1827315"/>
            <a:ext cx="1757211" cy="5847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Electron Energy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Transport</a:t>
            </a:r>
          </a:p>
        </p:txBody>
      </p:sp>
      <p:sp>
        <p:nvSpPr>
          <p:cNvPr id="36" name="Text Box 21"/>
          <p:cNvSpPr txBox="1">
            <a:spLocks noChangeArrowheads="1"/>
          </p:cNvSpPr>
          <p:nvPr/>
        </p:nvSpPr>
        <p:spPr bwMode="auto">
          <a:xfrm>
            <a:off x="6702265" y="792049"/>
            <a:ext cx="1894942" cy="5847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Neutral Transport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Navier-Stokes</a:t>
            </a:r>
          </a:p>
        </p:txBody>
      </p:sp>
      <p:sp>
        <p:nvSpPr>
          <p:cNvPr id="37" name="Text Box 22"/>
          <p:cNvSpPr txBox="1">
            <a:spLocks noChangeArrowheads="1"/>
          </p:cNvSpPr>
          <p:nvPr/>
        </p:nvSpPr>
        <p:spPr bwMode="auto">
          <a:xfrm>
            <a:off x="6605220" y="1578579"/>
            <a:ext cx="2089033" cy="5847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Neutral and Plasma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34" charset="-128"/>
              </a:rPr>
              <a:t>Chemistry </a:t>
            </a:r>
          </a:p>
        </p:txBody>
      </p:sp>
      <p:cxnSp>
        <p:nvCxnSpPr>
          <p:cNvPr id="5" name="Elbow Connector 4"/>
          <p:cNvCxnSpPr>
            <a:stCxn id="32" idx="1"/>
            <a:endCxn id="30" idx="3"/>
          </p:cNvCxnSpPr>
          <p:nvPr/>
        </p:nvCxnSpPr>
        <p:spPr>
          <a:xfrm rot="10800000" flipV="1">
            <a:off x="2800254" y="1082171"/>
            <a:ext cx="530445" cy="521735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30" idx="3"/>
            <a:endCxn id="34" idx="1"/>
          </p:cNvCxnSpPr>
          <p:nvPr/>
        </p:nvCxnSpPr>
        <p:spPr>
          <a:xfrm>
            <a:off x="2800253" y="1603907"/>
            <a:ext cx="1050912" cy="515796"/>
          </a:xfrm>
          <a:prstGeom prst="bentConnector3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0" idx="3"/>
            <a:endCxn id="33" idx="1"/>
          </p:cNvCxnSpPr>
          <p:nvPr/>
        </p:nvCxnSpPr>
        <p:spPr>
          <a:xfrm>
            <a:off x="2800253" y="1603907"/>
            <a:ext cx="868233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32" idx="3"/>
            <a:endCxn id="37" idx="1"/>
          </p:cNvCxnSpPr>
          <p:nvPr/>
        </p:nvCxnSpPr>
        <p:spPr>
          <a:xfrm>
            <a:off x="6232649" y="1082172"/>
            <a:ext cx="372571" cy="788795"/>
          </a:xfrm>
          <a:prstGeom prst="bentConnector3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33" idx="3"/>
            <a:endCxn id="37" idx="1"/>
          </p:cNvCxnSpPr>
          <p:nvPr/>
        </p:nvCxnSpPr>
        <p:spPr>
          <a:xfrm>
            <a:off x="5791054" y="1603907"/>
            <a:ext cx="814166" cy="267060"/>
          </a:xfrm>
          <a:prstGeom prst="bentConnector3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34" idx="3"/>
            <a:endCxn id="37" idx="1"/>
          </p:cNvCxnSpPr>
          <p:nvPr/>
        </p:nvCxnSpPr>
        <p:spPr>
          <a:xfrm flipV="1">
            <a:off x="5608376" y="1870967"/>
            <a:ext cx="996844" cy="248736"/>
          </a:xfrm>
          <a:prstGeom prst="bentConnector3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2"/>
            <a:endCxn id="37" idx="0"/>
          </p:cNvCxnSpPr>
          <p:nvPr/>
        </p:nvCxnSpPr>
        <p:spPr>
          <a:xfrm>
            <a:off x="7649736" y="1376824"/>
            <a:ext cx="1" cy="20175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31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40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41" name="Line 2"/>
          <p:cNvSpPr>
            <a:spLocks noChangeShapeType="1"/>
          </p:cNvSpPr>
          <p:nvPr/>
        </p:nvSpPr>
        <p:spPr bwMode="auto">
          <a:xfrm>
            <a:off x="486338" y="612304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93164"/>
              </p:ext>
            </p:extLst>
          </p:nvPr>
        </p:nvGraphicFramePr>
        <p:xfrm>
          <a:off x="1562052" y="3352800"/>
          <a:ext cx="25463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Equation" r:id="rId4" imgW="1498320" imgH="444240" progId="Equation.DSMT4">
                  <p:embed/>
                </p:oleObj>
              </mc:Choice>
              <mc:Fallback>
                <p:oleObj name="Equation" r:id="rId4" imgW="1498320" imgH="4442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052" y="3352800"/>
                        <a:ext cx="25463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106104"/>
              </p:ext>
            </p:extLst>
          </p:nvPr>
        </p:nvGraphicFramePr>
        <p:xfrm>
          <a:off x="4892360" y="3319462"/>
          <a:ext cx="2428875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Equation" r:id="rId6" imgW="1282680" imgH="419040" progId="Equation.DSMT4">
                  <p:embed/>
                </p:oleObj>
              </mc:Choice>
              <mc:Fallback>
                <p:oleObj name="Equation" r:id="rId6" imgW="1282680" imgH="4190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360" y="3319462"/>
                        <a:ext cx="2428875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162152"/>
              </p:ext>
            </p:extLst>
          </p:nvPr>
        </p:nvGraphicFramePr>
        <p:xfrm>
          <a:off x="2101850" y="4586287"/>
          <a:ext cx="483235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Equation" r:id="rId8" imgW="2705040" imgH="634680" progId="Equation.DSMT4">
                  <p:embed/>
                </p:oleObj>
              </mc:Choice>
              <mc:Fallback>
                <p:oleObj name="Equation" r:id="rId8" imgW="2705040" imgH="6346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1850" y="4586287"/>
                        <a:ext cx="4832350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901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51520" y="-228601"/>
            <a:ext cx="8640960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HEATING OF SOLIDS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106363" y="1016670"/>
            <a:ext cx="4237037" cy="507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Heating of solids is included by extending heat conduction term of temperature equation of plasma into solid materials.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Sources of heating of solids </a:t>
            </a:r>
            <a:b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are fluxes of plasma produced species onto surface.  Contributions by fluxes are:</a:t>
            </a:r>
          </a:p>
          <a:p>
            <a:pPr marL="740664" indent="-292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Ion potential and kinetic energies (2).</a:t>
            </a:r>
          </a:p>
          <a:p>
            <a:pPr marL="740664" indent="-292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kinetic energy (3).</a:t>
            </a:r>
          </a:p>
          <a:p>
            <a:pPr marL="740664" indent="-292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Electron emission (3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8" name="Line 2"/>
          <p:cNvSpPr>
            <a:spLocks noChangeShapeType="1"/>
          </p:cNvSpPr>
          <p:nvPr/>
        </p:nvSpPr>
        <p:spPr bwMode="auto">
          <a:xfrm>
            <a:off x="486338" y="612304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48200" y="838200"/>
                <a:ext cx="4564070" cy="982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r>
                        <a:rPr lang="en-US" sz="2000" b="0" i="1" smtClean="0">
                          <a:latin typeface="Cambria Math"/>
                        </a:rPr>
                        <m:t>𝐽</m:t>
                      </m:r>
                      <m:d>
                        <m:d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𝑖𝑜𝑛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𝑛𝑒𝑢𝑡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𝑈𝑉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838200"/>
                <a:ext cx="4564070" cy="98277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43400" y="1752600"/>
                <a:ext cx="4854149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𝑖𝑜𝑛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𝑖𝑜𝑛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𝑑𝑟𝑜𝑝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𝑖𝑜𝑛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752600"/>
                <a:ext cx="4854149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71520" y="2970684"/>
                <a:ext cx="5248680" cy="887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𝑖𝑜𝑛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4 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𝑒𝑉</m:t>
                          </m:r>
                        </m:e>
                      </m:d>
                      <m:d>
                        <m:d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>
                                  <a:latin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𝐹𝐸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520" y="2970684"/>
                <a:ext cx="5248680" cy="88780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76800" y="4177838"/>
                <a:ext cx="4318554" cy="887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4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𝑛𝑒𝑢𝑡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𝑛𝑒𝑢𝑡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𝑛𝑒𝑢𝑡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177838"/>
                <a:ext cx="4318554" cy="8878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91200" y="5219670"/>
                <a:ext cx="3403560" cy="839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𝑈𝑉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5219670"/>
                <a:ext cx="3403560" cy="83926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106363" y="5142089"/>
            <a:ext cx="4905938" cy="125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0664" indent="-292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Neutrals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surface reactions (4).</a:t>
            </a:r>
          </a:p>
          <a:p>
            <a:pPr marL="740664" indent="-2921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UV (5).</a:t>
            </a:r>
          </a:p>
        </p:txBody>
      </p:sp>
    </p:spTree>
    <p:extLst>
      <p:ext uri="{BB962C8B-B14F-4D97-AF65-F5344CB8AC3E}">
        <p14:creationId xmlns:p14="http://schemas.microsoft.com/office/powerpoint/2010/main" val="1423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0"/>
    </mc:Choice>
    <mc:Fallback xmlns="">
      <p:transition spd="slow" advTm="6976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6" y="3931908"/>
            <a:ext cx="4855464" cy="2160553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51520" y="-228601"/>
            <a:ext cx="8640960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MODEL GEOMETRIES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181538" y="609600"/>
            <a:ext cx="454286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Reaction mechanism: </a:t>
            </a:r>
            <a:b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1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/O</a:t>
            </a:r>
            <a:r>
              <a:rPr lang="en-US" altLang="zh-CN" sz="1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  <a:r>
              <a:rPr lang="en-US" altLang="zh-CN" sz="1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O (78/21/1), </a:t>
            </a:r>
            <a:b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70 species, 1800 reactions.</a:t>
            </a:r>
          </a:p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Photoionization of O</a:t>
            </a:r>
            <a:r>
              <a:rPr lang="en-US" altLang="zh-CN" sz="1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b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radiation from N</a:t>
            </a:r>
            <a:r>
              <a:rPr lang="en-US" altLang="zh-CN" sz="1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**.</a:t>
            </a:r>
          </a:p>
          <a:p>
            <a:pPr marL="236538" indent="-225425"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Mesh: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Full-scale: 13,000 nodes. 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Close-up: 8,500 nodes.</a:t>
            </a:r>
          </a:p>
          <a:p>
            <a:pPr marL="236538" indent="-225425"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Dielectric beads: </a:t>
            </a:r>
            <a:r>
              <a:rPr lang="el-GR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zh-CN" sz="1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= 8.</a:t>
            </a:r>
          </a:p>
          <a:p>
            <a:pPr marL="236538" indent="-225425"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Catalysts: silver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Modeled as a dielectric</a:t>
            </a:r>
            <a:b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with high conductivity.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l-GR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zh-CN" sz="19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l-GR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 = 100 </a:t>
            </a:r>
            <a:r>
              <a:rPr lang="el-GR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altLang="zh-CN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-cm</a:t>
            </a:r>
            <a:r>
              <a:rPr lang="en-US" altLang="zh-CN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altLang="zh-C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W = 5 eV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9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 = 4.06 W-cm</a:t>
            </a:r>
            <a:r>
              <a:rPr lang="en-US" altLang="zh-CN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-K</a:t>
            </a:r>
            <a:r>
              <a:rPr lang="en-US" altLang="zh-CN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altLang="zh-CN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9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= 0.023 J-cm</a:t>
            </a:r>
            <a:r>
              <a:rPr lang="en-US" altLang="zh-CN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zh-CN" sz="1900" b="1" dirty="0">
                <a:latin typeface="Arial" panose="020B0604020202020204" pitchFamily="34" charset="0"/>
                <a:cs typeface="Arial" panose="020B0604020202020204" pitchFamily="34" charset="0"/>
              </a:rPr>
              <a:t>-K</a:t>
            </a:r>
            <a:r>
              <a:rPr lang="en-US" altLang="zh-CN" sz="19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</a:p>
          <a:p>
            <a:pPr marL="731520" indent="-225425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Reflectance: 0.4</a:t>
            </a:r>
          </a:p>
          <a:p>
            <a:pPr marL="236538" indent="-225425"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0664"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endParaRPr lang="en-US" altLang="zh-CN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Symbol" panose="05050102010706020507" pitchFamily="18" charset="2"/>
              <a:buChar char="·"/>
            </a:pP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93" y="762000"/>
            <a:ext cx="4851907" cy="2941950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8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0" name="Line 2"/>
          <p:cNvSpPr>
            <a:spLocks noChangeShapeType="1"/>
          </p:cNvSpPr>
          <p:nvPr/>
        </p:nvSpPr>
        <p:spPr bwMode="auto">
          <a:xfrm>
            <a:off x="486338" y="612304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60"/>
    </mc:Choice>
    <mc:Fallback xmlns="">
      <p:transition spd="slow" advTm="697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01" y="716025"/>
            <a:ext cx="5440262" cy="3017775"/>
          </a:xfrm>
          <a:prstGeom prst="rect">
            <a:avLst/>
          </a:prstGeom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DESCRIPTION OF EXPERIMENT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600" b="1" dirty="0"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/>
              <a:r>
                <a:rPr lang="en-US" sz="1600" b="1" dirty="0"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129208" y="685800"/>
            <a:ext cx="3452293" cy="266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Work by K. W.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Engeling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2-D Packed Bed Reactor:</a:t>
            </a:r>
          </a:p>
          <a:p>
            <a:pPr marL="740664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Width: 0.8 cm</a:t>
            </a:r>
          </a:p>
          <a:p>
            <a:pPr marL="740664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Length: 1 cm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Pin-to-planar electrodes.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7 dielectric rods.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Unipolar ns pulses.</a:t>
            </a:r>
            <a:endParaRPr lang="en-US" altLang="zh-CN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1E20B2-92C9-4DE5-9C19-3CD2D300DA8A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486338" y="612304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15186"/>
            <a:ext cx="5697289" cy="3014214"/>
          </a:xfrm>
          <a:prstGeom prst="rect">
            <a:avLst/>
          </a:prstGeom>
        </p:spPr>
      </p:pic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6324600" y="4269902"/>
            <a:ext cx="2743200" cy="182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Silver (Ag) paint used to emulate metal catalysts.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Fast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ICCD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camera (5 ns exposure).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383171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77000"/>
            <a:ext cx="2743200" cy="114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99" y="804003"/>
            <a:ext cx="3064764" cy="4864705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152400" y="685800"/>
            <a:ext cx="6324600" cy="245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Plasma initiated at cathode tip.</a:t>
            </a:r>
          </a:p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Initial negative streamer enters lattice.</a:t>
            </a:r>
          </a:p>
          <a:p>
            <a:pPr marL="236538" indent="-22542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Dielectric barrier discharge:</a:t>
            </a:r>
          </a:p>
          <a:p>
            <a:pPr marL="574675" indent="-2921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Microdischarges form in gaps </a:t>
            </a:r>
            <a:b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between beads due to field enhancement.</a:t>
            </a:r>
          </a:p>
          <a:p>
            <a:pPr marL="574675" indent="-2921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Surface ionization waves form.</a:t>
            </a:r>
          </a:p>
          <a:p>
            <a:pPr>
              <a:lnSpc>
                <a:spcPct val="90000"/>
              </a:lnSpc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</a:pPr>
            <a:endParaRPr lang="en-US" altLang="zh-CN" sz="1800" dirty="0"/>
          </a:p>
        </p:txBody>
      </p:sp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334938" cy="1143001"/>
          </a:xfrm>
        </p:spPr>
        <p:txBody>
          <a:bodyPr/>
          <a:lstStyle/>
          <a:p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BASE CASE – DISCHARGE EVOLUTION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内容占位符 2"/>
          <p:cNvSpPr>
            <a:spLocks noGrp="1"/>
          </p:cNvSpPr>
          <p:nvPr>
            <p:ph idx="1"/>
          </p:nvPr>
        </p:nvSpPr>
        <p:spPr>
          <a:xfrm>
            <a:off x="6349753" y="5638800"/>
            <a:ext cx="2643435" cy="457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Humid air, 1 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endParaRPr lang="en-US" altLang="zh-CN" sz="2000" dirty="0"/>
          </a:p>
          <a:p>
            <a:pPr lvl="2"/>
            <a:endParaRPr lang="en-US" altLang="zh-CN" sz="1800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Aft>
                <a:spcPts val="300"/>
              </a:spcAft>
            </a:pPr>
            <a:r>
              <a:rPr lang="en-US" sz="900" dirty="0"/>
              <a:t>GEC_2018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40982" y="6477000"/>
            <a:ext cx="136761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1400" b="1" dirty="0">
                <a:ea typeface="宋体" pitchFamily="2" charset="-122"/>
              </a:rPr>
              <a:t>Animation Slide</a:t>
            </a:r>
          </a:p>
        </p:txBody>
      </p: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24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endParaRPr lang="en-US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486338" y="612304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33" y="2845385"/>
            <a:ext cx="2063834" cy="3215870"/>
          </a:xfrm>
          <a:prstGeom prst="rect">
            <a:avLst/>
          </a:prstGeom>
        </p:spPr>
      </p:pic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533400" y="6096000"/>
            <a:ext cx="5156200" cy="29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Symbol" panose="05050102010706020507" pitchFamily="18" charset="2"/>
              <a:buChar char="·"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Model and experiment (without catalyst)</a:t>
            </a:r>
            <a:endParaRPr lang="en-US" altLang="zh-CN" sz="1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39" y="3200400"/>
            <a:ext cx="2066544" cy="28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9"/>
    </mc:Choice>
    <mc:Fallback xmlns="">
      <p:transition spd="slow" advTm="2780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42172</TotalTime>
  <Words>1505</Words>
  <Application>Microsoft Office PowerPoint</Application>
  <PresentationFormat>On-screen Show (4:3)</PresentationFormat>
  <Paragraphs>267</Paragraphs>
  <Slides>18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PowerPoint Presentation</vt:lpstr>
      <vt:lpstr>AGENDA</vt:lpstr>
      <vt:lpstr>PLASMA-CATALYTIC SYSTEMS</vt:lpstr>
      <vt:lpstr>RESEARCH ISSUES</vt:lpstr>
      <vt:lpstr>PowerPoint Presentation</vt:lpstr>
      <vt:lpstr>HEATING OF SOLIDS</vt:lpstr>
      <vt:lpstr>MODEL GEOMETRIES</vt:lpstr>
      <vt:lpstr>DESCRIPTION OF EXPERIMENT</vt:lpstr>
      <vt:lpstr>BASE CASE – DISCHARGE EVOLUTION</vt:lpstr>
      <vt:lpstr>BASE CASE – DISCHARGE EVOLUTION</vt:lpstr>
      <vt:lpstr>POLARIZATION OF CATALYST PARTICLES</vt:lpstr>
      <vt:lpstr>FIELD EMISSION: SHAPE OF CATALYSTS</vt:lpstr>
      <vt:lpstr>ELECTRIC FIELD EMISSION OF ELECTRONS</vt:lpstr>
      <vt:lpstr>FORMATION OF SURFACE DISCHARGES</vt:lpstr>
      <vt:lpstr>FIELD ENHANCEMENT: FLUENCE</vt:lpstr>
      <vt:lpstr>POWER DEPOSITION</vt:lpstr>
      <vt:lpstr>CATALYST HEATING</vt:lpstr>
      <vt:lpstr>CONCLUDING REMARKS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PACKED BED REACTORS</dc:title>
  <dc:creator>Juliusz Kruszelnicki</dc:creator>
  <cp:lastModifiedBy>Julia Falkovitch-Khain</cp:lastModifiedBy>
  <cp:revision>264</cp:revision>
  <cp:lastPrinted>2017-07-17T22:12:15Z</cp:lastPrinted>
  <dcterms:created xsi:type="dcterms:W3CDTF">2016-09-12T20:21:17Z</dcterms:created>
  <dcterms:modified xsi:type="dcterms:W3CDTF">2019-01-14T15:03:58Z</dcterms:modified>
</cp:coreProperties>
</file>