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49" r:id="rId2"/>
  </p:sldMasterIdLst>
  <p:notesMasterIdLst>
    <p:notesMasterId r:id="rId45"/>
  </p:notesMasterIdLst>
  <p:handoutMasterIdLst>
    <p:handoutMasterId r:id="rId46"/>
  </p:handoutMasterIdLst>
  <p:sldIdLst>
    <p:sldId id="701" r:id="rId3"/>
    <p:sldId id="608" r:id="rId4"/>
    <p:sldId id="702" r:id="rId5"/>
    <p:sldId id="746" r:id="rId6"/>
    <p:sldId id="757" r:id="rId7"/>
    <p:sldId id="711" r:id="rId8"/>
    <p:sldId id="703" r:id="rId9"/>
    <p:sldId id="704" r:id="rId10"/>
    <p:sldId id="758" r:id="rId11"/>
    <p:sldId id="747" r:id="rId12"/>
    <p:sldId id="710" r:id="rId13"/>
    <p:sldId id="651" r:id="rId14"/>
    <p:sldId id="705" r:id="rId15"/>
    <p:sldId id="728" r:id="rId16"/>
    <p:sldId id="729" r:id="rId17"/>
    <p:sldId id="730" r:id="rId18"/>
    <p:sldId id="740" r:id="rId19"/>
    <p:sldId id="741" r:id="rId20"/>
    <p:sldId id="751" r:id="rId21"/>
    <p:sldId id="744" r:id="rId22"/>
    <p:sldId id="745" r:id="rId23"/>
    <p:sldId id="727" r:id="rId24"/>
    <p:sldId id="731" r:id="rId25"/>
    <p:sldId id="733" r:id="rId26"/>
    <p:sldId id="738" r:id="rId27"/>
    <p:sldId id="732" r:id="rId28"/>
    <p:sldId id="737" r:id="rId29"/>
    <p:sldId id="739" r:id="rId30"/>
    <p:sldId id="752" r:id="rId31"/>
    <p:sldId id="749" r:id="rId32"/>
    <p:sldId id="715" r:id="rId33"/>
    <p:sldId id="716" r:id="rId34"/>
    <p:sldId id="720" r:id="rId35"/>
    <p:sldId id="721" r:id="rId36"/>
    <p:sldId id="722" r:id="rId37"/>
    <p:sldId id="724" r:id="rId38"/>
    <p:sldId id="755" r:id="rId39"/>
    <p:sldId id="723" r:id="rId40"/>
    <p:sldId id="725" r:id="rId41"/>
    <p:sldId id="756" r:id="rId42"/>
    <p:sldId id="754" r:id="rId43"/>
    <p:sldId id="750" r:id="rId4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9" autoAdjust="0"/>
    <p:restoredTop sz="94603" autoAdjust="0"/>
  </p:normalViewPr>
  <p:slideViewPr>
    <p:cSldViewPr snapToGrid="0">
      <p:cViewPr>
        <p:scale>
          <a:sx n="119" d="100"/>
          <a:sy n="119"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5" Type="http://schemas.openxmlformats.org/officeDocument/2006/relationships/image" Target="../media/image4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 Id="rId1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smtClean="0">
                <a:latin typeface="Arial" charset="0"/>
              </a:defRPr>
            </a:lvl1pPr>
          </a:lstStyle>
          <a:p>
            <a:pPr>
              <a:defRPr/>
            </a:pPr>
            <a:endParaRPr lang="en-US" altLang="en-US"/>
          </a:p>
        </p:txBody>
      </p:sp>
      <p:sp>
        <p:nvSpPr>
          <p:cNvPr id="260099"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latin typeface="Arial" charset="0"/>
              </a:defRPr>
            </a:lvl1pPr>
          </a:lstStyle>
          <a:p>
            <a:pPr>
              <a:defRPr/>
            </a:pPr>
            <a:endParaRPr lang="en-US" altLang="en-US"/>
          </a:p>
        </p:txBody>
      </p:sp>
      <p:sp>
        <p:nvSpPr>
          <p:cNvPr id="260100"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smtClean="0">
                <a:latin typeface="Arial" charset="0"/>
              </a:defRPr>
            </a:lvl1pPr>
          </a:lstStyle>
          <a:p>
            <a:pPr>
              <a:defRPr/>
            </a:pPr>
            <a:endParaRPr lang="en-US" altLang="en-US"/>
          </a:p>
        </p:txBody>
      </p:sp>
      <p:sp>
        <p:nvSpPr>
          <p:cNvPr id="260101"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latin typeface="Arial" charset="0"/>
              </a:defRPr>
            </a:lvl1pPr>
          </a:lstStyle>
          <a:p>
            <a:pPr>
              <a:defRPr/>
            </a:pPr>
            <a:fld id="{74389919-49CF-44B6-B6E2-470E783FFF37}" type="slidenum">
              <a:rPr lang="en-US" altLang="en-US"/>
              <a:pPr>
                <a:defRPr/>
              </a:pPr>
              <a:t>‹#›</a:t>
            </a:fld>
            <a:endParaRPr lang="en-US" altLang="en-US"/>
          </a:p>
        </p:txBody>
      </p:sp>
    </p:spTree>
    <p:extLst>
      <p:ext uri="{BB962C8B-B14F-4D97-AF65-F5344CB8AC3E}">
        <p14:creationId xmlns:p14="http://schemas.microsoft.com/office/powerpoint/2010/main" val="1919753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smtClean="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latin typeface="Arial" charset="0"/>
              </a:defRPr>
            </a:lvl1pPr>
          </a:lstStyle>
          <a:p>
            <a:pPr>
              <a:defRPr/>
            </a:pPr>
            <a:endParaRPr lang="en-US" altLang="en-US"/>
          </a:p>
        </p:txBody>
      </p:sp>
      <p:sp>
        <p:nvSpPr>
          <p:cNvPr id="160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smtClean="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latin typeface="Arial" charset="0"/>
              </a:defRPr>
            </a:lvl1pPr>
          </a:lstStyle>
          <a:p>
            <a:pPr>
              <a:defRPr/>
            </a:pPr>
            <a:fld id="{A2F64FCC-DD8E-4D51-B3B5-E4B227CD9930}" type="slidenum">
              <a:rPr lang="en-US" altLang="en-US"/>
              <a:pPr>
                <a:defRPr/>
              </a:pPr>
              <a:t>‹#›</a:t>
            </a:fld>
            <a:endParaRPr lang="en-US" altLang="en-US"/>
          </a:p>
        </p:txBody>
      </p:sp>
    </p:spTree>
    <p:extLst>
      <p:ext uri="{BB962C8B-B14F-4D97-AF65-F5344CB8AC3E}">
        <p14:creationId xmlns:p14="http://schemas.microsoft.com/office/powerpoint/2010/main" val="3580652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pitchFamily="34" charset="0"/>
              </a:defRPr>
            </a:lvl1pPr>
            <a:lvl2pPr marL="742950" indent="-285750" defTabSz="966788" eaLnBrk="0" hangingPunct="0">
              <a:defRPr>
                <a:solidFill>
                  <a:schemeClr val="tx1"/>
                </a:solidFill>
                <a:latin typeface="Arial" pitchFamily="34" charset="0"/>
              </a:defRPr>
            </a:lvl2pPr>
            <a:lvl3pPr marL="1143000" indent="-228600" defTabSz="966788" eaLnBrk="0" hangingPunct="0">
              <a:defRPr>
                <a:solidFill>
                  <a:schemeClr val="tx1"/>
                </a:solidFill>
                <a:latin typeface="Arial" pitchFamily="34" charset="0"/>
              </a:defRPr>
            </a:lvl3pPr>
            <a:lvl4pPr marL="1600200" indent="-228600" defTabSz="966788" eaLnBrk="0" hangingPunct="0">
              <a:defRPr>
                <a:solidFill>
                  <a:schemeClr val="tx1"/>
                </a:solidFill>
                <a:latin typeface="Arial" pitchFamily="34" charset="0"/>
              </a:defRPr>
            </a:lvl4pPr>
            <a:lvl5pPr marL="2057400" indent="-228600" defTabSz="966788" eaLnBrk="0" hangingPunct="0">
              <a:defRPr>
                <a:solidFill>
                  <a:schemeClr val="tx1"/>
                </a:solidFill>
                <a:latin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defRPr>
            </a:lvl9pPr>
          </a:lstStyle>
          <a:p>
            <a:pPr eaLnBrk="1" hangingPunct="1"/>
            <a:fld id="{108A818A-FCF9-4C77-B39A-592E1F4181BA}" type="slidenum">
              <a:rPr lang="en-US" altLang="en-US"/>
              <a:pPr eaLnBrk="1" hangingPunct="1"/>
              <a:t>1</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74725" y="4560888"/>
            <a:ext cx="5365750" cy="4319587"/>
          </a:xfrm>
          <a:noFill/>
        </p:spPr>
        <p:txBody>
          <a:bodyPr lIns="96645" tIns="48323" rIns="96645" bIns="48323"/>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10</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11</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12</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13</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14</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15</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16</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17</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18</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19</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pitchFamily="34" charset="0"/>
              </a:defRPr>
            </a:lvl1pPr>
            <a:lvl2pPr marL="742950" indent="-285750" defTabSz="966788" eaLnBrk="0" hangingPunct="0">
              <a:defRPr>
                <a:solidFill>
                  <a:schemeClr val="tx1"/>
                </a:solidFill>
                <a:latin typeface="Arial" pitchFamily="34" charset="0"/>
              </a:defRPr>
            </a:lvl2pPr>
            <a:lvl3pPr marL="1143000" indent="-228600" defTabSz="966788" eaLnBrk="0" hangingPunct="0">
              <a:defRPr>
                <a:solidFill>
                  <a:schemeClr val="tx1"/>
                </a:solidFill>
                <a:latin typeface="Arial" pitchFamily="34" charset="0"/>
              </a:defRPr>
            </a:lvl3pPr>
            <a:lvl4pPr marL="1600200" indent="-228600" defTabSz="966788" eaLnBrk="0" hangingPunct="0">
              <a:defRPr>
                <a:solidFill>
                  <a:schemeClr val="tx1"/>
                </a:solidFill>
                <a:latin typeface="Arial" pitchFamily="34" charset="0"/>
              </a:defRPr>
            </a:lvl4pPr>
            <a:lvl5pPr marL="2057400" indent="-228600" defTabSz="966788" eaLnBrk="0" hangingPunct="0">
              <a:defRPr>
                <a:solidFill>
                  <a:schemeClr val="tx1"/>
                </a:solidFill>
                <a:latin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defRPr>
            </a:lvl9pPr>
          </a:lstStyle>
          <a:p>
            <a:pPr eaLnBrk="1" hangingPunct="1"/>
            <a:fld id="{F34FDA3A-8451-4605-B216-E0CD25ADAA14}" type="slidenum">
              <a:rPr lang="en-US" altLang="en-US"/>
              <a:pPr eaLnBrk="1" hangingPunct="1"/>
              <a:t>2</a:t>
            </a:fld>
            <a:endParaRPr lang="en-US" altLang="en-US"/>
          </a:p>
        </p:txBody>
      </p:sp>
      <p:sp>
        <p:nvSpPr>
          <p:cNvPr id="162819" name="Rectangle 2"/>
          <p:cNvSpPr>
            <a:spLocks noGrp="1" noRot="1" noChangeAspect="1" noChangeArrowheads="1" noTextEdit="1"/>
          </p:cNvSpPr>
          <p:nvPr>
            <p:ph type="sldImg"/>
          </p:nvPr>
        </p:nvSpPr>
        <p:spPr>
          <a:xfrm>
            <a:off x="1249363" y="708025"/>
            <a:ext cx="4826000" cy="3619500"/>
          </a:xfrm>
          <a:ln/>
        </p:spPr>
      </p:sp>
      <p:sp>
        <p:nvSpPr>
          <p:cNvPr id="162820" name="Rectangle 3"/>
          <p:cNvSpPr>
            <a:spLocks noGrp="1" noChangeArrowheads="1"/>
          </p:cNvSpPr>
          <p:nvPr>
            <p:ph type="body" idx="1"/>
          </p:nvPr>
        </p:nvSpPr>
        <p:spPr>
          <a:xfrm>
            <a:off x="955675" y="4564063"/>
            <a:ext cx="5403850" cy="4329112"/>
          </a:xfrm>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20</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21</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22</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23</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24</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25</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26</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27</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28</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29</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3</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30</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31</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32</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E6B40B-B63C-4029-9E1A-89B04DD49013}" type="slidenum">
              <a:rPr lang="en-US" smtClean="0">
                <a:solidFill>
                  <a:prstClr val="black"/>
                </a:solidFill>
              </a:rPr>
              <a:pPr eaLnBrk="1" hangingPunct="1"/>
              <a:t>33</a:t>
            </a:fld>
            <a:endParaRPr lang="en-US" smtClean="0">
              <a:solidFill>
                <a:prstClr val="black"/>
              </a:solidFill>
            </a:endParaRPr>
          </a:p>
        </p:txBody>
      </p:sp>
      <p:sp>
        <p:nvSpPr>
          <p:cNvPr id="3174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CFDAFBD-9DCE-47B1-B76C-C4B2D97AA737}" type="slidenum">
              <a:rPr lang="en-US" sz="1300">
                <a:solidFill>
                  <a:prstClr val="black"/>
                </a:solidFill>
                <a:latin typeface="Times New Roman" pitchFamily="18" charset="0"/>
              </a:rPr>
              <a:pPr algn="r" eaLnBrk="1" hangingPunct="1"/>
              <a:t>33</a:t>
            </a:fld>
            <a:endParaRPr lang="en-US" sz="1300">
              <a:solidFill>
                <a:prstClr val="black"/>
              </a:solidFill>
              <a:latin typeface="Times New Roman" pitchFamily="18" charset="0"/>
            </a:endParaRPr>
          </a:p>
        </p:txBody>
      </p:sp>
      <p:sp>
        <p:nvSpPr>
          <p:cNvPr id="31748" name="Rectangle 2"/>
          <p:cNvSpPr>
            <a:spLocks noGrp="1" noRot="1" noChangeAspect="1" noChangeArrowheads="1" noTextEdit="1"/>
          </p:cNvSpPr>
          <p:nvPr>
            <p:ph type="sldImg"/>
          </p:nvPr>
        </p:nvSpPr>
        <p:spPr>
          <a:xfrm>
            <a:off x="1247775" y="708025"/>
            <a:ext cx="4826000" cy="3619500"/>
          </a:xfrm>
          <a:ln/>
        </p:spPr>
      </p:sp>
      <p:sp>
        <p:nvSpPr>
          <p:cNvPr id="31749" name="Rectangle 3"/>
          <p:cNvSpPr>
            <a:spLocks noGrp="1" noChangeArrowheads="1"/>
          </p:cNvSpPr>
          <p:nvPr>
            <p:ph type="body" idx="1"/>
          </p:nvPr>
        </p:nvSpPr>
        <p:spPr>
          <a:xfrm>
            <a:off x="955675" y="4564063"/>
            <a:ext cx="5403850" cy="4329112"/>
          </a:xfrm>
          <a:noFill/>
        </p:spPr>
        <p:txBody>
          <a:bodyPr lIns="91424" tIns="45712" rIns="91424" bIns="45712"/>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34</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34</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35</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35</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36</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36</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37</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37</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38</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38</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39</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39</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4</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40</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solidFill>
                  <a:prstClr val="black"/>
                </a:solidFill>
              </a:rPr>
              <a:pPr/>
              <a:t>41</a:t>
            </a:fld>
            <a:endParaRPr lang="en-US" altLang="zh-CN">
              <a:solidFill>
                <a:prstClr val="black"/>
              </a:solidFill>
            </a:endParaRPr>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AA8DF8-1D65-4C4C-841C-BDA7B4E306A7}" type="slidenum">
              <a:rPr lang="en-US"/>
              <a:pPr eaLnBrk="1" hangingPunct="1"/>
              <a:t>42</a:t>
            </a:fld>
            <a:endParaRPr lang="en-US"/>
          </a:p>
        </p:txBody>
      </p:sp>
      <p:sp>
        <p:nvSpPr>
          <p:cNvPr id="1741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0C435E8-4F88-41FA-87CC-59B93BFD75A2}" type="slidenum">
              <a:rPr lang="en-US" sz="1300">
                <a:latin typeface="Times New Roman" pitchFamily="18" charset="0"/>
              </a:rPr>
              <a:pPr algn="r" eaLnBrk="1" hangingPunct="1"/>
              <a:t>42</a:t>
            </a:fld>
            <a:endParaRPr lang="en-US" sz="1300">
              <a:latin typeface="Times New Roman" pitchFamily="18" charset="0"/>
            </a:endParaRPr>
          </a:p>
        </p:txBody>
      </p:sp>
      <p:sp>
        <p:nvSpPr>
          <p:cNvPr id="16388" name="Rectangle 2"/>
          <p:cNvSpPr>
            <a:spLocks noGrp="1" noRot="1" noChangeAspect="1" noChangeArrowheads="1" noTextEdit="1"/>
          </p:cNvSpPr>
          <p:nvPr>
            <p:ph type="sldImg"/>
          </p:nvPr>
        </p:nvSpPr>
        <p:spPr>
          <a:xfrm>
            <a:off x="1247775" y="708025"/>
            <a:ext cx="4826000" cy="3619500"/>
          </a:xfrm>
          <a:ln/>
        </p:spPr>
      </p:sp>
      <p:sp>
        <p:nvSpPr>
          <p:cNvPr id="16389" name="Rectangle 3"/>
          <p:cNvSpPr>
            <a:spLocks noGrp="1" noChangeArrowheads="1"/>
          </p:cNvSpPr>
          <p:nvPr>
            <p:ph type="body" idx="1"/>
          </p:nvPr>
        </p:nvSpPr>
        <p:spPr>
          <a:xfrm>
            <a:off x="955040" y="4563904"/>
            <a:ext cx="5405120" cy="43288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4" tIns="45712" rIns="91424" bIns="45712"/>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5</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6</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7</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pPr/>
              <a:t>8</a:t>
            </a:fld>
            <a:endParaRPr lang="en-US" altLang="zh-CN"/>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1625-3955-4736-AEFA-98BAF33FF860}" type="slidenum">
              <a:rPr lang="zh-CN" altLang="en-US">
                <a:solidFill>
                  <a:prstClr val="black"/>
                </a:solidFill>
              </a:rPr>
              <a:pPr/>
              <a:t>9</a:t>
            </a:fld>
            <a:endParaRPr lang="en-US" altLang="zh-CN">
              <a:solidFill>
                <a:prstClr val="black"/>
              </a:solidFill>
            </a:endParaRPr>
          </a:p>
        </p:txBody>
      </p:sp>
      <p:sp>
        <p:nvSpPr>
          <p:cNvPr id="3401730" name="Rectangle 2"/>
          <p:cNvSpPr>
            <a:spLocks noGrp="1" noRot="1" noChangeAspect="1" noChangeArrowheads="1" noTextEdit="1"/>
          </p:cNvSpPr>
          <p:nvPr>
            <p:ph type="sldImg"/>
          </p:nvPr>
        </p:nvSpPr>
        <p:spPr>
          <a:xfrm>
            <a:off x="1257300" y="720725"/>
            <a:ext cx="4800600" cy="3600450"/>
          </a:xfrm>
          <a:ln/>
        </p:spPr>
      </p:sp>
      <p:sp>
        <p:nvSpPr>
          <p:cNvPr id="3401731" name="Rectangle 3"/>
          <p:cNvSpPr>
            <a:spLocks noGrp="1" noChangeArrowheads="1"/>
          </p:cNvSpPr>
          <p:nvPr>
            <p:ph type="body" idx="1"/>
          </p:nvPr>
        </p:nvSpPr>
        <p:spPr>
          <a:xfrm>
            <a:off x="731838" y="4560888"/>
            <a:ext cx="5851525" cy="4319587"/>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650D1D-EF89-4818-85A5-F9A4ABB0D938}" type="slidenum">
              <a:rPr lang="en-US" altLang="en-US"/>
              <a:pPr>
                <a:defRPr/>
              </a:pPr>
              <a:t>‹#›</a:t>
            </a:fld>
            <a:endParaRPr lang="en-US" altLang="en-US"/>
          </a:p>
        </p:txBody>
      </p:sp>
    </p:spTree>
    <p:extLst>
      <p:ext uri="{BB962C8B-B14F-4D97-AF65-F5344CB8AC3E}">
        <p14:creationId xmlns:p14="http://schemas.microsoft.com/office/powerpoint/2010/main" val="188296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5F56A9-2D07-40F4-A79D-9CD20604A8F8}" type="slidenum">
              <a:rPr lang="en-US" altLang="en-US"/>
              <a:pPr>
                <a:defRPr/>
              </a:pPr>
              <a:t>‹#›</a:t>
            </a:fld>
            <a:endParaRPr lang="en-US" altLang="en-US"/>
          </a:p>
        </p:txBody>
      </p:sp>
    </p:spTree>
    <p:extLst>
      <p:ext uri="{BB962C8B-B14F-4D97-AF65-F5344CB8AC3E}">
        <p14:creationId xmlns:p14="http://schemas.microsoft.com/office/powerpoint/2010/main" val="31221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32C225-DCE6-448D-AEDC-4B97E2B2919F}" type="slidenum">
              <a:rPr lang="en-US" altLang="en-US"/>
              <a:pPr>
                <a:defRPr/>
              </a:pPr>
              <a:t>‹#›</a:t>
            </a:fld>
            <a:endParaRPr lang="en-US" altLang="en-US"/>
          </a:p>
        </p:txBody>
      </p:sp>
    </p:spTree>
    <p:extLst>
      <p:ext uri="{BB962C8B-B14F-4D97-AF65-F5344CB8AC3E}">
        <p14:creationId xmlns:p14="http://schemas.microsoft.com/office/powerpoint/2010/main" val="23705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ED566-3EC6-43C4-BD4F-B3B968BCBF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61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E8271-B96F-4ED3-9323-F5B24331D2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85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9A842-914C-450D-9FF9-34392D3AC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979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0A9E22-C811-4A58-83B2-4E45084EDB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587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5AE999-501E-4198-B134-2BD3E0DFAC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453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26A889-815A-400E-BDD4-F48816B63D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64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F9A309-02FA-4748-8E2F-B3BB52B643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02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173539-D39C-465E-B379-AD82394B01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633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6E9808-8CB5-4DF3-8F1C-2F4EBE0A362D}" type="slidenum">
              <a:rPr lang="en-US" altLang="en-US"/>
              <a:pPr>
                <a:defRPr/>
              </a:pPr>
              <a:t>‹#›</a:t>
            </a:fld>
            <a:endParaRPr lang="en-US" altLang="en-US"/>
          </a:p>
        </p:txBody>
      </p:sp>
    </p:spTree>
    <p:extLst>
      <p:ext uri="{BB962C8B-B14F-4D97-AF65-F5344CB8AC3E}">
        <p14:creationId xmlns:p14="http://schemas.microsoft.com/office/powerpoint/2010/main" val="1444248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F28086-8740-4DB7-B852-2FBF833CC0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77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6C5A76-BA34-433D-80AF-487622B6B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578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75B0B1-E482-4DF7-8130-E5187D13A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64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3A3E19-E8F5-4181-8E2F-4CDDBD976C21}" type="slidenum">
              <a:rPr lang="en-US" altLang="en-US"/>
              <a:pPr>
                <a:defRPr/>
              </a:pPr>
              <a:t>‹#›</a:t>
            </a:fld>
            <a:endParaRPr lang="en-US" altLang="en-US"/>
          </a:p>
        </p:txBody>
      </p:sp>
    </p:spTree>
    <p:extLst>
      <p:ext uri="{BB962C8B-B14F-4D97-AF65-F5344CB8AC3E}">
        <p14:creationId xmlns:p14="http://schemas.microsoft.com/office/powerpoint/2010/main" val="28926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557AD9E-A049-42A8-B1B3-F5400935653C}" type="slidenum">
              <a:rPr lang="en-US" altLang="en-US"/>
              <a:pPr>
                <a:defRPr/>
              </a:pPr>
              <a:t>‹#›</a:t>
            </a:fld>
            <a:endParaRPr lang="en-US" altLang="en-US"/>
          </a:p>
        </p:txBody>
      </p:sp>
    </p:spTree>
    <p:extLst>
      <p:ext uri="{BB962C8B-B14F-4D97-AF65-F5344CB8AC3E}">
        <p14:creationId xmlns:p14="http://schemas.microsoft.com/office/powerpoint/2010/main" val="472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131D8EA-19E6-4708-8EDD-D711EB6C185C}" type="slidenum">
              <a:rPr lang="en-US" altLang="en-US"/>
              <a:pPr>
                <a:defRPr/>
              </a:pPr>
              <a:t>‹#›</a:t>
            </a:fld>
            <a:endParaRPr lang="en-US" altLang="en-US"/>
          </a:p>
        </p:txBody>
      </p:sp>
    </p:spTree>
    <p:extLst>
      <p:ext uri="{BB962C8B-B14F-4D97-AF65-F5344CB8AC3E}">
        <p14:creationId xmlns:p14="http://schemas.microsoft.com/office/powerpoint/2010/main" val="196802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C1FDB53-BA32-453F-9AA9-6E2A8CD5B7E9}" type="slidenum">
              <a:rPr lang="en-US" altLang="en-US"/>
              <a:pPr>
                <a:defRPr/>
              </a:pPr>
              <a:t>‹#›</a:t>
            </a:fld>
            <a:endParaRPr lang="en-US" altLang="en-US"/>
          </a:p>
        </p:txBody>
      </p:sp>
    </p:spTree>
    <p:extLst>
      <p:ext uri="{BB962C8B-B14F-4D97-AF65-F5344CB8AC3E}">
        <p14:creationId xmlns:p14="http://schemas.microsoft.com/office/powerpoint/2010/main" val="299898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CC5A37C-6C6E-4EAA-8F97-852466C8549B}" type="slidenum">
              <a:rPr lang="en-US" altLang="en-US"/>
              <a:pPr>
                <a:defRPr/>
              </a:pPr>
              <a:t>‹#›</a:t>
            </a:fld>
            <a:endParaRPr lang="en-US" altLang="en-US"/>
          </a:p>
        </p:txBody>
      </p:sp>
    </p:spTree>
    <p:extLst>
      <p:ext uri="{BB962C8B-B14F-4D97-AF65-F5344CB8AC3E}">
        <p14:creationId xmlns:p14="http://schemas.microsoft.com/office/powerpoint/2010/main" val="58074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9E86EC-14D7-4531-8152-8A4E5CE96870}" type="slidenum">
              <a:rPr lang="en-US" altLang="en-US"/>
              <a:pPr>
                <a:defRPr/>
              </a:pPr>
              <a:t>‹#›</a:t>
            </a:fld>
            <a:endParaRPr lang="en-US" altLang="en-US"/>
          </a:p>
        </p:txBody>
      </p:sp>
    </p:spTree>
    <p:extLst>
      <p:ext uri="{BB962C8B-B14F-4D97-AF65-F5344CB8AC3E}">
        <p14:creationId xmlns:p14="http://schemas.microsoft.com/office/powerpoint/2010/main" val="220758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E8817B-64B8-4020-A51B-2D11D779DA6D}" type="slidenum">
              <a:rPr lang="en-US" altLang="en-US"/>
              <a:pPr>
                <a:defRPr/>
              </a:pPr>
              <a:t>‹#›</a:t>
            </a:fld>
            <a:endParaRPr lang="en-US" altLang="en-US"/>
          </a:p>
        </p:txBody>
      </p:sp>
    </p:spTree>
    <p:extLst>
      <p:ext uri="{BB962C8B-B14F-4D97-AF65-F5344CB8AC3E}">
        <p14:creationId xmlns:p14="http://schemas.microsoft.com/office/powerpoint/2010/main" val="237227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48647639-78EA-4644-9235-66D1C0A9A8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9A29F712-5A0D-4B04-9BEB-CF23218FC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387705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tiff"/><Relationship Id="rId4" Type="http://schemas.openxmlformats.org/officeDocument/2006/relationships/image" Target="../media/image17.tiff"/></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tiff"/></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3.wmf"/><Relationship Id="rId3" Type="http://schemas.openxmlformats.org/officeDocument/2006/relationships/notesSlide" Target="../notesSlides/notesSlide33.xml"/><Relationship Id="rId7" Type="http://schemas.openxmlformats.org/officeDocument/2006/relationships/image" Target="../media/image30.wmf"/><Relationship Id="rId12"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1.wmf"/><Relationship Id="rId14" Type="http://schemas.openxmlformats.org/officeDocument/2006/relationships/image" Target="../media/image34.tif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9.wmf"/><Relationship Id="rId18" Type="http://schemas.openxmlformats.org/officeDocument/2006/relationships/oleObject" Target="../embeddings/oleObject17.bin"/><Relationship Id="rId26" Type="http://schemas.openxmlformats.org/officeDocument/2006/relationships/oleObject" Target="../embeddings/oleObject21.bin"/><Relationship Id="rId3" Type="http://schemas.openxmlformats.org/officeDocument/2006/relationships/notesSlide" Target="../notesSlides/notesSlide34.xml"/><Relationship Id="rId21" Type="http://schemas.openxmlformats.org/officeDocument/2006/relationships/image" Target="../media/image43.wmf"/><Relationship Id="rId34" Type="http://schemas.openxmlformats.org/officeDocument/2006/relationships/image" Target="../media/image49.wmf"/><Relationship Id="rId7" Type="http://schemas.openxmlformats.org/officeDocument/2006/relationships/image" Target="../media/image36.wmf"/><Relationship Id="rId12" Type="http://schemas.openxmlformats.org/officeDocument/2006/relationships/oleObject" Target="../embeddings/oleObject14.bin"/><Relationship Id="rId17" Type="http://schemas.openxmlformats.org/officeDocument/2006/relationships/image" Target="../media/image41.wmf"/><Relationship Id="rId25" Type="http://schemas.openxmlformats.org/officeDocument/2006/relationships/image" Target="../media/image45.wmf"/><Relationship Id="rId33" Type="http://schemas.openxmlformats.org/officeDocument/2006/relationships/oleObject" Target="../embeddings/oleObject25.bin"/><Relationship Id="rId2" Type="http://schemas.openxmlformats.org/officeDocument/2006/relationships/slideLayout" Target="../slideLayouts/slideLayout18.xml"/><Relationship Id="rId16" Type="http://schemas.openxmlformats.org/officeDocument/2006/relationships/oleObject" Target="../embeddings/oleObject16.bin"/><Relationship Id="rId20" Type="http://schemas.openxmlformats.org/officeDocument/2006/relationships/oleObject" Target="../embeddings/oleObject18.bin"/><Relationship Id="rId29"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38.wmf"/><Relationship Id="rId24" Type="http://schemas.openxmlformats.org/officeDocument/2006/relationships/oleObject" Target="../embeddings/oleObject20.bin"/><Relationship Id="rId32" Type="http://schemas.openxmlformats.org/officeDocument/2006/relationships/image" Target="../media/image48.wmf"/><Relationship Id="rId5" Type="http://schemas.openxmlformats.org/officeDocument/2006/relationships/image" Target="../media/image35.wmf"/><Relationship Id="rId15" Type="http://schemas.openxmlformats.org/officeDocument/2006/relationships/image" Target="../media/image40.wmf"/><Relationship Id="rId23" Type="http://schemas.openxmlformats.org/officeDocument/2006/relationships/image" Target="../media/image44.wmf"/><Relationship Id="rId28" Type="http://schemas.openxmlformats.org/officeDocument/2006/relationships/oleObject" Target="../embeddings/oleObject22.bin"/><Relationship Id="rId10" Type="http://schemas.openxmlformats.org/officeDocument/2006/relationships/oleObject" Target="../embeddings/oleObject13.bin"/><Relationship Id="rId19" Type="http://schemas.openxmlformats.org/officeDocument/2006/relationships/image" Target="../media/image42.wmf"/><Relationship Id="rId31" Type="http://schemas.openxmlformats.org/officeDocument/2006/relationships/oleObject" Target="../embeddings/oleObject24.bin"/><Relationship Id="rId4" Type="http://schemas.openxmlformats.org/officeDocument/2006/relationships/oleObject" Target="../embeddings/oleObject10.bin"/><Relationship Id="rId9" Type="http://schemas.openxmlformats.org/officeDocument/2006/relationships/image" Target="../media/image37.wmf"/><Relationship Id="rId14" Type="http://schemas.openxmlformats.org/officeDocument/2006/relationships/oleObject" Target="../embeddings/oleObject15.bin"/><Relationship Id="rId22" Type="http://schemas.openxmlformats.org/officeDocument/2006/relationships/oleObject" Target="../embeddings/oleObject19.bin"/><Relationship Id="rId27" Type="http://schemas.openxmlformats.org/officeDocument/2006/relationships/image" Target="../media/image46.wmf"/><Relationship Id="rId30" Type="http://schemas.openxmlformats.org/officeDocument/2006/relationships/image" Target="../media/image47.wmf"/></Relationships>
</file>

<file path=ppt/slides/_rels/slide35.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51.tiff"/></Relationships>
</file>

<file path=ppt/slides/_rels/slide36.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52.tiff"/></Relationships>
</file>

<file path=ppt/slides/_rels/slide37.xml.rels><?xml version="1.0" encoding="UTF-8" standalone="yes"?>
<Relationships xmlns="http://schemas.openxmlformats.org/package/2006/relationships"><Relationship Id="rId8" Type="http://schemas.openxmlformats.org/officeDocument/2006/relationships/image" Target="../media/image55.tiff"/><Relationship Id="rId3" Type="http://schemas.openxmlformats.org/officeDocument/2006/relationships/notesSlide" Target="../notesSlides/notesSlide37.xml"/><Relationship Id="rId7" Type="http://schemas.openxmlformats.org/officeDocument/2006/relationships/image" Target="../media/image54.tif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53.wmf"/><Relationship Id="rId5" Type="http://schemas.openxmlformats.org/officeDocument/2006/relationships/oleObject" Target="../embeddings/oleObject26.bin"/><Relationship Id="rId4" Type="http://schemas.openxmlformats.org/officeDocument/2006/relationships/image" Target="../media/image51.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7.tif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175119"/>
            <a:ext cx="9144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ko-KR" b="1" dirty="0" smtClean="0">
                <a:ea typeface="굴림" pitchFamily="34" charset="-127"/>
              </a:rPr>
              <a:t>TWO STORIES OF LESSONS LEARNED IN DEVELOPING REACTION MECHANISMS:</a:t>
            </a:r>
          </a:p>
          <a:p>
            <a:pPr algn="ctr">
              <a:spcBef>
                <a:spcPct val="0"/>
              </a:spcBef>
              <a:buFontTx/>
              <a:buNone/>
            </a:pPr>
            <a:r>
              <a:rPr lang="en-US" altLang="en-US" b="1" dirty="0" smtClean="0">
                <a:ea typeface="굴림" pitchFamily="34" charset="-127"/>
              </a:rPr>
              <a:t>WHERE SHOULD WE (LTPs) BEGIN?</a:t>
            </a:r>
          </a:p>
          <a:p>
            <a:pPr algn="ctr">
              <a:spcBef>
                <a:spcPct val="0"/>
              </a:spcBef>
              <a:buFontTx/>
              <a:buNone/>
            </a:pPr>
            <a:endParaRPr lang="en-US" altLang="en-US" sz="2200" b="1" dirty="0"/>
          </a:p>
          <a:p>
            <a:pPr algn="ctr">
              <a:spcBef>
                <a:spcPct val="0"/>
              </a:spcBef>
              <a:buFontTx/>
              <a:buNone/>
            </a:pPr>
            <a:r>
              <a:rPr lang="en-US" altLang="en-US" sz="2400" b="1" dirty="0"/>
              <a:t>Mark J. </a:t>
            </a:r>
            <a:r>
              <a:rPr lang="en-US" altLang="en-US" sz="2400" b="1" dirty="0" smtClean="0"/>
              <a:t>Kushner</a:t>
            </a:r>
            <a:endParaRPr lang="en-US" altLang="en-US" sz="2200" b="1" dirty="0"/>
          </a:p>
          <a:p>
            <a:pPr algn="ctr">
              <a:spcBef>
                <a:spcPct val="0"/>
              </a:spcBef>
              <a:buFontTx/>
              <a:buNone/>
            </a:pPr>
            <a:r>
              <a:rPr lang="en-US" altLang="en-US" sz="2000" b="1" dirty="0"/>
              <a:t>University of Michigan</a:t>
            </a:r>
          </a:p>
          <a:p>
            <a:pPr algn="ctr" eaLnBrk="1" hangingPunct="1">
              <a:spcBef>
                <a:spcPct val="0"/>
              </a:spcBef>
              <a:buFontTx/>
              <a:buNone/>
            </a:pPr>
            <a:r>
              <a:rPr lang="en-US" altLang="en-US" sz="2000" b="1" dirty="0"/>
              <a:t>Department of Electrical Engineering and Computer Science</a:t>
            </a:r>
          </a:p>
          <a:p>
            <a:pPr algn="ctr" eaLnBrk="1" hangingPunct="1">
              <a:spcBef>
                <a:spcPct val="0"/>
              </a:spcBef>
              <a:buFontTx/>
              <a:buNone/>
            </a:pPr>
            <a:r>
              <a:rPr lang="en-US" altLang="en-US" sz="2000" b="1" dirty="0"/>
              <a:t>Ann Arbor, MI 48109 USA    http://uigelz.eecs.umich.edu </a:t>
            </a:r>
          </a:p>
          <a:p>
            <a:pPr algn="ctr" eaLnBrk="1" hangingPunct="1">
              <a:spcBef>
                <a:spcPct val="0"/>
              </a:spcBef>
              <a:buFontTx/>
              <a:buNone/>
            </a:pPr>
            <a:r>
              <a:rPr lang="en-US" altLang="en-US" sz="2000" b="1" dirty="0"/>
              <a:t>mjkush@umich.edu </a:t>
            </a:r>
          </a:p>
          <a:p>
            <a:pPr algn="ctr" eaLnBrk="1" hangingPunct="1">
              <a:spcBef>
                <a:spcPct val="0"/>
              </a:spcBef>
              <a:buFontTx/>
              <a:buNone/>
            </a:pPr>
            <a:endParaRPr lang="en-US" altLang="en-US" sz="2000" b="1" dirty="0"/>
          </a:p>
          <a:p>
            <a:pPr algn="ctr" eaLnBrk="1" hangingPunct="1">
              <a:spcBef>
                <a:spcPct val="0"/>
              </a:spcBef>
              <a:buFontTx/>
              <a:buNone/>
            </a:pPr>
            <a:r>
              <a:rPr lang="en-US" altLang="en-US" sz="2000" b="1" dirty="0" err="1" smtClean="0"/>
              <a:t>TU</a:t>
            </a:r>
            <a:r>
              <a:rPr lang="en-US" altLang="en-US" sz="2000" b="1" dirty="0" smtClean="0"/>
              <a:t>/e Workshop on Reaction Mechanisms</a:t>
            </a:r>
          </a:p>
          <a:p>
            <a:pPr algn="ctr" eaLnBrk="1" hangingPunct="1">
              <a:spcBef>
                <a:spcPct val="0"/>
              </a:spcBef>
              <a:buFontTx/>
              <a:buNone/>
            </a:pPr>
            <a:r>
              <a:rPr lang="en-US" altLang="en-US" sz="2000" b="1" dirty="0" smtClean="0"/>
              <a:t>22 April 2016</a:t>
            </a:r>
            <a:endParaRPr lang="en-US" altLang="en-US" sz="2000" b="1" dirty="0"/>
          </a:p>
        </p:txBody>
      </p:sp>
      <p:sp>
        <p:nvSpPr>
          <p:cNvPr id="24579" name="Text Box 3"/>
          <p:cNvSpPr txBox="1">
            <a:spLocks noChangeArrowheads="1"/>
          </p:cNvSpPr>
          <p:nvPr/>
        </p:nvSpPr>
        <p:spPr bwMode="auto">
          <a:xfrm>
            <a:off x="381000" y="5811060"/>
            <a:ext cx="81534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1698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ko-KR" dirty="0">
                <a:ea typeface="굴림" pitchFamily="34" charset="-127"/>
              </a:rPr>
              <a:t> </a:t>
            </a:r>
            <a:r>
              <a:rPr lang="en-US" altLang="ko-KR" b="1" dirty="0">
                <a:ea typeface="굴림" pitchFamily="34" charset="-127"/>
              </a:rPr>
              <a:t>*</a:t>
            </a:r>
            <a:r>
              <a:rPr lang="en-US" altLang="ko-KR" sz="1600" b="1" dirty="0">
                <a:ea typeface="굴림" pitchFamily="34" charset="-127"/>
              </a:rPr>
              <a:t>Work supported by the US Department of Energy Office of Fusion Energy Science, Semiconductor Research Corp</a:t>
            </a:r>
            <a:r>
              <a:rPr lang="en-US" altLang="ko-KR" sz="1600" b="1" dirty="0" smtClean="0">
                <a:ea typeface="굴림" pitchFamily="34" charset="-127"/>
              </a:rPr>
              <a:t>. and </a:t>
            </a:r>
            <a:r>
              <a:rPr lang="en-US" altLang="ko-KR" sz="1600" b="1" dirty="0">
                <a:ea typeface="굴림" pitchFamily="34" charset="-127"/>
              </a:rPr>
              <a:t>National Science </a:t>
            </a:r>
            <a:r>
              <a:rPr lang="en-US" altLang="ko-KR" sz="1600" b="1" dirty="0" smtClean="0">
                <a:ea typeface="굴림" pitchFamily="34" charset="-127"/>
              </a:rPr>
              <a:t>Foundation,</a:t>
            </a:r>
            <a:endParaRPr lang="en-US" altLang="en-US" sz="1600" dirty="0"/>
          </a:p>
        </p:txBody>
      </p:sp>
    </p:spTree>
    <p:extLst>
      <p:ext uri="{BB962C8B-B14F-4D97-AF65-F5344CB8AC3E}">
        <p14:creationId xmlns:p14="http://schemas.microsoft.com/office/powerpoint/2010/main" val="2734834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16" name="Text Box 7"/>
          <p:cNvSpPr txBox="1">
            <a:spLocks noChangeArrowheads="1"/>
          </p:cNvSpPr>
          <p:nvPr/>
        </p:nvSpPr>
        <p:spPr bwMode="auto">
          <a:xfrm>
            <a:off x="310896" y="1965960"/>
            <a:ext cx="85130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600" b="1" i="1" dirty="0" smtClean="0">
                <a:latin typeface="Arial" pitchFamily="34" charset="0"/>
              </a:rPr>
              <a:t>STORY 1: </a:t>
            </a:r>
          </a:p>
          <a:p>
            <a:pPr algn="ctr" eaLnBrk="0" hangingPunct="0"/>
            <a:r>
              <a:rPr lang="en-US" altLang="en-US" sz="3600" b="1" i="1" dirty="0" err="1" smtClean="0">
                <a:latin typeface="Arial" pitchFamily="34" charset="0"/>
              </a:rPr>
              <a:t>GRI-MECH</a:t>
            </a:r>
            <a:r>
              <a:rPr lang="en-US" altLang="en-US" sz="3600" b="1" i="1" dirty="0" smtClean="0">
                <a:latin typeface="Arial" pitchFamily="34" charset="0"/>
              </a:rPr>
              <a:t> FOR </a:t>
            </a:r>
            <a:r>
              <a:rPr lang="en-US" altLang="en-US" sz="3600" b="1" i="1" dirty="0" err="1" smtClean="0">
                <a:latin typeface="Arial" pitchFamily="34" charset="0"/>
              </a:rPr>
              <a:t>CH</a:t>
            </a:r>
            <a:r>
              <a:rPr lang="en-US" altLang="en-US" sz="3600" b="1" i="1" baseline="-25000" dirty="0" err="1" smtClean="0">
                <a:latin typeface="Arial" pitchFamily="34" charset="0"/>
              </a:rPr>
              <a:t>4</a:t>
            </a:r>
            <a:r>
              <a:rPr lang="en-US" altLang="en-US" sz="3600" b="1" i="1" dirty="0" smtClean="0">
                <a:latin typeface="Arial" pitchFamily="34" charset="0"/>
              </a:rPr>
              <a:t>-AIR FLAMES</a:t>
            </a:r>
            <a:endParaRPr lang="en-US" altLang="en-US" sz="3600" b="1" i="1" dirty="0"/>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900453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646176"/>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1219200" y="118872"/>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THE METHANE-AIR FLAME</a:t>
            </a:r>
            <a:endParaRPr lang="en-US" altLang="en-US" sz="2600" b="1" i="0" dirty="0"/>
          </a:p>
        </p:txBody>
      </p:sp>
      <p:sp>
        <p:nvSpPr>
          <p:cNvPr id="3400717" name="Text Box 8"/>
          <p:cNvSpPr txBox="1">
            <a:spLocks noChangeArrowheads="1"/>
          </p:cNvSpPr>
          <p:nvPr/>
        </p:nvSpPr>
        <p:spPr bwMode="auto">
          <a:xfrm>
            <a:off x="539496" y="4342765"/>
            <a:ext cx="84764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buFont typeface="Symbol" pitchFamily="18" charset="2"/>
              <a:buChar char="·"/>
            </a:pPr>
            <a:r>
              <a:rPr lang="en-US" altLang="en-US" sz="2000" b="1" dirty="0" smtClean="0">
                <a:latin typeface="Arial" pitchFamily="34" charset="0"/>
              </a:rPr>
              <a:t>Methane – flame.  Perhaps the most important combustion process (ever!).</a:t>
            </a:r>
          </a:p>
          <a:p>
            <a:pPr eaLnBrk="0" hangingPunct="0">
              <a:spcAft>
                <a:spcPct val="50000"/>
              </a:spcAft>
              <a:buFont typeface="Symbol" pitchFamily="18" charset="2"/>
              <a:buChar char="·"/>
            </a:pPr>
            <a:r>
              <a:rPr lang="en-US" altLang="en-US" sz="2000" b="1" dirty="0" smtClean="0">
                <a:latin typeface="Arial" pitchFamily="34" charset="0"/>
              </a:rPr>
              <a:t>Decades of research has been performed on how the flame works.</a:t>
            </a:r>
            <a:endParaRPr lang="en-US" altLang="en-US" sz="2000" b="1" i="0" dirty="0">
              <a:latin typeface="Arial" pitchFamily="34" charset="0"/>
            </a:endParaRPr>
          </a:p>
        </p:txBody>
      </p:sp>
      <p:pic>
        <p:nvPicPr>
          <p:cNvPr id="140290" name="Picture 2" descr="D:\UIGELT-1_D_MJK\WORDDOCS\VIEWGRAF_abstract\Eindhoven_React_Mech_Workshop_2016_04_22\ASME_Turbo_Expo_2010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229" y="5583747"/>
            <a:ext cx="4572000" cy="426751"/>
          </a:xfrm>
          <a:prstGeom prst="rect">
            <a:avLst/>
          </a:prstGeom>
          <a:noFill/>
          <a:extLst>
            <a:ext uri="{909E8E84-426E-40DD-AFC4-6F175D3DCCD1}">
              <a14:hiddenFill xmlns:a14="http://schemas.microsoft.com/office/drawing/2010/main">
                <a:solidFill>
                  <a:srgbClr val="FFFFFF"/>
                </a:solidFill>
              </a14:hiddenFill>
            </a:ext>
          </a:extLst>
        </p:spPr>
      </p:pic>
      <p:pic>
        <p:nvPicPr>
          <p:cNvPr id="140291" name="Picture 3" descr="D:\UIGELT-1_D_MJK\WORDDOCS\VIEWGRAF_abstract\Eindhoven_React_Mech_Workshop_2016_04_22\ASME_Turbo_Expo_2010_flam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100" y="721551"/>
            <a:ext cx="5486400" cy="3460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07624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55904"/>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1118616" y="146304"/>
            <a:ext cx="701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000" b="1" dirty="0" smtClean="0">
                <a:latin typeface="Arial" pitchFamily="34" charset="0"/>
              </a:rPr>
              <a:t>THE METHANE-AIR FLAME</a:t>
            </a:r>
            <a:endParaRPr lang="en-US" altLang="en-US" sz="3000" b="1" i="0" dirty="0"/>
          </a:p>
        </p:txBody>
      </p:sp>
      <p:sp>
        <p:nvSpPr>
          <p:cNvPr id="3400717" name="Text Box 8"/>
          <p:cNvSpPr txBox="1">
            <a:spLocks noChangeArrowheads="1"/>
          </p:cNvSpPr>
          <p:nvPr/>
        </p:nvSpPr>
        <p:spPr bwMode="auto">
          <a:xfrm>
            <a:off x="234696" y="968629"/>
            <a:ext cx="867156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buFont typeface="Symbol" pitchFamily="18" charset="2"/>
              <a:buChar char="·"/>
            </a:pPr>
            <a:r>
              <a:rPr lang="en-US" altLang="en-US" sz="2000" b="1" dirty="0" smtClean="0">
                <a:latin typeface="Arial" pitchFamily="34" charset="0"/>
              </a:rPr>
              <a:t>Perhaps the most studied of all reaction mechanisms is the Methane-air flame (</a:t>
            </a:r>
            <a:r>
              <a:rPr lang="en-US" altLang="en-US" sz="2000" b="1" dirty="0" err="1" smtClean="0">
                <a:latin typeface="Arial" pitchFamily="34" charset="0"/>
              </a:rPr>
              <a:t>CH</a:t>
            </a:r>
            <a:r>
              <a:rPr lang="en-US" altLang="en-US" sz="2000" b="1" baseline="-25000" dirty="0" err="1" smtClean="0">
                <a:latin typeface="Arial" pitchFamily="34" charset="0"/>
              </a:rPr>
              <a:t>4</a:t>
            </a:r>
            <a:r>
              <a:rPr lang="en-US" altLang="en-US" sz="2000" b="1" dirty="0" smtClean="0">
                <a:latin typeface="Arial" pitchFamily="34" charset="0"/>
              </a:rPr>
              <a:t>/air)</a:t>
            </a:r>
            <a:r>
              <a:rPr lang="en-US" altLang="en-US" sz="2000" b="1" i="0" dirty="0" smtClean="0">
                <a:latin typeface="Arial" pitchFamily="34" charset="0"/>
              </a:rPr>
              <a:t>.</a:t>
            </a:r>
          </a:p>
          <a:p>
            <a:pPr eaLnBrk="0" hangingPunct="0">
              <a:spcAft>
                <a:spcPct val="50000"/>
              </a:spcAft>
              <a:buFont typeface="Symbol" pitchFamily="18" charset="2"/>
              <a:buChar char="·"/>
            </a:pPr>
            <a:r>
              <a:rPr lang="en-US" altLang="en-US" sz="2000" b="1" dirty="0" smtClean="0">
                <a:latin typeface="Arial" pitchFamily="34" charset="0"/>
              </a:rPr>
              <a:t>In spite of its critical importance to industry (and cooking and heating), there was little ability to model methane flames with any reliability well in </a:t>
            </a:r>
            <a:r>
              <a:rPr lang="en-US" altLang="en-US" sz="2000" b="1" dirty="0" err="1" smtClean="0">
                <a:latin typeface="Arial" pitchFamily="34" charset="0"/>
              </a:rPr>
              <a:t>1980s</a:t>
            </a:r>
            <a:r>
              <a:rPr lang="en-US" altLang="en-US" sz="2000" b="1" dirty="0" smtClean="0">
                <a:latin typeface="Arial" pitchFamily="34" charset="0"/>
              </a:rPr>
              <a:t> (or later).</a:t>
            </a:r>
          </a:p>
          <a:p>
            <a:pPr eaLnBrk="0" hangingPunct="0">
              <a:spcAft>
                <a:spcPct val="50000"/>
              </a:spcAft>
              <a:buFont typeface="Symbol" pitchFamily="18" charset="2"/>
              <a:buChar char="·"/>
            </a:pPr>
            <a:r>
              <a:rPr lang="en-US" altLang="en-US" sz="2000" b="1" i="0" dirty="0" smtClean="0">
                <a:latin typeface="Arial" pitchFamily="34" charset="0"/>
              </a:rPr>
              <a:t>The Gas Research </a:t>
            </a:r>
            <a:r>
              <a:rPr lang="en-US" altLang="en-US" sz="2000" b="1" dirty="0" smtClean="0">
                <a:latin typeface="Arial" pitchFamily="34" charset="0"/>
              </a:rPr>
              <a:t>Institute (</a:t>
            </a:r>
            <a:r>
              <a:rPr lang="en-US" altLang="en-US" sz="2000" b="1" dirty="0" err="1" smtClean="0">
                <a:latin typeface="Arial" pitchFamily="34" charset="0"/>
              </a:rPr>
              <a:t>GRI</a:t>
            </a:r>
            <a:r>
              <a:rPr lang="en-US" altLang="en-US" sz="2000" b="1" dirty="0" smtClean="0">
                <a:latin typeface="Arial" pitchFamily="34" charset="0"/>
              </a:rPr>
              <a:t>) was established in 1976 to perform research on gas exploration and production, including developing a reaction mechanism for methane-air combustion.</a:t>
            </a:r>
          </a:p>
          <a:p>
            <a:pPr eaLnBrk="0" hangingPunct="0">
              <a:spcAft>
                <a:spcPct val="50000"/>
              </a:spcAft>
              <a:buFont typeface="Symbol" pitchFamily="18" charset="2"/>
              <a:buChar char="·"/>
            </a:pPr>
            <a:r>
              <a:rPr lang="en-US" altLang="en-US" sz="2000" b="1" dirty="0" smtClean="0">
                <a:latin typeface="Arial" pitchFamily="34" charset="0"/>
              </a:rPr>
              <a:t>GRI merged with the Institute for Gas Technology (IGT) in 2000 to form Gas Technology Institute.</a:t>
            </a:r>
          </a:p>
          <a:p>
            <a:pPr eaLnBrk="0" hangingPunct="0">
              <a:spcAft>
                <a:spcPct val="50000"/>
              </a:spcAft>
              <a:buFont typeface="Symbol" pitchFamily="18" charset="2"/>
              <a:buChar char="·"/>
            </a:pPr>
            <a:r>
              <a:rPr lang="en-US" altLang="en-US" sz="2000" b="1" dirty="0" smtClean="0">
                <a:latin typeface="Arial" pitchFamily="34" charset="0"/>
              </a:rPr>
              <a:t>A worldwide effort by hundreds of laboratories over 20 years....</a:t>
            </a:r>
          </a:p>
          <a:p>
            <a:pPr eaLnBrk="0" hangingPunct="0">
              <a:spcAft>
                <a:spcPct val="50000"/>
              </a:spcAft>
              <a:buFont typeface="Symbol" pitchFamily="18" charset="2"/>
              <a:buChar char="·"/>
            </a:pPr>
            <a:r>
              <a:rPr lang="en-US" altLang="en-US" sz="2000" b="1" i="0" dirty="0" smtClean="0">
                <a:latin typeface="Arial" pitchFamily="34" charset="0"/>
              </a:rPr>
              <a:t>The end result was GRI</a:t>
            </a:r>
            <a:r>
              <a:rPr lang="en-US" altLang="en-US" sz="2000" b="1" dirty="0" smtClean="0">
                <a:latin typeface="Arial" pitchFamily="34" charset="0"/>
              </a:rPr>
              <a:t>-</a:t>
            </a:r>
            <a:r>
              <a:rPr lang="en-US" altLang="en-US" sz="2000" b="1" dirty="0" err="1" smtClean="0">
                <a:latin typeface="Arial" pitchFamily="34" charset="0"/>
              </a:rPr>
              <a:t>Mech</a:t>
            </a:r>
            <a:r>
              <a:rPr lang="en-US" altLang="en-US" sz="2000" b="1" dirty="0" smtClean="0">
                <a:latin typeface="Arial" pitchFamily="34" charset="0"/>
              </a:rPr>
              <a:t> 1.1, 2.11 and 3.0 – a reaction mechanism for methane/natural gas combustion distributed in universally accepted CHEMKIN format. </a:t>
            </a:r>
            <a:endParaRPr lang="en-US" altLang="en-US" sz="2000" b="1" i="0" dirty="0">
              <a:latin typeface="Arial" pitchFamily="34" charset="0"/>
            </a:endParaRPr>
          </a:p>
        </p:txBody>
      </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87440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00715" name="Line 4"/>
          <p:cNvSpPr>
            <a:spLocks noChangeShapeType="1"/>
          </p:cNvSpPr>
          <p:nvPr/>
        </p:nvSpPr>
        <p:spPr bwMode="auto">
          <a:xfrm>
            <a:off x="612775" y="509016"/>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0"/>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err="1" smtClean="0">
                <a:latin typeface="Arial" pitchFamily="34" charset="0"/>
              </a:rPr>
              <a:t>GRI-MECH</a:t>
            </a:r>
            <a:r>
              <a:rPr lang="en-US" altLang="en-US" sz="2600" b="1" dirty="0" smtClean="0">
                <a:latin typeface="Arial" pitchFamily="34" charset="0"/>
              </a:rPr>
              <a:t> 3.0</a:t>
            </a:r>
            <a:endParaRPr lang="en-US" altLang="en-US" sz="2600" b="1" i="0" dirty="0"/>
          </a:p>
        </p:txBody>
      </p:sp>
      <p:pic>
        <p:nvPicPr>
          <p:cNvPr id="150530" name="Picture 2" descr="D:\UIGELT-1_D_MJK\WORDDOCS\VIEWGRAF_abstract\Eindhoven_React_Mech_Workshop_2016_04_22\grimech30_Page_1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94" y="548893"/>
            <a:ext cx="8229600" cy="617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9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00715" name="Line 4"/>
          <p:cNvSpPr>
            <a:spLocks noChangeShapeType="1"/>
          </p:cNvSpPr>
          <p:nvPr/>
        </p:nvSpPr>
        <p:spPr bwMode="auto">
          <a:xfrm>
            <a:off x="612775" y="53644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27432"/>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err="1" smtClean="0">
                <a:latin typeface="Arial" pitchFamily="34" charset="0"/>
              </a:rPr>
              <a:t>GRI-MECH</a:t>
            </a:r>
            <a:r>
              <a:rPr lang="en-US" altLang="en-US" sz="2600" b="1" dirty="0" smtClean="0">
                <a:latin typeface="Arial" pitchFamily="34" charset="0"/>
              </a:rPr>
              <a:t> 3.0</a:t>
            </a:r>
            <a:endParaRPr lang="en-US" altLang="en-US" sz="2600" b="1" i="0" dirty="0"/>
          </a:p>
        </p:txBody>
      </p:sp>
      <p:pic>
        <p:nvPicPr>
          <p:cNvPr id="151554" name="Picture 2" descr="D:\UIGELT-1_D_MJK\WORDDOCS\VIEWGRAF_abstract\Eindhoven_React_Mech_Workshop_2016_04_22\grimech30_Page_1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685" y="1204939"/>
            <a:ext cx="8229600" cy="425766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73584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00715" name="Line 4"/>
          <p:cNvSpPr>
            <a:spLocks noChangeShapeType="1"/>
          </p:cNvSpPr>
          <p:nvPr/>
        </p:nvSpPr>
        <p:spPr bwMode="auto">
          <a:xfrm>
            <a:off x="612775" y="53644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27432"/>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err="1" smtClean="0">
                <a:latin typeface="Arial" pitchFamily="34" charset="0"/>
              </a:rPr>
              <a:t>GRI-MECH</a:t>
            </a:r>
            <a:r>
              <a:rPr lang="en-US" altLang="en-US" sz="2600" b="1" dirty="0" smtClean="0">
                <a:latin typeface="Arial" pitchFamily="34" charset="0"/>
              </a:rPr>
              <a:t> 3.0</a:t>
            </a:r>
            <a:endParaRPr lang="en-US" altLang="en-US" sz="2600" b="1" i="0" dirty="0"/>
          </a:p>
        </p:txBody>
      </p:sp>
      <p:pic>
        <p:nvPicPr>
          <p:cNvPr id="152578" name="Picture 2" descr="D:\UIGELT-1_D_MJK\WORDDOCS\VIEWGRAF_abstract\Eindhoven_React_Mech_Workshop_2016_04_22\grimech30_Page_2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1" y="777431"/>
            <a:ext cx="8229600" cy="5609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99934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00715" name="Line 4"/>
          <p:cNvSpPr>
            <a:spLocks noChangeShapeType="1"/>
          </p:cNvSpPr>
          <p:nvPr/>
        </p:nvSpPr>
        <p:spPr bwMode="auto">
          <a:xfrm>
            <a:off x="612775" y="53644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27432"/>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err="1" smtClean="0">
                <a:latin typeface="Arial" pitchFamily="34" charset="0"/>
              </a:rPr>
              <a:t>GRI-MECH</a:t>
            </a:r>
            <a:r>
              <a:rPr lang="en-US" altLang="en-US" sz="2600" b="1" dirty="0" smtClean="0">
                <a:latin typeface="Arial" pitchFamily="34" charset="0"/>
              </a:rPr>
              <a:t> 3.0</a:t>
            </a:r>
            <a:endParaRPr lang="en-US" altLang="en-US" sz="2600" b="1" i="0" dirty="0"/>
          </a:p>
        </p:txBody>
      </p:sp>
      <p:pic>
        <p:nvPicPr>
          <p:cNvPr id="153602" name="Picture 2" descr="D:\UIGELT-1_D_MJK\WORDDOCS\VIEWGRAF_abstract\Eindhoven_React_Mech_Workshop_2016_04_22\grimech30_Page_2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46" y="780479"/>
            <a:ext cx="8229600" cy="48561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289560" y="5760085"/>
            <a:ext cx="88544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....plus 14 more pages. </a:t>
            </a:r>
          </a:p>
          <a:p>
            <a:pPr marL="0" indent="0" eaLnBrk="0" hangingPunct="0">
              <a:spcAft>
                <a:spcPct val="50000"/>
              </a:spcAft>
            </a:pPr>
            <a:endParaRPr lang="en-US" altLang="en-US" sz="2000" b="1" i="0" dirty="0" smtClean="0">
              <a:latin typeface="Arial" pitchFamily="34" charset="0"/>
            </a:endParaRPr>
          </a:p>
        </p:txBody>
      </p:sp>
      <p:sp>
        <p:nvSpPr>
          <p:cNvPr id="7"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14307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563880"/>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118872" y="73152"/>
            <a:ext cx="8924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b="1" dirty="0" err="1" smtClean="0">
                <a:latin typeface="Arial" pitchFamily="34" charset="0"/>
              </a:rPr>
              <a:t>GRI-MECH</a:t>
            </a:r>
            <a:r>
              <a:rPr lang="en-US" altLang="en-US" b="1" dirty="0" smtClean="0">
                <a:latin typeface="Arial" pitchFamily="34" charset="0"/>
              </a:rPr>
              <a:t>: DATABASE: NASA THERMOCHEMICAL TABLES</a:t>
            </a:r>
            <a:endParaRPr lang="en-US" altLang="en-US" b="1" i="0" dirty="0"/>
          </a:p>
        </p:txBody>
      </p:sp>
      <p:sp>
        <p:nvSpPr>
          <p:cNvPr id="11" name="Text Box 8"/>
          <p:cNvSpPr txBox="1">
            <a:spLocks noChangeArrowheads="1"/>
          </p:cNvSpPr>
          <p:nvPr/>
        </p:nvSpPr>
        <p:spPr bwMode="auto">
          <a:xfrm>
            <a:off x="182880" y="557149"/>
            <a:ext cx="862279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GRI-</a:t>
            </a:r>
            <a:r>
              <a:rPr lang="en-US" altLang="en-US" sz="2000" b="1" dirty="0" err="1" smtClean="0">
                <a:latin typeface="Arial" pitchFamily="34" charset="0"/>
              </a:rPr>
              <a:t>Mech</a:t>
            </a:r>
            <a:r>
              <a:rPr lang="en-US" altLang="en-US" sz="2000" b="1" dirty="0" smtClean="0">
                <a:latin typeface="Arial" pitchFamily="34" charset="0"/>
              </a:rPr>
              <a:t> process was greatly accelerated by the availability of fundamental data from NASA Thermochemical Database.</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Effort adopted NASA format as standard for new data.</a:t>
            </a:r>
          </a:p>
          <a:p>
            <a:pPr marL="0" indent="0" eaLnBrk="0" hangingPunct="0">
              <a:spcAft>
                <a:spcPct val="50000"/>
              </a:spcAft>
            </a:pPr>
            <a:endParaRPr lang="en-US" altLang="en-US" sz="2000" b="1" i="0" dirty="0" smtClean="0">
              <a:latin typeface="Arial" pitchFamily="34" charset="0"/>
            </a:endParaRPr>
          </a:p>
        </p:txBody>
      </p:sp>
      <p:pic>
        <p:nvPicPr>
          <p:cNvPr id="172034" name="Picture 2" descr="D:\UIGELT-1_D_MJK\WORDDOCS\VIEWGRAF_abstract\Eindhoven_React_Mech_Workshop_2016_04_22\NASA_Thermochem_data_small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695" y="2758986"/>
            <a:ext cx="3429000" cy="1686270"/>
          </a:xfrm>
          <a:prstGeom prst="rect">
            <a:avLst/>
          </a:prstGeom>
          <a:noFill/>
          <a:extLst>
            <a:ext uri="{909E8E84-426E-40DD-AFC4-6F175D3DCCD1}">
              <a14:hiddenFill xmlns:a14="http://schemas.microsoft.com/office/drawing/2010/main">
                <a:solidFill>
                  <a:srgbClr val="FFFFFF"/>
                </a:solidFill>
              </a14:hiddenFill>
            </a:ext>
          </a:extLst>
        </p:spPr>
      </p:pic>
      <p:pic>
        <p:nvPicPr>
          <p:cNvPr id="172035" name="Picture 3" descr="D:\UIGELT-1_D_MJK\WORDDOCS\VIEWGRAF_abstract\Eindhoven_React_Mech_Workshop_2016_04_22\NASA_Thermochem_data_small_forma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24" y="1661268"/>
            <a:ext cx="5529262" cy="5092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570706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563880"/>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118872" y="91440"/>
            <a:ext cx="8924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b="1" dirty="0" err="1" smtClean="0">
                <a:latin typeface="Arial" pitchFamily="34" charset="0"/>
              </a:rPr>
              <a:t>GRI-MECH</a:t>
            </a:r>
            <a:r>
              <a:rPr lang="en-US" altLang="en-US" b="1" dirty="0" smtClean="0">
                <a:latin typeface="Arial" pitchFamily="34" charset="0"/>
              </a:rPr>
              <a:t>: DATABASE: NASA THERMOCHEMICAL TABLES</a:t>
            </a:r>
            <a:endParaRPr lang="en-US" altLang="en-US" b="1" i="0" dirty="0"/>
          </a:p>
        </p:txBody>
      </p:sp>
      <p:pic>
        <p:nvPicPr>
          <p:cNvPr id="172034" name="Picture 2" descr="D:\UIGELT-1_D_MJK\WORDDOCS\VIEWGRAF_abstract\Eindhoven_React_Mech_Workshop_2016_04_22\NASA_Thermochem_data_small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839" y="2649258"/>
            <a:ext cx="3429000" cy="1686270"/>
          </a:xfrm>
          <a:prstGeom prst="rect">
            <a:avLst/>
          </a:prstGeom>
          <a:noFill/>
          <a:extLst>
            <a:ext uri="{909E8E84-426E-40DD-AFC4-6F175D3DCCD1}">
              <a14:hiddenFill xmlns:a14="http://schemas.microsoft.com/office/drawing/2010/main">
                <a:solidFill>
                  <a:srgbClr val="FFFFFF"/>
                </a:solidFill>
              </a14:hiddenFill>
            </a:ext>
          </a:extLst>
        </p:spPr>
      </p:pic>
      <p:pic>
        <p:nvPicPr>
          <p:cNvPr id="173059" name="Picture 3" descr="D:\UIGELT-1_D_MJK\WORDDOCS\VIEWGRAF_abstract\Eindhoven_React_Mech_Workshop_2016_04_22\NASA_Thermochem_data_small_data.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 y="1005586"/>
            <a:ext cx="5532438" cy="4572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168645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1139952"/>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91440"/>
            <a:ext cx="85130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000" b="1" dirty="0" err="1" smtClean="0">
                <a:latin typeface="Arial" pitchFamily="34" charset="0"/>
              </a:rPr>
              <a:t>GRI-MECH</a:t>
            </a:r>
            <a:r>
              <a:rPr lang="en-US" altLang="en-US" sz="3000" b="1" dirty="0" smtClean="0">
                <a:latin typeface="Arial" pitchFamily="34" charset="0"/>
              </a:rPr>
              <a:t>: A COLLECTION OF REACTIONS </a:t>
            </a:r>
            <a:r>
              <a:rPr lang="en-US" altLang="en-US" sz="3000" b="1" dirty="0" smtClean="0">
                <a:latin typeface="Arial" pitchFamily="34" charset="0"/>
                <a:sym typeface="Symbol"/>
              </a:rPr>
              <a:t>  REACTION MECHANISM</a:t>
            </a:r>
            <a:endParaRPr lang="en-US" altLang="en-US" sz="3000" b="1" i="0" dirty="0"/>
          </a:p>
        </p:txBody>
      </p:sp>
      <p:sp>
        <p:nvSpPr>
          <p:cNvPr id="3400717" name="Text Box 8"/>
          <p:cNvSpPr txBox="1">
            <a:spLocks noChangeArrowheads="1"/>
          </p:cNvSpPr>
          <p:nvPr/>
        </p:nvSpPr>
        <p:spPr bwMode="auto">
          <a:xfrm>
            <a:off x="179832" y="1670954"/>
            <a:ext cx="885444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200" b="1" dirty="0" smtClean="0">
                <a:latin typeface="Arial" pitchFamily="34" charset="0"/>
              </a:rPr>
              <a:t>However...</a:t>
            </a:r>
          </a:p>
          <a:p>
            <a:pPr marL="292100" indent="-292100" eaLnBrk="0" hangingPunct="0">
              <a:spcAft>
                <a:spcPct val="50000"/>
              </a:spcAft>
              <a:buFont typeface="Symbol" panose="05050102010706020507" pitchFamily="18" charset="2"/>
              <a:buChar char="·"/>
            </a:pPr>
            <a:r>
              <a:rPr lang="en-US" altLang="en-US" sz="2200" b="1" dirty="0" smtClean="0">
                <a:latin typeface="Arial" pitchFamily="34" charset="0"/>
              </a:rPr>
              <a:t>Going from a collection of reactions for </a:t>
            </a:r>
            <a:r>
              <a:rPr lang="en-US" altLang="en-US" sz="2200" b="1" dirty="0" err="1" smtClean="0">
                <a:latin typeface="Arial" pitchFamily="34" charset="0"/>
              </a:rPr>
              <a:t>CH</a:t>
            </a:r>
            <a:r>
              <a:rPr lang="en-US" altLang="en-US" sz="2200" b="1" baseline="-25000" dirty="0" err="1" smtClean="0">
                <a:latin typeface="Arial" pitchFamily="34" charset="0"/>
              </a:rPr>
              <a:t>4</a:t>
            </a:r>
            <a:r>
              <a:rPr lang="en-US" altLang="en-US" sz="2200" b="1" dirty="0" smtClean="0">
                <a:latin typeface="Arial" pitchFamily="34" charset="0"/>
              </a:rPr>
              <a:t>/air combustion to a reaction mechanism was easier said than done.</a:t>
            </a:r>
          </a:p>
          <a:p>
            <a:pPr marL="292100" indent="-292100" eaLnBrk="0" hangingPunct="0">
              <a:spcAft>
                <a:spcPct val="50000"/>
              </a:spcAft>
              <a:buFont typeface="Symbol" panose="05050102010706020507" pitchFamily="18" charset="2"/>
              <a:buChar char="·"/>
            </a:pPr>
            <a:r>
              <a:rPr lang="en-US" altLang="en-US" sz="2200" b="1" dirty="0" smtClean="0">
                <a:latin typeface="Arial" pitchFamily="34" charset="0"/>
              </a:rPr>
              <a:t>The </a:t>
            </a:r>
            <a:r>
              <a:rPr lang="en-US" altLang="en-US" sz="2200" b="1" dirty="0" err="1" smtClean="0">
                <a:latin typeface="Arial" pitchFamily="34" charset="0"/>
              </a:rPr>
              <a:t>GRI-Mech</a:t>
            </a:r>
            <a:r>
              <a:rPr lang="en-US" altLang="en-US" sz="2200" b="1" dirty="0" smtClean="0">
                <a:latin typeface="Arial" pitchFamily="34" charset="0"/>
              </a:rPr>
              <a:t> consortium established procedures to specify how the reaction mechanism should be created, and whether the mechanism was valid.</a:t>
            </a:r>
          </a:p>
          <a:p>
            <a:pPr marL="0" indent="0" eaLnBrk="0" hangingPunct="0">
              <a:spcAft>
                <a:spcPct val="50000"/>
              </a:spcAft>
            </a:pPr>
            <a:endParaRPr lang="en-US" altLang="en-US" sz="2000" b="1" i="0" dirty="0" smtClean="0">
              <a:latin typeface="Arial" pitchFamily="34" charset="0"/>
            </a:endParaRPr>
          </a:p>
        </p:txBody>
      </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33898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15696" y="1072566"/>
            <a:ext cx="7620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tx1"/>
                </a:solidFill>
                <a:latin typeface="Arial" pitchFamily="34" charset="0"/>
              </a:defRPr>
            </a:lvl1pPr>
            <a:lvl2pPr marL="741363" indent="-173038"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ct val="25000"/>
              </a:spcAft>
              <a:buFont typeface="Symbol" pitchFamily="18" charset="2"/>
              <a:buChar char="·"/>
            </a:pPr>
            <a:r>
              <a:rPr lang="en-US" altLang="en-US" sz="2000" b="1" dirty="0" smtClean="0">
                <a:ea typeface="굴림" pitchFamily="34" charset="-127"/>
              </a:rPr>
              <a:t>What </a:t>
            </a:r>
            <a:r>
              <a:rPr lang="en-US" altLang="en-US" sz="2000" b="1" dirty="0" smtClean="0">
                <a:ea typeface="굴림" pitchFamily="34" charset="-127"/>
              </a:rPr>
              <a:t>is a reaction mechanism?</a:t>
            </a:r>
          </a:p>
          <a:p>
            <a:pPr>
              <a:spcAft>
                <a:spcPct val="25000"/>
              </a:spcAft>
              <a:buFont typeface="Symbol" pitchFamily="18" charset="2"/>
              <a:buChar char="·"/>
            </a:pPr>
            <a:r>
              <a:rPr lang="en-US" altLang="en-US" sz="2000" b="1" dirty="0" smtClean="0">
                <a:ea typeface="굴림" pitchFamily="34" charset="-127"/>
              </a:rPr>
              <a:t>Story 1:  </a:t>
            </a:r>
            <a:r>
              <a:rPr lang="en-US" altLang="en-US" sz="2000" b="1" dirty="0" err="1" smtClean="0">
                <a:ea typeface="굴림" pitchFamily="34" charset="-127"/>
              </a:rPr>
              <a:t>GRI-Mech</a:t>
            </a:r>
            <a:r>
              <a:rPr lang="en-US" altLang="en-US" sz="2000" b="1" dirty="0" smtClean="0">
                <a:ea typeface="굴림" pitchFamily="34" charset="-127"/>
              </a:rPr>
              <a:t> for </a:t>
            </a:r>
            <a:r>
              <a:rPr lang="en-US" altLang="en-US" sz="2000" b="1" dirty="0" err="1" smtClean="0">
                <a:ea typeface="굴림" pitchFamily="34" charset="-127"/>
              </a:rPr>
              <a:t>CH</a:t>
            </a:r>
            <a:r>
              <a:rPr lang="en-US" altLang="en-US" sz="2000" b="1" baseline="-25000" dirty="0" err="1" smtClean="0">
                <a:ea typeface="굴림" pitchFamily="34" charset="-127"/>
              </a:rPr>
              <a:t>4</a:t>
            </a:r>
            <a:r>
              <a:rPr lang="en-US" altLang="en-US" sz="2000" b="1" dirty="0" smtClean="0">
                <a:ea typeface="굴림" pitchFamily="34" charset="-127"/>
              </a:rPr>
              <a:t>-Air Flames</a:t>
            </a:r>
          </a:p>
          <a:p>
            <a:pPr>
              <a:spcAft>
                <a:spcPct val="25000"/>
              </a:spcAft>
              <a:buFont typeface="Symbol" pitchFamily="18" charset="2"/>
              <a:buChar char="·"/>
            </a:pPr>
            <a:r>
              <a:rPr lang="en-US" altLang="en-US" sz="2000" b="1" dirty="0" smtClean="0">
                <a:ea typeface="굴림" pitchFamily="34" charset="-127"/>
              </a:rPr>
              <a:t>Story 2:  Genealogy (3-body Rate Coefficients Gone Wrong)</a:t>
            </a:r>
          </a:p>
          <a:p>
            <a:pPr>
              <a:spcAft>
                <a:spcPct val="25000"/>
              </a:spcAft>
              <a:buFont typeface="Symbol" pitchFamily="18" charset="2"/>
              <a:buChar char="·"/>
            </a:pPr>
            <a:r>
              <a:rPr lang="en-US" altLang="en-US" sz="2000" b="1" dirty="0">
                <a:ea typeface="굴림" pitchFamily="34" charset="-127"/>
              </a:rPr>
              <a:t>W</a:t>
            </a:r>
            <a:r>
              <a:rPr lang="en-US" altLang="en-US" sz="2000" b="1" dirty="0" smtClean="0">
                <a:ea typeface="굴림" pitchFamily="34" charset="-127"/>
              </a:rPr>
              <a:t>hat does the LTP community need to think about in developing reaction mechanisms?</a:t>
            </a:r>
            <a:r>
              <a:rPr lang="en-US" altLang="en-US" sz="2000" b="1" dirty="0">
                <a:ea typeface="굴림" pitchFamily="34" charset="-127"/>
              </a:rPr>
              <a:t> </a:t>
            </a:r>
            <a:r>
              <a:rPr lang="en-US" altLang="en-US" sz="2000" b="1" dirty="0" smtClean="0">
                <a:ea typeface="굴림" pitchFamily="34" charset="-127"/>
              </a:rPr>
              <a:t>Where do we begin?</a:t>
            </a:r>
          </a:p>
          <a:p>
            <a:pPr>
              <a:spcAft>
                <a:spcPct val="25000"/>
              </a:spcAft>
              <a:buFont typeface="Symbol" pitchFamily="18" charset="2"/>
              <a:buChar char="·"/>
            </a:pPr>
            <a:endParaRPr lang="en-US" altLang="en-US" sz="2000" b="1" dirty="0">
              <a:ea typeface="굴림" pitchFamily="34" charset="-127"/>
            </a:endParaRPr>
          </a:p>
          <a:p>
            <a:pPr>
              <a:spcAft>
                <a:spcPct val="25000"/>
              </a:spcAft>
              <a:buFont typeface="Symbol" pitchFamily="18" charset="2"/>
              <a:buChar char="·"/>
            </a:pPr>
            <a:endParaRPr lang="en-US" altLang="en-US" sz="2000" b="1" dirty="0" smtClean="0">
              <a:ea typeface="굴림" pitchFamily="34" charset="-127"/>
            </a:endParaRPr>
          </a:p>
          <a:p>
            <a:pPr>
              <a:spcAft>
                <a:spcPct val="25000"/>
              </a:spcAft>
              <a:buFont typeface="Symbol" pitchFamily="18" charset="2"/>
              <a:buChar char="·"/>
            </a:pPr>
            <a:r>
              <a:rPr lang="en-US" altLang="en-US" sz="2000" b="1" dirty="0" smtClean="0">
                <a:ea typeface="굴림" pitchFamily="34" charset="-127"/>
              </a:rPr>
              <a:t>Warning….Nothing (much) will be said about plasmas!</a:t>
            </a:r>
          </a:p>
        </p:txBody>
      </p:sp>
      <p:sp>
        <p:nvSpPr>
          <p:cNvPr id="25603" name="Line 3"/>
          <p:cNvSpPr>
            <a:spLocks noChangeShapeType="1"/>
          </p:cNvSpPr>
          <p:nvPr/>
        </p:nvSpPr>
        <p:spPr bwMode="auto">
          <a:xfrm>
            <a:off x="685800" y="685800"/>
            <a:ext cx="7467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4" name="Text Box 4"/>
          <p:cNvSpPr txBox="1">
            <a:spLocks noChangeArrowheads="1"/>
          </p:cNvSpPr>
          <p:nvPr/>
        </p:nvSpPr>
        <p:spPr bwMode="auto">
          <a:xfrm>
            <a:off x="3768725" y="141288"/>
            <a:ext cx="16144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600" b="1" dirty="0"/>
              <a:t>AGENDA</a:t>
            </a:r>
          </a:p>
        </p:txBody>
      </p:sp>
      <p:grpSp>
        <p:nvGrpSpPr>
          <p:cNvPr id="25605" name="Group 5"/>
          <p:cNvGrpSpPr>
            <a:grpSpLocks/>
          </p:cNvGrpSpPr>
          <p:nvPr/>
        </p:nvGrpSpPr>
        <p:grpSpPr bwMode="auto">
          <a:xfrm>
            <a:off x="5257800" y="6172200"/>
            <a:ext cx="3770313" cy="582613"/>
            <a:chOff x="2953" y="3839"/>
            <a:chExt cx="2375" cy="367"/>
          </a:xfrm>
        </p:grpSpPr>
        <p:sp>
          <p:nvSpPr>
            <p:cNvPr id="25607"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b="1"/>
                <a:t>University of Michigan</a:t>
              </a:r>
            </a:p>
            <a:p>
              <a:pPr algn="ctr"/>
              <a:r>
                <a:rPr lang="en-US" altLang="en-US" sz="1600" b="1"/>
                <a:t>Institute for Plasma Science &amp; Engr.</a:t>
              </a:r>
            </a:p>
          </p:txBody>
        </p:sp>
      </p:gr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408264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595036"/>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91440"/>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err="1" smtClean="0">
                <a:latin typeface="Arial" pitchFamily="34" charset="0"/>
              </a:rPr>
              <a:t>GRI-MECH</a:t>
            </a:r>
            <a:r>
              <a:rPr lang="en-US" altLang="en-US" sz="2600" b="1" dirty="0" smtClean="0">
                <a:latin typeface="Arial" pitchFamily="34" charset="0"/>
              </a:rPr>
              <a:t> 3.0: (abbreviated) METHODOLOGY</a:t>
            </a:r>
            <a:endParaRPr lang="en-US" altLang="en-US" sz="2600" b="1" i="0" dirty="0"/>
          </a:p>
        </p:txBody>
      </p:sp>
      <p:sp>
        <p:nvSpPr>
          <p:cNvPr id="3400717" name="Text Box 8"/>
          <p:cNvSpPr txBox="1">
            <a:spLocks noChangeArrowheads="1"/>
          </p:cNvSpPr>
          <p:nvPr/>
        </p:nvSpPr>
        <p:spPr bwMode="auto">
          <a:xfrm>
            <a:off x="91056" y="939490"/>
            <a:ext cx="885444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Aft>
                <a:spcPts val="600"/>
              </a:spcAft>
            </a:pPr>
            <a:r>
              <a:rPr lang="en-US" sz="1600" b="1" dirty="0" smtClean="0">
                <a:latin typeface="+mn-lt"/>
              </a:rPr>
              <a:t>1.	</a:t>
            </a:r>
            <a:r>
              <a:rPr lang="en-US" sz="1800" b="1" dirty="0" smtClean="0">
                <a:latin typeface="+mn-lt"/>
              </a:rPr>
              <a:t>Assemble </a:t>
            </a:r>
            <a:r>
              <a:rPr lang="en-US" sz="1800" b="1" dirty="0">
                <a:latin typeface="+mn-lt"/>
              </a:rPr>
              <a:t>a reaction model consisting of a complete set of elementary chemical reactions.</a:t>
            </a:r>
          </a:p>
          <a:p>
            <a:pPr>
              <a:spcAft>
                <a:spcPts val="600"/>
              </a:spcAft>
            </a:pPr>
            <a:r>
              <a:rPr lang="en-US" sz="1800" b="1" dirty="0">
                <a:latin typeface="+mn-lt"/>
              </a:rPr>
              <a:t>2. Assign values to </a:t>
            </a:r>
            <a:r>
              <a:rPr lang="en-US" sz="1800" b="1" dirty="0" smtClean="0">
                <a:latin typeface="+mn-lt"/>
              </a:rPr>
              <a:t>rate </a:t>
            </a:r>
            <a:r>
              <a:rPr lang="en-US" sz="1800" b="1" dirty="0">
                <a:latin typeface="+mn-lt"/>
              </a:rPr>
              <a:t>constants from the literature or by judicious </a:t>
            </a:r>
            <a:r>
              <a:rPr lang="en-US" sz="1800" b="1" dirty="0" smtClean="0">
                <a:latin typeface="+mn-lt"/>
              </a:rPr>
              <a:t>estimation treating temperature </a:t>
            </a:r>
            <a:r>
              <a:rPr lang="en-US" sz="1800" b="1" dirty="0">
                <a:latin typeface="+mn-lt"/>
              </a:rPr>
              <a:t>and pressure dependences in a proper </a:t>
            </a:r>
            <a:r>
              <a:rPr lang="en-US" sz="1800" b="1" dirty="0" smtClean="0">
                <a:latin typeface="+mn-lt"/>
              </a:rPr>
              <a:t>manner</a:t>
            </a:r>
            <a:r>
              <a:rPr lang="en-US" sz="1800" b="1" dirty="0">
                <a:latin typeface="+mn-lt"/>
              </a:rPr>
              <a:t>. </a:t>
            </a:r>
            <a:r>
              <a:rPr lang="en-US" sz="1800" b="1" dirty="0" smtClean="0">
                <a:latin typeface="+mn-lt"/>
              </a:rPr>
              <a:t> </a:t>
            </a:r>
            <a:r>
              <a:rPr lang="en-US" sz="1800" b="1" dirty="0">
                <a:latin typeface="+mn-lt"/>
              </a:rPr>
              <a:t>E</a:t>
            </a:r>
            <a:r>
              <a:rPr lang="en-US" sz="1800" b="1" dirty="0" smtClean="0">
                <a:latin typeface="+mn-lt"/>
              </a:rPr>
              <a:t>valuate </a:t>
            </a:r>
            <a:r>
              <a:rPr lang="en-US" sz="1800" b="1" dirty="0">
                <a:latin typeface="+mn-lt"/>
              </a:rPr>
              <a:t>error limits, and the thermodynamics used for the equilibrium reverse rate constants.</a:t>
            </a:r>
          </a:p>
          <a:p>
            <a:pPr>
              <a:spcAft>
                <a:spcPts val="600"/>
              </a:spcAft>
            </a:pPr>
            <a:r>
              <a:rPr lang="en-US" sz="1800" b="1" dirty="0">
                <a:latin typeface="+mn-lt"/>
              </a:rPr>
              <a:t>3. Search the literature for reliable experiments </a:t>
            </a:r>
            <a:r>
              <a:rPr lang="en-US" sz="1800" b="1" dirty="0" smtClean="0">
                <a:latin typeface="+mn-lt"/>
              </a:rPr>
              <a:t>that depend </a:t>
            </a:r>
            <a:r>
              <a:rPr lang="en-US" sz="1800" b="1" dirty="0">
                <a:latin typeface="+mn-lt"/>
              </a:rPr>
              <a:t>on some or all of the rate and transport parameters in the model. These experiments should include key combustion properties that the mechanism is to predict. </a:t>
            </a:r>
            <a:r>
              <a:rPr lang="en-US" sz="1800" b="1" dirty="0" smtClean="0">
                <a:latin typeface="+mn-lt"/>
              </a:rPr>
              <a:t> A </a:t>
            </a:r>
            <a:r>
              <a:rPr lang="en-US" sz="1800" b="1" dirty="0">
                <a:latin typeface="+mn-lt"/>
              </a:rPr>
              <a:t>final selection criterion is that the experimental results be readily </a:t>
            </a:r>
            <a:r>
              <a:rPr lang="en-US" sz="1800" b="1" dirty="0" smtClean="0">
                <a:latin typeface="+mn-lt"/>
              </a:rPr>
              <a:t>addressed by models.</a:t>
            </a:r>
            <a:endParaRPr lang="en-US" sz="1800" b="1" dirty="0">
              <a:latin typeface="+mn-lt"/>
            </a:endParaRPr>
          </a:p>
          <a:p>
            <a:pPr>
              <a:spcAft>
                <a:spcPts val="600"/>
              </a:spcAft>
            </a:pPr>
            <a:r>
              <a:rPr lang="en-US" sz="1800" b="1" dirty="0">
                <a:latin typeface="+mn-lt"/>
              </a:rPr>
              <a:t>4. Use a computer model to solve the reaction mechanism kinetics and </a:t>
            </a:r>
            <a:r>
              <a:rPr lang="en-US" sz="1800" b="1" dirty="0" smtClean="0">
                <a:latin typeface="+mn-lt"/>
              </a:rPr>
              <a:t> transport </a:t>
            </a:r>
            <a:r>
              <a:rPr lang="en-US" sz="1800" b="1" dirty="0">
                <a:latin typeface="+mn-lt"/>
              </a:rPr>
              <a:t>equations, computing values for the observables of these "target" experiments. </a:t>
            </a:r>
            <a:r>
              <a:rPr lang="en-US" sz="1800" b="1" dirty="0" smtClean="0">
                <a:latin typeface="+mn-lt"/>
              </a:rPr>
              <a:t> Also </a:t>
            </a:r>
            <a:r>
              <a:rPr lang="en-US" sz="1800" b="1" dirty="0">
                <a:latin typeface="+mn-lt"/>
              </a:rPr>
              <a:t>apply sensitivity analysis to determine how the model input rate constants affect the result. </a:t>
            </a:r>
            <a:r>
              <a:rPr lang="en-US" sz="1800" b="1" dirty="0" smtClean="0">
                <a:latin typeface="+mn-lt"/>
              </a:rPr>
              <a:t> Compare </a:t>
            </a:r>
            <a:r>
              <a:rPr lang="en-US" sz="1800" b="1" dirty="0">
                <a:latin typeface="+mn-lt"/>
              </a:rPr>
              <a:t>computed results with data</a:t>
            </a:r>
            <a:r>
              <a:rPr lang="en-US" sz="1800" b="1" dirty="0" smtClean="0">
                <a:latin typeface="+mn-lt"/>
              </a:rPr>
              <a:t>.</a:t>
            </a:r>
            <a:endParaRPr lang="en-US" altLang="en-US" sz="1800" b="1" i="0" dirty="0" smtClean="0">
              <a:latin typeface="+mn-lt"/>
            </a:endParaRPr>
          </a:p>
        </p:txBody>
      </p:sp>
      <p:sp>
        <p:nvSpPr>
          <p:cNvPr id="10" name="Text Box 8"/>
          <p:cNvSpPr txBox="1">
            <a:spLocks noChangeArrowheads="1"/>
          </p:cNvSpPr>
          <p:nvPr/>
        </p:nvSpPr>
        <p:spPr bwMode="auto">
          <a:xfrm>
            <a:off x="0" y="6049645"/>
            <a:ext cx="580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pPr>
            <a:r>
              <a:rPr lang="en-US" altLang="en-US" sz="1500" b="1" dirty="0">
                <a:latin typeface="Arial" pitchFamily="34" charset="0"/>
              </a:rPr>
              <a:t>http://combustion.berkeley.edu/gri-mech/method.html</a:t>
            </a:r>
            <a:endParaRPr lang="en-US" altLang="en-US" sz="1500" b="1" i="0" dirty="0">
              <a:latin typeface="Arial" pitchFamily="34" charset="0"/>
            </a:endParaRPr>
          </a:p>
        </p:txBody>
      </p:sp>
      <p:sp>
        <p:nvSpPr>
          <p:cNvPr id="11"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2" name="Rectangle 1"/>
          <p:cNvSpPr/>
          <p:nvPr/>
        </p:nvSpPr>
        <p:spPr>
          <a:xfrm>
            <a:off x="441158" y="1010653"/>
            <a:ext cx="7668126" cy="256673"/>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177" y="1283370"/>
            <a:ext cx="2310064" cy="23261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7095" y="1628274"/>
            <a:ext cx="8365958" cy="272715"/>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1051" y="2189748"/>
            <a:ext cx="2310064" cy="23261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9074" y="2807369"/>
            <a:ext cx="8221579" cy="256673"/>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9176" y="3064043"/>
            <a:ext cx="5157539" cy="272715"/>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3032" y="3641558"/>
            <a:ext cx="8221579" cy="256673"/>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1051" y="3898233"/>
            <a:ext cx="906381" cy="23260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651" y="3368843"/>
            <a:ext cx="906381" cy="23260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1054" y="4227094"/>
            <a:ext cx="6160168" cy="29678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62988" y="4515851"/>
            <a:ext cx="4235117" cy="280738"/>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25052" y="4804609"/>
            <a:ext cx="3408948" cy="264696"/>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55957" y="5069304"/>
            <a:ext cx="4074696" cy="240633"/>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283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1932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91440"/>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err="1" smtClean="0">
                <a:latin typeface="Arial" pitchFamily="34" charset="0"/>
              </a:rPr>
              <a:t>GRI-MECH</a:t>
            </a:r>
            <a:r>
              <a:rPr lang="en-US" altLang="en-US" sz="2600" b="1" dirty="0" smtClean="0">
                <a:latin typeface="Arial" pitchFamily="34" charset="0"/>
              </a:rPr>
              <a:t> 3.0: (abbreviated) METHODOLOGY</a:t>
            </a:r>
            <a:endParaRPr lang="en-US" altLang="en-US" sz="2600" b="1" i="0" dirty="0"/>
          </a:p>
        </p:txBody>
      </p:sp>
      <p:sp>
        <p:nvSpPr>
          <p:cNvPr id="3400717" name="Text Box 8"/>
          <p:cNvSpPr txBox="1">
            <a:spLocks noChangeArrowheads="1"/>
          </p:cNvSpPr>
          <p:nvPr/>
        </p:nvSpPr>
        <p:spPr bwMode="auto">
          <a:xfrm>
            <a:off x="179832" y="913765"/>
            <a:ext cx="8854440"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Aft>
                <a:spcPts val="600"/>
              </a:spcAft>
            </a:pPr>
            <a:r>
              <a:rPr lang="en-US" sz="1600" b="1" dirty="0" smtClean="0">
                <a:latin typeface="+mn-lt"/>
              </a:rPr>
              <a:t>5</a:t>
            </a:r>
            <a:r>
              <a:rPr lang="en-US" sz="1600" b="1" dirty="0">
                <a:latin typeface="+mn-lt"/>
              </a:rPr>
              <a:t>. </a:t>
            </a:r>
            <a:r>
              <a:rPr lang="en-US" sz="1800" b="1" dirty="0">
                <a:latin typeface="+mn-lt"/>
              </a:rPr>
              <a:t>Choose experimental targets sensitive to a representative cross-section of the rate parameters, under a representative </a:t>
            </a:r>
            <a:r>
              <a:rPr lang="en-US" sz="1800" b="1" dirty="0" smtClean="0">
                <a:latin typeface="+mn-lt"/>
              </a:rPr>
              <a:t>conditions</a:t>
            </a:r>
            <a:r>
              <a:rPr lang="en-US" sz="1800" b="1" dirty="0">
                <a:latin typeface="+mn-lt"/>
              </a:rPr>
              <a:t>. </a:t>
            </a:r>
            <a:r>
              <a:rPr lang="en-US" sz="1800" b="1" dirty="0" smtClean="0">
                <a:latin typeface="+mn-lt"/>
              </a:rPr>
              <a:t> </a:t>
            </a:r>
            <a:r>
              <a:rPr lang="en-US" sz="1800" b="1" dirty="0">
                <a:latin typeface="+mn-lt"/>
              </a:rPr>
              <a:t>S</a:t>
            </a:r>
            <a:r>
              <a:rPr lang="en-US" sz="1800" b="1" dirty="0" smtClean="0">
                <a:latin typeface="+mn-lt"/>
              </a:rPr>
              <a:t>elect</a:t>
            </a:r>
            <a:r>
              <a:rPr lang="en-US" sz="1800" b="1" dirty="0">
                <a:latin typeface="+mn-lt"/>
              </a:rPr>
              <a:t>, according to sensitivities and uncertainties, those parameters making the largest </a:t>
            </a:r>
            <a:r>
              <a:rPr lang="en-US" sz="1800" b="1" dirty="0" smtClean="0">
                <a:latin typeface="+mn-lt"/>
              </a:rPr>
              <a:t>impacts. </a:t>
            </a:r>
            <a:endParaRPr lang="en-US" sz="1800" b="1" dirty="0">
              <a:latin typeface="+mn-lt"/>
            </a:endParaRPr>
          </a:p>
          <a:p>
            <a:pPr>
              <a:spcAft>
                <a:spcPts val="600"/>
              </a:spcAft>
            </a:pPr>
            <a:r>
              <a:rPr lang="en-US" sz="1800" b="1" dirty="0">
                <a:latin typeface="+mn-lt"/>
              </a:rPr>
              <a:t>6. Map the model response by repeating computations of the target observables for a minimum subset of combinations of these variables - within their appropriate error limits - according to a central composite factorial design. </a:t>
            </a:r>
            <a:endParaRPr lang="en-US" sz="1800" b="1" dirty="0" smtClean="0">
              <a:latin typeface="+mn-lt"/>
            </a:endParaRPr>
          </a:p>
          <a:p>
            <a:pPr>
              <a:spcAft>
                <a:spcPts val="600"/>
              </a:spcAft>
            </a:pPr>
            <a:r>
              <a:rPr lang="en-US" sz="1800" b="1" dirty="0" smtClean="0">
                <a:latin typeface="+mn-lt"/>
              </a:rPr>
              <a:t>7</a:t>
            </a:r>
            <a:r>
              <a:rPr lang="en-US" sz="1800" b="1" dirty="0">
                <a:latin typeface="+mn-lt"/>
              </a:rPr>
              <a:t>. </a:t>
            </a:r>
            <a:r>
              <a:rPr lang="en-US" sz="1800" b="1" dirty="0" smtClean="0">
                <a:latin typeface="+mn-lt"/>
              </a:rPr>
              <a:t>Create polynomial </a:t>
            </a:r>
            <a:r>
              <a:rPr lang="en-US" sz="1800" b="1" dirty="0">
                <a:latin typeface="+mn-lt"/>
              </a:rPr>
              <a:t>functions </a:t>
            </a:r>
            <a:r>
              <a:rPr lang="en-US" sz="1800" b="1" dirty="0" smtClean="0">
                <a:latin typeface="+mn-lt"/>
              </a:rPr>
              <a:t>(a response </a:t>
            </a:r>
            <a:r>
              <a:rPr lang="en-US" sz="1800" b="1" dirty="0">
                <a:latin typeface="+mn-lt"/>
              </a:rPr>
              <a:t>surface) that mimic the results of the computer simulation for each target. This </a:t>
            </a:r>
            <a:r>
              <a:rPr lang="en-US" sz="1800" b="1" dirty="0" smtClean="0">
                <a:latin typeface="+mn-lt"/>
              </a:rPr>
              <a:t>technique creates </a:t>
            </a:r>
            <a:r>
              <a:rPr lang="en-US" sz="1800" b="1" dirty="0">
                <a:latin typeface="+mn-lt"/>
              </a:rPr>
              <a:t>a representation of the predicted target values for the set of possible mechanisms within stated error estimates. </a:t>
            </a:r>
            <a:endParaRPr lang="en-US" sz="1800" b="1" dirty="0" smtClean="0">
              <a:latin typeface="+mn-lt"/>
            </a:endParaRPr>
          </a:p>
          <a:p>
            <a:pPr>
              <a:spcAft>
                <a:spcPts val="600"/>
              </a:spcAft>
            </a:pPr>
            <a:r>
              <a:rPr lang="en-US" sz="1800" b="1" dirty="0" smtClean="0">
                <a:latin typeface="+mn-lt"/>
              </a:rPr>
              <a:t>8</a:t>
            </a:r>
            <a:r>
              <a:rPr lang="en-US" sz="1800" b="1" dirty="0">
                <a:latin typeface="+mn-lt"/>
              </a:rPr>
              <a:t>. Use the response surfaces to calculate target values that are then compared to measured values in an error function </a:t>
            </a:r>
            <a:r>
              <a:rPr lang="en-US" sz="1800" b="1" dirty="0" smtClean="0">
                <a:latin typeface="+mn-lt"/>
              </a:rPr>
              <a:t>which </a:t>
            </a:r>
            <a:r>
              <a:rPr lang="en-US" sz="1800" b="1" dirty="0">
                <a:latin typeface="+mn-lt"/>
              </a:rPr>
              <a:t>is then minimized. </a:t>
            </a:r>
          </a:p>
          <a:p>
            <a:pPr>
              <a:spcAft>
                <a:spcPts val="600"/>
              </a:spcAft>
            </a:pPr>
            <a:r>
              <a:rPr lang="en-US" sz="1800" b="1" dirty="0" smtClean="0">
                <a:latin typeface="+mn-lt"/>
              </a:rPr>
              <a:t>9</a:t>
            </a:r>
            <a:r>
              <a:rPr lang="en-US" sz="1800" b="1" dirty="0">
                <a:latin typeface="+mn-lt"/>
              </a:rPr>
              <a:t>. </a:t>
            </a:r>
            <a:r>
              <a:rPr lang="en-US" sz="1800" b="1" i="1" dirty="0">
                <a:solidFill>
                  <a:srgbClr val="FF0000"/>
                </a:solidFill>
                <a:latin typeface="+mn-lt"/>
              </a:rPr>
              <a:t>The result is a model faithful to both the fundamental kinetics and system data, one that can be reliably employed for modeling purposes.</a:t>
            </a:r>
          </a:p>
          <a:p>
            <a:pPr marL="0" indent="0" eaLnBrk="0" hangingPunct="0">
              <a:spcAft>
                <a:spcPct val="50000"/>
              </a:spcAft>
            </a:pPr>
            <a:endParaRPr lang="en-US" altLang="en-US" sz="1600" b="1" i="0" dirty="0" smtClean="0">
              <a:latin typeface="+mn-lt"/>
            </a:endParaRPr>
          </a:p>
        </p:txBody>
      </p:sp>
      <p:sp>
        <p:nvSpPr>
          <p:cNvPr id="11" name="Text Box 8"/>
          <p:cNvSpPr txBox="1">
            <a:spLocks noChangeArrowheads="1"/>
          </p:cNvSpPr>
          <p:nvPr/>
        </p:nvSpPr>
        <p:spPr bwMode="auto">
          <a:xfrm>
            <a:off x="0" y="6049645"/>
            <a:ext cx="580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pPr>
            <a:r>
              <a:rPr lang="en-US" altLang="en-US" sz="1500" b="1" dirty="0">
                <a:latin typeface="Arial" pitchFamily="34" charset="0"/>
              </a:rPr>
              <a:t>http://combustion.berkeley.edu/gri-mech/method.html</a:t>
            </a:r>
            <a:endParaRPr lang="en-US" altLang="en-US" sz="1500" b="1" i="0" dirty="0">
              <a:latin typeface="Arial" pitchFamily="34" charset="0"/>
            </a:endParaRPr>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13" name="Rectangle 12"/>
          <p:cNvSpPr/>
          <p:nvPr/>
        </p:nvSpPr>
        <p:spPr>
          <a:xfrm>
            <a:off x="497302" y="1900991"/>
            <a:ext cx="7122697" cy="23260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9388" y="2133602"/>
            <a:ext cx="1371602" cy="272714"/>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1366" y="3072064"/>
            <a:ext cx="5358066" cy="240631"/>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16442" y="3288633"/>
            <a:ext cx="1668379" cy="272714"/>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33073" y="3858128"/>
            <a:ext cx="3144253" cy="288756"/>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7301" y="4211053"/>
            <a:ext cx="8341899" cy="264694"/>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9385" y="4491788"/>
            <a:ext cx="7074573" cy="29677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23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D:\UIGELT-1_D_MJK\WORDDOCS\VIEWGRAF_abstract\Eindhoven_React_Mech_Workshop_2016_04_22\ASME_Turbo_Expo_2010_schemati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73" y="792290"/>
            <a:ext cx="3341687" cy="5640387"/>
          </a:xfrm>
          <a:prstGeom prst="rect">
            <a:avLst/>
          </a:prstGeom>
          <a:noFill/>
          <a:extLst>
            <a:ext uri="{909E8E84-426E-40DD-AFC4-6F175D3DCCD1}">
              <a14:hiddenFill xmlns:a14="http://schemas.microsoft.com/office/drawing/2010/main">
                <a:solidFill>
                  <a:srgbClr val="FFFFFF"/>
                </a:solidFill>
              </a14:hiddenFill>
            </a:ext>
          </a:extLst>
        </p:spPr>
      </p:pic>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1932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118872"/>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VALIDATION, CALIBRATION OF </a:t>
            </a:r>
            <a:r>
              <a:rPr lang="en-US" altLang="en-US" sz="2600" b="1" dirty="0" err="1" smtClean="0">
                <a:latin typeface="Arial" pitchFamily="34" charset="0"/>
              </a:rPr>
              <a:t>GRI-MECH</a:t>
            </a:r>
            <a:r>
              <a:rPr lang="en-US" altLang="en-US" sz="2600" b="1" dirty="0" smtClean="0">
                <a:latin typeface="Arial" pitchFamily="34" charset="0"/>
              </a:rPr>
              <a:t> 3.0</a:t>
            </a:r>
            <a:endParaRPr lang="en-US" altLang="en-US" sz="2600" b="1" i="0" dirty="0"/>
          </a:p>
        </p:txBody>
      </p:sp>
      <p:sp>
        <p:nvSpPr>
          <p:cNvPr id="3400717" name="Text Box 8"/>
          <p:cNvSpPr txBox="1">
            <a:spLocks noChangeArrowheads="1"/>
          </p:cNvSpPr>
          <p:nvPr/>
        </p:nvSpPr>
        <p:spPr bwMode="auto">
          <a:xfrm>
            <a:off x="3465576" y="804037"/>
            <a:ext cx="554126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err="1" smtClean="0">
                <a:latin typeface="Arial" pitchFamily="34" charset="0"/>
              </a:rPr>
              <a:t>GRI-Mech</a:t>
            </a:r>
            <a:r>
              <a:rPr lang="en-US" altLang="en-US" sz="2000" b="1" dirty="0" smtClean="0">
                <a:latin typeface="Arial" pitchFamily="34" charset="0"/>
              </a:rPr>
              <a:t> 3.0 benefited from the availability (and generation) of experimental data for well defined, unambiguous conditions that could be reproduced worldwide.</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Much of this data was produced for the purpose of refining the mechanism or measuring rate coefficients..</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Conferences were devoted to the comparisons between model and experiment, and refinement of the mechanism</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Example of highly constrained burner used to measure flame properties.</a:t>
            </a:r>
          </a:p>
          <a:p>
            <a:pPr marL="0" indent="0" eaLnBrk="0" hangingPunct="0">
              <a:spcAft>
                <a:spcPct val="50000"/>
              </a:spcAft>
            </a:pPr>
            <a:endParaRPr lang="en-US" altLang="en-US" sz="2000" b="1" i="0" dirty="0" smtClean="0">
              <a:latin typeface="Arial" pitchFamily="34" charset="0"/>
            </a:endParaRPr>
          </a:p>
        </p:txBody>
      </p:sp>
      <p:pic>
        <p:nvPicPr>
          <p:cNvPr id="154627" name="Picture 3" descr="D:\UIGELT-1_D_MJK\WORDDOCS\VIEWGRAF_abstract\Eindhoven_React_Mech_Workshop_2016_04_22\ASME_Turbo_Expo_2010_header.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975" y="5610098"/>
            <a:ext cx="4572000" cy="4267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4890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1932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82296" y="118872"/>
            <a:ext cx="8915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VALIDATION </a:t>
            </a:r>
            <a:r>
              <a:rPr lang="en-US" altLang="en-US" sz="2600" b="1" dirty="0" err="1" smtClean="0">
                <a:latin typeface="Arial" pitchFamily="34" charset="0"/>
              </a:rPr>
              <a:t>GRI-MECH</a:t>
            </a:r>
            <a:r>
              <a:rPr lang="en-US" altLang="en-US" sz="2600" b="1" dirty="0" smtClean="0">
                <a:latin typeface="Arial" pitchFamily="34" charset="0"/>
              </a:rPr>
              <a:t> 3.0:  LAMINAR FLAME SPEED</a:t>
            </a:r>
            <a:endParaRPr lang="en-US" altLang="en-US" sz="2600" b="1" i="0" dirty="0"/>
          </a:p>
        </p:txBody>
      </p:sp>
      <p:sp>
        <p:nvSpPr>
          <p:cNvPr id="3400717" name="Text Box 8"/>
          <p:cNvSpPr txBox="1">
            <a:spLocks noChangeArrowheads="1"/>
          </p:cNvSpPr>
          <p:nvPr/>
        </p:nvSpPr>
        <p:spPr bwMode="auto">
          <a:xfrm>
            <a:off x="256032" y="4772533"/>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Contemporary use and validation of </a:t>
            </a:r>
            <a:r>
              <a:rPr lang="en-US" altLang="en-US" sz="2000" b="1" dirty="0" err="1" smtClean="0">
                <a:latin typeface="Arial" pitchFamily="34" charset="0"/>
              </a:rPr>
              <a:t>GRI-Mech</a:t>
            </a:r>
            <a:r>
              <a:rPr lang="en-US" altLang="en-US" sz="2000" b="1" dirty="0" smtClean="0">
                <a:latin typeface="Arial" pitchFamily="34" charset="0"/>
              </a:rPr>
              <a:t> 3.0 show extremely good agreement with bulk properties of flame, such as laminar flame speed. </a:t>
            </a:r>
            <a:endParaRPr lang="en-US" altLang="en-US" sz="2000" b="1" i="0" dirty="0" smtClean="0">
              <a:latin typeface="Arial" pitchFamily="34" charset="0"/>
            </a:endParaRPr>
          </a:p>
        </p:txBody>
      </p:sp>
      <p:pic>
        <p:nvPicPr>
          <p:cNvPr id="154627" name="Picture 3" descr="D:\UIGELT-1_D_MJK\WORDDOCS\VIEWGRAF_abstract\Eindhoven_React_Mech_Workshop_2016_04_22\ASME_Turbo_Expo_2010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47" y="5966714"/>
            <a:ext cx="4572000" cy="426752"/>
          </a:xfrm>
          <a:prstGeom prst="rect">
            <a:avLst/>
          </a:prstGeom>
          <a:noFill/>
          <a:extLst>
            <a:ext uri="{909E8E84-426E-40DD-AFC4-6F175D3DCCD1}">
              <a14:hiddenFill xmlns:a14="http://schemas.microsoft.com/office/drawing/2010/main">
                <a:solidFill>
                  <a:srgbClr val="FFFFFF"/>
                </a:solidFill>
              </a14:hiddenFill>
            </a:ext>
          </a:extLst>
        </p:spPr>
      </p:pic>
      <p:pic>
        <p:nvPicPr>
          <p:cNvPr id="155650" name="Picture 2" descr="D:\UIGELT-1_D_MJK\WORDDOCS\VIEWGRAF_abstract\Eindhoven_React_Mech_Workshop_2016_04_22\ASME_Turbo_Expo_2010_flame_speed.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228" y="841058"/>
            <a:ext cx="8229600" cy="3826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514870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descr="D:\UIGELT-1_D_MJK\WORDDOCS\VIEWGRAF_abstract\Eindhoven_React_Mech_Workshop_2016_04_22\Energy_fuels_29_6146_2015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 y="5450015"/>
            <a:ext cx="5486400" cy="1025313"/>
          </a:xfrm>
          <a:prstGeom prst="rect">
            <a:avLst/>
          </a:prstGeom>
          <a:noFill/>
          <a:extLst>
            <a:ext uri="{909E8E84-426E-40DD-AFC4-6F175D3DCCD1}">
              <a14:hiddenFill xmlns:a14="http://schemas.microsoft.com/office/drawing/2010/main">
                <a:solidFill>
                  <a:srgbClr val="FFFFFF"/>
                </a:solidFill>
              </a14:hiddenFill>
            </a:ext>
          </a:extLst>
        </p:spPr>
      </p:pic>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1932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82296" y="118872"/>
            <a:ext cx="8915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VALIDATION </a:t>
            </a:r>
            <a:r>
              <a:rPr lang="en-US" altLang="en-US" sz="2600" b="1" dirty="0" err="1" smtClean="0">
                <a:latin typeface="Arial" pitchFamily="34" charset="0"/>
              </a:rPr>
              <a:t>GRI-MECH</a:t>
            </a:r>
            <a:r>
              <a:rPr lang="en-US" altLang="en-US" sz="2600" b="1" dirty="0" smtClean="0">
                <a:latin typeface="Arial" pitchFamily="34" charset="0"/>
              </a:rPr>
              <a:t> 3.0:  HCO DENSITY</a:t>
            </a:r>
            <a:endParaRPr lang="en-US" altLang="en-US" sz="2600" b="1" i="0" dirty="0"/>
          </a:p>
        </p:txBody>
      </p:sp>
      <p:sp>
        <p:nvSpPr>
          <p:cNvPr id="3400717" name="Text Box 8"/>
          <p:cNvSpPr txBox="1">
            <a:spLocks noChangeArrowheads="1"/>
          </p:cNvSpPr>
          <p:nvPr/>
        </p:nvSpPr>
        <p:spPr bwMode="auto">
          <a:xfrm>
            <a:off x="128016" y="4726813"/>
            <a:ext cx="87873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For certain conditions, </a:t>
            </a:r>
            <a:r>
              <a:rPr lang="en-US" altLang="en-US" sz="2000" b="1" dirty="0" err="1" smtClean="0">
                <a:latin typeface="Arial" pitchFamily="34" charset="0"/>
              </a:rPr>
              <a:t>GRI-Mech</a:t>
            </a:r>
            <a:r>
              <a:rPr lang="en-US" altLang="en-US" sz="2000" b="1" dirty="0" smtClean="0">
                <a:latin typeface="Arial" pitchFamily="34" charset="0"/>
              </a:rPr>
              <a:t> 3.0 gives quantitative agreement with densities of individual species. </a:t>
            </a:r>
            <a:endParaRPr lang="en-US" altLang="en-US" sz="2000" b="1" i="0" dirty="0" smtClean="0">
              <a:latin typeface="Arial" pitchFamily="34" charset="0"/>
            </a:endParaRPr>
          </a:p>
        </p:txBody>
      </p:sp>
      <p:pic>
        <p:nvPicPr>
          <p:cNvPr id="156674" name="Picture 2" descr="D:\UIGELT-1_D_MJK\WORDDOCS\VIEWGRAF_abstract\Eindhoven_React_Mech_Workshop_2016_04_22\Energy_fuels_29_6146_2015_exp_results.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9869" y="1155510"/>
            <a:ext cx="4114800" cy="3401071"/>
          </a:xfrm>
          <a:prstGeom prst="rect">
            <a:avLst/>
          </a:prstGeom>
          <a:noFill/>
          <a:extLst>
            <a:ext uri="{909E8E84-426E-40DD-AFC4-6F175D3DCCD1}">
              <a14:hiddenFill xmlns:a14="http://schemas.microsoft.com/office/drawing/2010/main">
                <a:solidFill>
                  <a:srgbClr val="FFFFFF"/>
                </a:solidFill>
              </a14:hiddenFill>
            </a:ext>
          </a:extLst>
        </p:spPr>
      </p:pic>
      <p:pic>
        <p:nvPicPr>
          <p:cNvPr id="156675" name="Picture 3" descr="D:\UIGELT-1_D_MJK\WORDDOCS\VIEWGRAF_abstract\Eindhoven_React_Mech_Workshop_2016_04_22\Energy_fuels_29_6146_2015_experimen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74" y="855282"/>
            <a:ext cx="4114800" cy="385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4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descr="D:\UIGELT-1_D_MJK\WORDDOCS\VIEWGRAF_abstract\Eindhoven_React_Mech_Workshop_2016_04_22\Energy_fuels_29_6146_2015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 y="5578031"/>
            <a:ext cx="5486400" cy="1025313"/>
          </a:xfrm>
          <a:prstGeom prst="rect">
            <a:avLst/>
          </a:prstGeom>
          <a:noFill/>
          <a:extLst>
            <a:ext uri="{909E8E84-426E-40DD-AFC4-6F175D3DCCD1}">
              <a14:hiddenFill xmlns:a14="http://schemas.microsoft.com/office/drawing/2010/main">
                <a:solidFill>
                  <a:srgbClr val="FFFFFF"/>
                </a:solidFill>
              </a14:hiddenFill>
            </a:ext>
          </a:extLst>
        </p:spPr>
      </p:pic>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1932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82296" y="118872"/>
            <a:ext cx="8915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VALIDATION </a:t>
            </a:r>
            <a:r>
              <a:rPr lang="en-US" altLang="en-US" sz="2600" b="1" dirty="0" err="1" smtClean="0">
                <a:latin typeface="Arial" pitchFamily="34" charset="0"/>
              </a:rPr>
              <a:t>GRI-MECH</a:t>
            </a:r>
            <a:r>
              <a:rPr lang="en-US" altLang="en-US" sz="2600" b="1" dirty="0" smtClean="0">
                <a:latin typeface="Arial" pitchFamily="34" charset="0"/>
              </a:rPr>
              <a:t> 3.0:  SENSITIVITY</a:t>
            </a:r>
            <a:endParaRPr lang="en-US" altLang="en-US" sz="2600" b="1" i="0" dirty="0"/>
          </a:p>
        </p:txBody>
      </p:sp>
      <p:sp>
        <p:nvSpPr>
          <p:cNvPr id="3400717" name="Text Box 8"/>
          <p:cNvSpPr txBox="1">
            <a:spLocks noChangeArrowheads="1"/>
          </p:cNvSpPr>
          <p:nvPr/>
        </p:nvSpPr>
        <p:spPr bwMode="auto">
          <a:xfrm>
            <a:off x="100583" y="4882261"/>
            <a:ext cx="8947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An expected aspect of development and validation of the mechanism was sensitivity studies.</a:t>
            </a:r>
            <a:endParaRPr lang="en-US" altLang="en-US" sz="2000" b="1" i="0" dirty="0" smtClean="0">
              <a:latin typeface="Arial" pitchFamily="34" charset="0"/>
            </a:endParaRPr>
          </a:p>
        </p:txBody>
      </p:sp>
      <p:pic>
        <p:nvPicPr>
          <p:cNvPr id="157698" name="Picture 2" descr="D:\UIGELT-1_D_MJK\WORDDOCS\VIEWGRAF_abstract\Eindhoven_React_Mech_Workshop_2016_04_22\Energy_fuels_29_6146_2015_sensitivit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259" y="845057"/>
            <a:ext cx="8229600" cy="40693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210782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3904615" y="719328"/>
            <a:ext cx="457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026664" y="164592"/>
            <a:ext cx="60350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DERIVATIVES OF </a:t>
            </a:r>
            <a:r>
              <a:rPr lang="en-US" altLang="en-US" sz="2600" b="1" dirty="0" err="1" smtClean="0">
                <a:latin typeface="Arial" pitchFamily="34" charset="0"/>
              </a:rPr>
              <a:t>GRI-MECH</a:t>
            </a:r>
            <a:endParaRPr lang="en-US" altLang="en-US" sz="2600" b="1" i="0" dirty="0"/>
          </a:p>
        </p:txBody>
      </p:sp>
      <p:sp>
        <p:nvSpPr>
          <p:cNvPr id="11" name="Text Box 8"/>
          <p:cNvSpPr txBox="1">
            <a:spLocks noChangeArrowheads="1"/>
          </p:cNvSpPr>
          <p:nvPr/>
        </p:nvSpPr>
        <p:spPr bwMode="auto">
          <a:xfrm>
            <a:off x="3767328" y="903989"/>
            <a:ext cx="5294376"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err="1" smtClean="0">
                <a:latin typeface="Arial" pitchFamily="34" charset="0"/>
              </a:rPr>
              <a:t>GRI-Mech</a:t>
            </a:r>
            <a:r>
              <a:rPr lang="en-US" altLang="en-US" sz="2000" b="1" dirty="0" smtClean="0">
                <a:latin typeface="Arial" pitchFamily="34" charset="0"/>
              </a:rPr>
              <a:t> has become ingrained in the combustion community, and is the  basis for more complex derivative mechanisms.</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Example: Prof. Hai Wang (U Delaware/USC/Stanford) used </a:t>
            </a:r>
            <a:r>
              <a:rPr lang="en-US" altLang="en-US" sz="2000" b="1" dirty="0" err="1" smtClean="0">
                <a:latin typeface="Arial" pitchFamily="34" charset="0"/>
              </a:rPr>
              <a:t>GRI-Mech</a:t>
            </a:r>
            <a:r>
              <a:rPr lang="en-US" altLang="en-US" sz="2000" b="1" dirty="0" smtClean="0">
                <a:latin typeface="Arial" pitchFamily="34" charset="0"/>
              </a:rPr>
              <a:t> as a base to produce mechanisms for more complex feedstocks.</a:t>
            </a:r>
          </a:p>
        </p:txBody>
      </p:sp>
      <p:pic>
        <p:nvPicPr>
          <p:cNvPr id="161793" name="Picture 1" descr="D:\UIGELT-1_D_MJK\WORDDOCS\VIEWGRAF_abstract\Eindhoven_React_Mech_Workshop_2016_04_22\IJCK_21_589_2000_result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 y="301689"/>
            <a:ext cx="3371431"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49507" name="Picture 3" descr="D:\UIGELT-1_D_MJK\WORDDOCS\VIEWGRAF_abstract\Eindhoven_React_Mech_Workshop_2016_04_22\IJCK_21_589_2000_header.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4163" y="4064381"/>
            <a:ext cx="3657600" cy="1195890"/>
          </a:xfrm>
          <a:prstGeom prst="rect">
            <a:avLst/>
          </a:prstGeom>
          <a:noFill/>
          <a:extLst>
            <a:ext uri="{909E8E84-426E-40DD-AFC4-6F175D3DCCD1}">
              <a14:hiddenFill xmlns:a14="http://schemas.microsoft.com/office/drawing/2010/main">
                <a:solidFill>
                  <a:srgbClr val="FFFFFF"/>
                </a:solidFill>
              </a14:hiddenFill>
            </a:ext>
          </a:extLst>
        </p:spPr>
      </p:pic>
      <p:pic>
        <p:nvPicPr>
          <p:cNvPr id="149506" name="Picture 2" descr="D:\UIGELT-1_D_MJK\WORDDOCS\VIEWGRAF_abstract\Eindhoven_React_Mech_Workshop_2016_04_22\Butadiè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4588" y="4896295"/>
            <a:ext cx="1371600" cy="8735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233910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563880"/>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91440"/>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SAUDI ARAMCO MECHANISM </a:t>
            </a:r>
            <a:r>
              <a:rPr lang="en-US" altLang="en-US" sz="2600" b="1" dirty="0" err="1" smtClean="0">
                <a:latin typeface="Arial" pitchFamily="34" charset="0"/>
              </a:rPr>
              <a:t>v1.3</a:t>
            </a:r>
            <a:endParaRPr lang="en-US" altLang="en-US" sz="2600" b="1" i="0" dirty="0"/>
          </a:p>
        </p:txBody>
      </p:sp>
      <p:sp>
        <p:nvSpPr>
          <p:cNvPr id="11" name="Text Box 8"/>
          <p:cNvSpPr txBox="1">
            <a:spLocks noChangeArrowheads="1"/>
          </p:cNvSpPr>
          <p:nvPr/>
        </p:nvSpPr>
        <p:spPr bwMode="auto">
          <a:xfrm>
            <a:off x="73152" y="593093"/>
            <a:ext cx="900684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With lack of central support for </a:t>
            </a:r>
            <a:r>
              <a:rPr lang="en-US" altLang="en-US" sz="2000" b="1" dirty="0" err="1" smtClean="0">
                <a:latin typeface="Arial" pitchFamily="34" charset="0"/>
              </a:rPr>
              <a:t>GRI-Mech</a:t>
            </a:r>
            <a:r>
              <a:rPr lang="en-US" altLang="en-US" sz="2000" b="1" dirty="0" smtClean="0">
                <a:latin typeface="Arial" pitchFamily="34" charset="0"/>
              </a:rPr>
              <a:t>, the formal consortium no longer exists though the community does still exist.</a:t>
            </a:r>
          </a:p>
          <a:p>
            <a:pPr marL="292100" indent="-292100" eaLnBrk="0" hangingPunct="0">
              <a:spcAft>
                <a:spcPct val="50000"/>
              </a:spcAft>
              <a:buFont typeface="Symbol" panose="05050102010706020507" pitchFamily="18" charset="2"/>
              <a:buChar char="·"/>
            </a:pPr>
            <a:r>
              <a:rPr lang="en-US" altLang="en-US" sz="2000" b="1" dirty="0">
                <a:latin typeface="Arial" pitchFamily="34" charset="0"/>
              </a:rPr>
              <a:t>O</a:t>
            </a:r>
            <a:r>
              <a:rPr lang="en-US" altLang="en-US" sz="2000" b="1" dirty="0" smtClean="0">
                <a:latin typeface="Arial" pitchFamily="34" charset="0"/>
              </a:rPr>
              <a:t>ther sponsored mechanisms have been developed.</a:t>
            </a:r>
          </a:p>
          <a:p>
            <a:pPr marL="292100" indent="-292100" eaLnBrk="0" hangingPunct="0">
              <a:spcAft>
                <a:spcPct val="50000"/>
              </a:spcAft>
              <a:buFont typeface="Symbol" panose="05050102010706020507" pitchFamily="18" charset="2"/>
              <a:buChar char="·"/>
            </a:pPr>
            <a:r>
              <a:rPr lang="en-US" altLang="en-US" sz="2000" b="1" dirty="0" err="1">
                <a:latin typeface="Arial" pitchFamily="34" charset="0"/>
              </a:rPr>
              <a:t>AramcoMech</a:t>
            </a:r>
            <a:r>
              <a:rPr lang="en-US" altLang="en-US" sz="2000" b="1" dirty="0">
                <a:latin typeface="Arial" pitchFamily="34" charset="0"/>
              </a:rPr>
              <a:t> 1.3 is </a:t>
            </a:r>
            <a:r>
              <a:rPr lang="en-US" altLang="en-US" sz="2000" b="1" dirty="0" smtClean="0">
                <a:latin typeface="Arial" pitchFamily="34" charset="0"/>
              </a:rPr>
              <a:t>a kinetic mechanism and </a:t>
            </a:r>
            <a:r>
              <a:rPr lang="en-US" altLang="en-US" sz="2000" b="1" dirty="0">
                <a:latin typeface="Arial" pitchFamily="34" charset="0"/>
              </a:rPr>
              <a:t>thermochemical properties </a:t>
            </a:r>
            <a:r>
              <a:rPr lang="en-US" altLang="en-US" sz="2000" b="1" dirty="0" smtClean="0">
                <a:latin typeface="Arial" pitchFamily="34" charset="0"/>
              </a:rPr>
              <a:t>for </a:t>
            </a:r>
            <a:r>
              <a:rPr lang="en-US" altLang="en-US" sz="2000" b="1" dirty="0" err="1" smtClean="0">
                <a:latin typeface="Arial" pitchFamily="34" charset="0"/>
              </a:rPr>
              <a:t>C</a:t>
            </a:r>
            <a:r>
              <a:rPr lang="en-US" altLang="en-US" sz="2000" b="1" baseline="-25000" dirty="0" err="1" smtClean="0">
                <a:latin typeface="Arial" pitchFamily="34" charset="0"/>
              </a:rPr>
              <a:t>1</a:t>
            </a:r>
            <a:r>
              <a:rPr lang="en-US" altLang="en-US" sz="2000" b="1" dirty="0" err="1" smtClean="0">
                <a:latin typeface="Arial" pitchFamily="34" charset="0"/>
              </a:rPr>
              <a:t>-C</a:t>
            </a:r>
            <a:r>
              <a:rPr lang="en-US" altLang="en-US" sz="2000" b="1" baseline="-25000" dirty="0" err="1" smtClean="0">
                <a:latin typeface="Arial" pitchFamily="34" charset="0"/>
              </a:rPr>
              <a:t>4</a:t>
            </a:r>
            <a:r>
              <a:rPr lang="en-US" altLang="en-US" sz="2000" b="1" dirty="0" smtClean="0">
                <a:latin typeface="Arial" pitchFamily="34" charset="0"/>
              </a:rPr>
              <a:t> </a:t>
            </a:r>
            <a:r>
              <a:rPr lang="en-US" altLang="en-US" sz="2000" b="1" dirty="0">
                <a:latin typeface="Arial" pitchFamily="34" charset="0"/>
              </a:rPr>
              <a:t>based hydrocarbon and oxygenated fuels </a:t>
            </a:r>
            <a:r>
              <a:rPr lang="en-US" altLang="en-US" sz="2000" b="1" dirty="0" smtClean="0">
                <a:latin typeface="Arial" pitchFamily="34" charset="0"/>
              </a:rPr>
              <a:t>developed </a:t>
            </a:r>
            <a:r>
              <a:rPr lang="en-US" altLang="en-US" sz="2000" b="1" dirty="0">
                <a:latin typeface="Arial" pitchFamily="34" charset="0"/>
              </a:rPr>
              <a:t>by the Combustion Chemistry Centre </a:t>
            </a:r>
            <a:r>
              <a:rPr lang="en-US" altLang="en-US" sz="2000" b="1" dirty="0" smtClean="0">
                <a:latin typeface="Arial" pitchFamily="34" charset="0"/>
              </a:rPr>
              <a:t>at </a:t>
            </a:r>
            <a:r>
              <a:rPr lang="en-US" altLang="en-US" sz="2000" b="1" dirty="0">
                <a:latin typeface="Arial" pitchFamily="34" charset="0"/>
              </a:rPr>
              <a:t>NUI </a:t>
            </a:r>
            <a:r>
              <a:rPr lang="en-US" altLang="en-US" sz="2000" b="1" dirty="0" smtClean="0">
                <a:latin typeface="Arial" pitchFamily="34" charset="0"/>
              </a:rPr>
              <a:t>(National University Ireland) funded by Saudi Aramco. </a:t>
            </a:r>
          </a:p>
        </p:txBody>
      </p:sp>
      <p:pic>
        <p:nvPicPr>
          <p:cNvPr id="158721" name="Picture 1" descr="D:\UIGELT-1_D_MJK\WORDDOCS\VIEWGRAF_abstract\Eindhoven_React_Mech_Workshop_2016_04_22\IntJChemKin_45_638_2013_Aramco_mechanism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12" y="3534983"/>
            <a:ext cx="3108960" cy="1680624"/>
          </a:xfrm>
          <a:prstGeom prst="rect">
            <a:avLst/>
          </a:prstGeom>
          <a:noFill/>
          <a:extLst>
            <a:ext uri="{909E8E84-426E-40DD-AFC4-6F175D3DCCD1}">
              <a14:hiddenFill xmlns:a14="http://schemas.microsoft.com/office/drawing/2010/main">
                <a:solidFill>
                  <a:srgbClr val="FFFFFF"/>
                </a:solidFill>
              </a14:hiddenFill>
            </a:ext>
          </a:extLst>
        </p:spPr>
      </p:pic>
      <p:pic>
        <p:nvPicPr>
          <p:cNvPr id="158722" name="Picture 2" descr="D:\UIGELT-1_D_MJK\WORDDOCS\VIEWGRAF_abstract\Eindhoven_React_Mech_Workshop_2016_04_22\IntJChemKin_45_638_2013_Aramco_mechanism_tabl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968" y="3250692"/>
            <a:ext cx="5929312" cy="22431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386515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563880"/>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91440"/>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WHY WAS/IS </a:t>
            </a:r>
            <a:r>
              <a:rPr lang="en-US" altLang="en-US" sz="2600" b="1" dirty="0" err="1" smtClean="0">
                <a:latin typeface="Arial" pitchFamily="34" charset="0"/>
              </a:rPr>
              <a:t>GRI-MECH</a:t>
            </a:r>
            <a:r>
              <a:rPr lang="en-US" altLang="en-US" sz="2600" b="1" dirty="0" smtClean="0">
                <a:latin typeface="Arial" pitchFamily="34" charset="0"/>
              </a:rPr>
              <a:t> SUCCESSFUL?</a:t>
            </a:r>
            <a:endParaRPr lang="en-US" altLang="en-US" sz="2600" b="1" i="0" dirty="0"/>
          </a:p>
        </p:txBody>
      </p:sp>
      <p:sp>
        <p:nvSpPr>
          <p:cNvPr id="11" name="Text Box 8"/>
          <p:cNvSpPr txBox="1">
            <a:spLocks noChangeArrowheads="1"/>
          </p:cNvSpPr>
          <p:nvPr/>
        </p:nvSpPr>
        <p:spPr bwMode="auto">
          <a:xfrm>
            <a:off x="36576" y="684533"/>
            <a:ext cx="900684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Base system was of practical importance and captured universal interest of the community.</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Mechanism was published and distributed in standard format (</a:t>
            </a:r>
            <a:r>
              <a:rPr lang="en-US" altLang="en-US" sz="2000" b="1" dirty="0" err="1" smtClean="0">
                <a:latin typeface="Arial" pitchFamily="34" charset="0"/>
              </a:rPr>
              <a:t>CHEMKIN</a:t>
            </a:r>
            <a:r>
              <a:rPr lang="en-US" altLang="en-US" sz="2000" b="1" dirty="0" smtClean="0">
                <a:latin typeface="Arial" pitchFamily="34" charset="0"/>
              </a:rPr>
              <a:t>) that enabled universal adoption.* </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Thermodynamic database for most species was already available in a format accepted by community (NASA Thermochemical Database).  Universal adoption of data format made additional data rapidly available to field.</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The CH</a:t>
            </a:r>
            <a:r>
              <a:rPr lang="en-US" altLang="en-US" sz="2000" b="1" baseline="-25000" dirty="0" smtClean="0">
                <a:latin typeface="Arial" pitchFamily="34" charset="0"/>
              </a:rPr>
              <a:t>4</a:t>
            </a:r>
            <a:r>
              <a:rPr lang="en-US" altLang="en-US" sz="2000" b="1" dirty="0" smtClean="0">
                <a:latin typeface="Arial" pitchFamily="34" charset="0"/>
              </a:rPr>
              <a:t>/air system is complex enough to be interesting but simple enough that indisputable experimental data could be (relatively easily) generated for validation (e.g., flame speed vs equivalence ratio). </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Community established metrics for validating mechanism based on not-complex experiments and sensitivity studies.</a:t>
            </a:r>
          </a:p>
        </p:txBody>
      </p:sp>
      <p:sp>
        <p:nvSpPr>
          <p:cNvPr id="12" name="Text Box 8"/>
          <p:cNvSpPr txBox="1">
            <a:spLocks noChangeArrowheads="1"/>
          </p:cNvSpPr>
          <p:nvPr/>
        </p:nvSpPr>
        <p:spPr bwMode="auto">
          <a:xfrm>
            <a:off x="-27432" y="5564381"/>
            <a:ext cx="9006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pPr>
            <a:r>
              <a:rPr lang="en-US" altLang="en-US" sz="1800" b="1" dirty="0" smtClean="0">
                <a:latin typeface="Arial" pitchFamily="34" charset="0"/>
              </a:rPr>
              <a:t>* 	</a:t>
            </a:r>
            <a:r>
              <a:rPr lang="en-US" altLang="en-US" sz="1500" b="1" dirty="0" smtClean="0">
                <a:latin typeface="Arial" pitchFamily="34" charset="0"/>
              </a:rPr>
              <a:t>At the time </a:t>
            </a:r>
            <a:r>
              <a:rPr lang="en-US" altLang="en-US" sz="1500" b="1" dirty="0" err="1" smtClean="0">
                <a:latin typeface="Arial" pitchFamily="34" charset="0"/>
              </a:rPr>
              <a:t>GRI-Mech</a:t>
            </a:r>
            <a:r>
              <a:rPr lang="en-US" altLang="en-US" sz="1500" b="1" dirty="0" smtClean="0">
                <a:latin typeface="Arial" pitchFamily="34" charset="0"/>
              </a:rPr>
              <a:t> began, </a:t>
            </a:r>
            <a:r>
              <a:rPr lang="en-US" altLang="en-US" sz="1500" b="1" dirty="0" err="1" smtClean="0">
                <a:latin typeface="Arial" pitchFamily="34" charset="0"/>
              </a:rPr>
              <a:t>CHEMKIN</a:t>
            </a:r>
            <a:r>
              <a:rPr lang="en-US" altLang="en-US" sz="1500" b="1" dirty="0" smtClean="0">
                <a:latin typeface="Arial" pitchFamily="34" charset="0"/>
              </a:rPr>
              <a:t> was free source code from Sandia National Lab.  </a:t>
            </a:r>
            <a:r>
              <a:rPr lang="en-US" altLang="en-US" sz="1500" b="1" dirty="0" err="1" smtClean="0">
                <a:latin typeface="Arial" pitchFamily="34" charset="0"/>
              </a:rPr>
              <a:t>CHEMKIN</a:t>
            </a:r>
            <a:r>
              <a:rPr lang="en-US" altLang="en-US" sz="1500" b="1" dirty="0" smtClean="0">
                <a:latin typeface="Arial" pitchFamily="34" charset="0"/>
              </a:rPr>
              <a:t> is now a proprietary commercial product from Reaction Design.  Might not select </a:t>
            </a:r>
            <a:r>
              <a:rPr lang="en-US" altLang="en-US" sz="1500" b="1" dirty="0" err="1" smtClean="0">
                <a:latin typeface="Arial" pitchFamily="34" charset="0"/>
              </a:rPr>
              <a:t>CHEMKIN</a:t>
            </a:r>
            <a:r>
              <a:rPr lang="en-US" altLang="en-US" sz="1500" b="1" dirty="0" smtClean="0">
                <a:latin typeface="Arial" pitchFamily="34" charset="0"/>
              </a:rPr>
              <a:t> today.</a:t>
            </a:r>
          </a:p>
        </p:txBody>
      </p:sp>
      <p:sp>
        <p:nvSpPr>
          <p:cNvPr id="13"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402876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563880"/>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91440"/>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WHY WAS/IS </a:t>
            </a:r>
            <a:r>
              <a:rPr lang="en-US" altLang="en-US" sz="2600" b="1" dirty="0" err="1" smtClean="0">
                <a:latin typeface="Arial" pitchFamily="34" charset="0"/>
              </a:rPr>
              <a:t>GRI-MECH</a:t>
            </a:r>
            <a:r>
              <a:rPr lang="en-US" altLang="en-US" sz="2600" b="1" dirty="0" smtClean="0">
                <a:latin typeface="Arial" pitchFamily="34" charset="0"/>
              </a:rPr>
              <a:t> SUCCESSFUL?</a:t>
            </a:r>
            <a:endParaRPr lang="en-US" altLang="en-US" sz="2600" b="1" i="0" dirty="0"/>
          </a:p>
        </p:txBody>
      </p:sp>
      <p:sp>
        <p:nvSpPr>
          <p:cNvPr id="11" name="Text Box 8"/>
          <p:cNvSpPr txBox="1">
            <a:spLocks noChangeArrowheads="1"/>
          </p:cNvSpPr>
          <p:nvPr/>
        </p:nvSpPr>
        <p:spPr bwMode="auto">
          <a:xfrm>
            <a:off x="88231" y="764743"/>
            <a:ext cx="900684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a:latin typeface="Arial" pitchFamily="34" charset="0"/>
              </a:rPr>
              <a:t>E</a:t>
            </a:r>
            <a:r>
              <a:rPr lang="en-US" altLang="en-US" sz="2000" b="1" dirty="0" smtClean="0">
                <a:latin typeface="Arial" pitchFamily="34" charset="0"/>
              </a:rPr>
              <a:t>xperiments were performed for the purpose of developing and validating the mechanism. </a:t>
            </a:r>
          </a:p>
          <a:p>
            <a:pPr marL="292100" indent="-292100" eaLnBrk="0" hangingPunct="0">
              <a:spcAft>
                <a:spcPct val="50000"/>
              </a:spcAft>
              <a:buFont typeface="Symbol" panose="05050102010706020507" pitchFamily="18" charset="2"/>
              <a:buChar char="·"/>
            </a:pPr>
            <a:r>
              <a:rPr lang="en-US" altLang="en-US" sz="2000" b="1" dirty="0">
                <a:latin typeface="Arial" pitchFamily="34" charset="0"/>
              </a:rPr>
              <a:t>The physical chemistry community was active participants in measuring and calculating fundamental parameters</a:t>
            </a:r>
            <a:r>
              <a:rPr lang="en-US" altLang="en-US" sz="2000" b="1" dirty="0" smtClean="0">
                <a:latin typeface="Arial" pitchFamily="34" charset="0"/>
              </a:rPr>
              <a:t>.</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No surface reactions (!) – no soot, no particles.</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Targeted fairly narrow range of conditions. </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Suites of community accepted, CFD-like computer models were already available into which the mechanism could be "dropped".  </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An industry organization (initially) financially supported the work; and professional societies/conferences technically supported the effort.</a:t>
            </a:r>
          </a:p>
        </p:txBody>
      </p:sp>
      <p:sp>
        <p:nvSpPr>
          <p:cNvPr id="13"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41503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16" name="Text Box 7"/>
          <p:cNvSpPr txBox="1">
            <a:spLocks noChangeArrowheads="1"/>
          </p:cNvSpPr>
          <p:nvPr/>
        </p:nvSpPr>
        <p:spPr bwMode="auto">
          <a:xfrm>
            <a:off x="310896" y="2276856"/>
            <a:ext cx="8513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600" b="1" i="1" dirty="0" smtClean="0">
                <a:latin typeface="Arial" pitchFamily="34" charset="0"/>
              </a:rPr>
              <a:t>WHAT IS A REACTION MECHANISM?</a:t>
            </a:r>
            <a:endParaRPr lang="en-US" altLang="en-US" sz="3600" b="1" i="1" dirty="0"/>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800052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16" name="Text Box 7"/>
          <p:cNvSpPr txBox="1">
            <a:spLocks noChangeArrowheads="1"/>
          </p:cNvSpPr>
          <p:nvPr/>
        </p:nvSpPr>
        <p:spPr bwMode="auto">
          <a:xfrm>
            <a:off x="310896" y="1965960"/>
            <a:ext cx="8513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600" b="1" i="1" dirty="0" smtClean="0">
                <a:latin typeface="Arial" pitchFamily="34" charset="0"/>
              </a:rPr>
              <a:t>STORY 2: </a:t>
            </a:r>
          </a:p>
          <a:p>
            <a:pPr algn="ctr" eaLnBrk="0" hangingPunct="0"/>
            <a:r>
              <a:rPr lang="en-US" altLang="en-US" sz="3600" b="1" i="1" dirty="0" smtClean="0">
                <a:latin typeface="Arial" pitchFamily="34" charset="0"/>
              </a:rPr>
              <a:t>GENEALOGY (3-BODY RATE COEFFICIENTS GONE WRONG)</a:t>
            </a:r>
            <a:endParaRPr lang="en-US" altLang="en-US" sz="3600" b="1" i="1" dirty="0"/>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17792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966216"/>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64008"/>
            <a:ext cx="85130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800" b="1" dirty="0" smtClean="0">
                <a:latin typeface="Arial" pitchFamily="34" charset="0"/>
              </a:rPr>
              <a:t>THE TALE OF A RATE COEFFICIENT – </a:t>
            </a:r>
          </a:p>
          <a:p>
            <a:pPr algn="ctr" eaLnBrk="0" hangingPunct="0"/>
            <a:r>
              <a:rPr lang="en-US" altLang="en-US" sz="2800" b="1" dirty="0" smtClean="0">
                <a:latin typeface="Arial" pitchFamily="34" charset="0"/>
              </a:rPr>
              <a:t>THE 3-BODY REACTION</a:t>
            </a:r>
            <a:endParaRPr lang="en-US" altLang="en-US" sz="2800" b="1" i="0" dirty="0"/>
          </a:p>
        </p:txBody>
      </p:sp>
      <p:sp>
        <p:nvSpPr>
          <p:cNvPr id="3400717" name="Text Box 8"/>
          <p:cNvSpPr txBox="1">
            <a:spLocks noChangeArrowheads="1"/>
          </p:cNvSpPr>
          <p:nvPr/>
        </p:nvSpPr>
        <p:spPr bwMode="auto">
          <a:xfrm>
            <a:off x="73152" y="1206373"/>
            <a:ext cx="900684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It is common to write association reactions as "3 body reactions",</a:t>
            </a:r>
          </a:p>
          <a:p>
            <a:pPr marL="0" indent="0" eaLnBrk="0" hangingPunct="0">
              <a:spcAft>
                <a:spcPct val="50000"/>
              </a:spcAft>
            </a:pPr>
            <a:endParaRPr lang="en-US" altLang="en-US" sz="2000" b="1" dirty="0">
              <a:latin typeface="Arial" pitchFamily="34" charset="0"/>
            </a:endParaRP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The "third body" M conserves momentum while forming the molecule.</a:t>
            </a:r>
          </a:p>
          <a:p>
            <a:pPr marL="292100" indent="-292100" eaLnBrk="0" hangingPunct="0">
              <a:spcAft>
                <a:spcPct val="50000"/>
              </a:spcAft>
              <a:buFont typeface="Symbol" panose="05050102010706020507" pitchFamily="18" charset="2"/>
              <a:buChar char="·"/>
            </a:pPr>
            <a:r>
              <a:rPr lang="en-US" altLang="en-US" sz="2000" b="1" i="1" dirty="0" smtClean="0">
                <a:latin typeface="Arial" pitchFamily="34" charset="0"/>
              </a:rPr>
              <a:t>This is wrong!!  </a:t>
            </a:r>
            <a:r>
              <a:rPr lang="en-US" altLang="en-US" sz="2000" b="1" dirty="0" smtClean="0">
                <a:latin typeface="Arial" pitchFamily="34" charset="0"/>
              </a:rPr>
              <a:t>There is no such thing as a 3-body reaction!</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3-body reactions are actually a sequence of two 2-body reactions.</a:t>
            </a:r>
          </a:p>
        </p:txBody>
      </p:sp>
      <p:graphicFrame>
        <p:nvGraphicFramePr>
          <p:cNvPr id="2" name="Object 1"/>
          <p:cNvGraphicFramePr>
            <a:graphicFrameLocks noChangeAspect="1"/>
          </p:cNvGraphicFramePr>
          <p:nvPr>
            <p:extLst>
              <p:ext uri="{D42A27DB-BD31-4B8C-83A1-F6EECF244321}">
                <p14:modId xmlns:p14="http://schemas.microsoft.com/office/powerpoint/2010/main" val="4120216793"/>
              </p:ext>
            </p:extLst>
          </p:nvPr>
        </p:nvGraphicFramePr>
        <p:xfrm>
          <a:off x="2888107" y="1653604"/>
          <a:ext cx="3203575" cy="473075"/>
        </p:xfrm>
        <a:graphic>
          <a:graphicData uri="http://schemas.openxmlformats.org/presentationml/2006/ole">
            <mc:AlternateContent xmlns:mc="http://schemas.openxmlformats.org/markup-compatibility/2006">
              <mc:Choice xmlns:v="urn:schemas-microsoft-com:vml" Requires="v">
                <p:oleObj spid="_x0000_s141386" name="Equation" r:id="rId4" imgW="1371600" imgH="203040" progId="Equation.3">
                  <p:embed/>
                </p:oleObj>
              </mc:Choice>
              <mc:Fallback>
                <p:oleObj name="Equation" r:id="rId4" imgW="1371600" imgH="203040" progId="Equation.3">
                  <p:embed/>
                  <p:pic>
                    <p:nvPicPr>
                      <p:cNvPr id="0" name=""/>
                      <p:cNvPicPr/>
                      <p:nvPr/>
                    </p:nvPicPr>
                    <p:blipFill>
                      <a:blip r:embed="rId5"/>
                      <a:stretch>
                        <a:fillRect/>
                      </a:stretch>
                    </p:blipFill>
                    <p:spPr>
                      <a:xfrm>
                        <a:off x="2888107" y="1653604"/>
                        <a:ext cx="3203575" cy="4730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53330025"/>
              </p:ext>
            </p:extLst>
          </p:nvPr>
        </p:nvGraphicFramePr>
        <p:xfrm>
          <a:off x="276225" y="3900361"/>
          <a:ext cx="3646488" cy="1625600"/>
        </p:xfrm>
        <a:graphic>
          <a:graphicData uri="http://schemas.openxmlformats.org/presentationml/2006/ole">
            <mc:AlternateContent xmlns:mc="http://schemas.openxmlformats.org/markup-compatibility/2006">
              <mc:Choice xmlns:v="urn:schemas-microsoft-com:vml" Requires="v">
                <p:oleObj spid="_x0000_s141387" name="Equation" r:id="rId6" imgW="1562040" imgH="698400" progId="Equation.3">
                  <p:embed/>
                </p:oleObj>
              </mc:Choice>
              <mc:Fallback>
                <p:oleObj name="Equation" r:id="rId6" imgW="1562040" imgH="698400" progId="Equation.3">
                  <p:embed/>
                  <p:pic>
                    <p:nvPicPr>
                      <p:cNvPr id="0" name="Object 1"/>
                      <p:cNvPicPr>
                        <a:picLocks noChangeAspect="1" noChangeArrowheads="1"/>
                      </p:cNvPicPr>
                      <p:nvPr/>
                    </p:nvPicPr>
                    <p:blipFill>
                      <a:blip r:embed="rId7"/>
                      <a:srcRect/>
                      <a:stretch>
                        <a:fillRect/>
                      </a:stretch>
                    </p:blipFill>
                    <p:spPr bwMode="auto">
                      <a:xfrm>
                        <a:off x="276225" y="3900361"/>
                        <a:ext cx="3646488" cy="1625600"/>
                      </a:xfrm>
                      <a:prstGeom prst="rect">
                        <a:avLst/>
                      </a:prstGeom>
                      <a:noFill/>
                      <a:ln>
                        <a:noFill/>
                      </a:ln>
                    </p:spPr>
                  </p:pic>
                </p:oleObj>
              </mc:Fallback>
            </mc:AlternateContent>
          </a:graphicData>
        </a:graphic>
      </p:graphicFrame>
      <p:sp>
        <p:nvSpPr>
          <p:cNvPr id="13" name="Text Box 8"/>
          <p:cNvSpPr txBox="1">
            <a:spLocks noChangeArrowheads="1"/>
          </p:cNvSpPr>
          <p:nvPr/>
        </p:nvSpPr>
        <p:spPr bwMode="auto">
          <a:xfrm>
            <a:off x="4084320" y="3992245"/>
            <a:ext cx="49590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The intermediate transition state CO* can auto-decay back into C + O.</a:t>
            </a: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By virtue of </a:t>
            </a:r>
            <a:r>
              <a:rPr lang="en-US" altLang="en-US" sz="2000" b="1" i="1" dirty="0" smtClean="0">
                <a:latin typeface="Arial" pitchFamily="34" charset="0"/>
              </a:rPr>
              <a:t>a second collision </a:t>
            </a:r>
            <a:r>
              <a:rPr lang="en-US" altLang="en-US" sz="2000" b="1" dirty="0" smtClean="0">
                <a:latin typeface="Arial" pitchFamily="34" charset="0"/>
              </a:rPr>
              <a:t>CO* is stabilized to form CO. </a:t>
            </a:r>
          </a:p>
        </p:txBody>
      </p:sp>
      <p:sp>
        <p:nvSpPr>
          <p:cNvPr id="14"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415525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609600"/>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100584"/>
            <a:ext cx="8513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600" b="1" dirty="0" smtClean="0">
                <a:latin typeface="Arial" pitchFamily="34" charset="0"/>
              </a:rPr>
              <a:t>3-BODY AND EFFECTIVE 2-BODY COEFFICIENTS</a:t>
            </a:r>
            <a:endParaRPr lang="en-US" altLang="en-US" sz="2600" b="1" i="0" dirty="0"/>
          </a:p>
        </p:txBody>
      </p:sp>
      <p:graphicFrame>
        <p:nvGraphicFramePr>
          <p:cNvPr id="3" name="Object 2"/>
          <p:cNvGraphicFramePr>
            <a:graphicFrameLocks noChangeAspect="1"/>
          </p:cNvGraphicFramePr>
          <p:nvPr>
            <p:extLst>
              <p:ext uri="{D42A27DB-BD31-4B8C-83A1-F6EECF244321}">
                <p14:modId xmlns:p14="http://schemas.microsoft.com/office/powerpoint/2010/main" val="4219173683"/>
              </p:ext>
            </p:extLst>
          </p:nvPr>
        </p:nvGraphicFramePr>
        <p:xfrm>
          <a:off x="300038" y="1109663"/>
          <a:ext cx="8547100" cy="2625725"/>
        </p:xfrm>
        <a:graphic>
          <a:graphicData uri="http://schemas.openxmlformats.org/presentationml/2006/ole">
            <mc:AlternateContent xmlns:mc="http://schemas.openxmlformats.org/markup-compatibility/2006">
              <mc:Choice xmlns:v="urn:schemas-microsoft-com:vml" Requires="v">
                <p:oleObj spid="_x0000_s142390" name="Equation" r:id="rId4" imgW="4241520" imgH="1307880" progId="Equation.3">
                  <p:embed/>
                </p:oleObj>
              </mc:Choice>
              <mc:Fallback>
                <p:oleObj name="Equation" r:id="rId4" imgW="4241520" imgH="1307880" progId="Equation.3">
                  <p:embed/>
                  <p:pic>
                    <p:nvPicPr>
                      <p:cNvPr id="0" name=""/>
                      <p:cNvPicPr>
                        <a:picLocks noChangeAspect="1" noChangeArrowheads="1"/>
                      </p:cNvPicPr>
                      <p:nvPr/>
                    </p:nvPicPr>
                    <p:blipFill>
                      <a:blip r:embed="rId5"/>
                      <a:srcRect/>
                      <a:stretch>
                        <a:fillRect/>
                      </a:stretch>
                    </p:blipFill>
                    <p:spPr bwMode="auto">
                      <a:xfrm>
                        <a:off x="300038" y="1109663"/>
                        <a:ext cx="8547100" cy="262572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16633604"/>
              </p:ext>
            </p:extLst>
          </p:nvPr>
        </p:nvGraphicFramePr>
        <p:xfrm>
          <a:off x="450469" y="3887280"/>
          <a:ext cx="2567051" cy="2107979"/>
        </p:xfrm>
        <a:graphic>
          <a:graphicData uri="http://schemas.openxmlformats.org/presentationml/2006/ole">
            <mc:AlternateContent xmlns:mc="http://schemas.openxmlformats.org/markup-compatibility/2006">
              <mc:Choice xmlns:v="urn:schemas-microsoft-com:vml" Requires="v">
                <p:oleObj spid="_x0000_s142391" name="Equation" r:id="rId6" imgW="1079280" imgH="888840" progId="Equation.3">
                  <p:embed/>
                </p:oleObj>
              </mc:Choice>
              <mc:Fallback>
                <p:oleObj name="Equation" r:id="rId6" imgW="1079280" imgH="888840" progId="Equation.3">
                  <p:embed/>
                  <p:pic>
                    <p:nvPicPr>
                      <p:cNvPr id="0" name="Object 2"/>
                      <p:cNvPicPr>
                        <a:picLocks noChangeAspect="1" noChangeArrowheads="1"/>
                      </p:cNvPicPr>
                      <p:nvPr/>
                    </p:nvPicPr>
                    <p:blipFill>
                      <a:blip r:embed="rId7"/>
                      <a:srcRect/>
                      <a:stretch>
                        <a:fillRect/>
                      </a:stretch>
                    </p:blipFill>
                    <p:spPr bwMode="auto">
                      <a:xfrm>
                        <a:off x="450469" y="3887280"/>
                        <a:ext cx="2567051" cy="2107979"/>
                      </a:xfrm>
                      <a:prstGeom prst="rect">
                        <a:avLst/>
                      </a:prstGeom>
                      <a:noFill/>
                      <a:ln>
                        <a:noFill/>
                      </a:ln>
                      <a:extLst/>
                    </p:spPr>
                  </p:pic>
                </p:oleObj>
              </mc:Fallback>
            </mc:AlternateContent>
          </a:graphicData>
        </a:graphic>
      </p:graphicFrame>
      <p:sp>
        <p:nvSpPr>
          <p:cNvPr id="14" name="Text Box 8"/>
          <p:cNvSpPr txBox="1">
            <a:spLocks noChangeArrowheads="1"/>
          </p:cNvSpPr>
          <p:nvPr/>
        </p:nvSpPr>
        <p:spPr bwMode="auto">
          <a:xfrm>
            <a:off x="3087624" y="3955669"/>
            <a:ext cx="575163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The "3-body" rate coefficient is pressure dependent.</a:t>
            </a:r>
          </a:p>
          <a:p>
            <a:pPr marL="292100" indent="-292100" eaLnBrk="0" hangingPunct="0">
              <a:spcAft>
                <a:spcPct val="50000"/>
              </a:spcAft>
              <a:buFont typeface="Symbol" panose="05050102010706020507" pitchFamily="18" charset="2"/>
              <a:buChar char="·"/>
            </a:pPr>
            <a:endParaRPr lang="en-US" altLang="en-US" sz="2000" b="1" dirty="0">
              <a:latin typeface="Arial" pitchFamily="34" charset="0"/>
            </a:endParaRPr>
          </a:p>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The effective 2-body rate coefficient has low and high pressure limits. </a:t>
            </a:r>
          </a:p>
          <a:p>
            <a:pPr marL="0" indent="0" eaLnBrk="0" hangingPunct="0">
              <a:spcAft>
                <a:spcPct val="50000"/>
              </a:spcAft>
            </a:pPr>
            <a:endParaRPr lang="en-US" altLang="en-US" sz="2000" b="1" dirty="0">
              <a:latin typeface="Arial" pitchFamily="34" charset="0"/>
            </a:endParaRPr>
          </a:p>
        </p:txBody>
      </p:sp>
      <p:sp>
        <p:nvSpPr>
          <p:cNvPr id="5" name="Rectangle 4"/>
          <p:cNvSpPr/>
          <p:nvPr/>
        </p:nvSpPr>
        <p:spPr>
          <a:xfrm>
            <a:off x="301752" y="2907792"/>
            <a:ext cx="4590288" cy="859536"/>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16" name="Text Box 8"/>
          <p:cNvSpPr txBox="1">
            <a:spLocks noChangeArrowheads="1"/>
          </p:cNvSpPr>
          <p:nvPr/>
        </p:nvSpPr>
        <p:spPr bwMode="auto">
          <a:xfrm>
            <a:off x="405384" y="679069"/>
            <a:ext cx="8208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latin typeface="Arial" pitchFamily="34" charset="0"/>
              </a:rPr>
              <a:t>Combine 2-reactions into a single process....</a:t>
            </a:r>
            <a:endParaRPr lang="en-US" altLang="en-US" sz="2000" b="1" dirty="0">
              <a:latin typeface="Arial" pitchFamily="34" charset="0"/>
            </a:endParaRPr>
          </a:p>
        </p:txBody>
      </p:sp>
    </p:spTree>
    <p:extLst>
      <p:ext uri="{BB962C8B-B14F-4D97-AF65-F5344CB8AC3E}">
        <p14:creationId xmlns:p14="http://schemas.microsoft.com/office/powerpoint/2010/main" val="272272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179388" y="587375"/>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1267" name="Text Box 3"/>
          <p:cNvSpPr txBox="1">
            <a:spLocks noChangeArrowheads="1"/>
          </p:cNvSpPr>
          <p:nvPr/>
        </p:nvSpPr>
        <p:spPr bwMode="auto">
          <a:xfrm>
            <a:off x="61913" y="19050"/>
            <a:ext cx="8815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700" b="1">
                <a:solidFill>
                  <a:srgbClr val="000000"/>
                </a:solidFill>
              </a:rPr>
              <a:t>LOW PRESSURE FALLOFF – HIGH PRESSURE LIMIT</a:t>
            </a:r>
          </a:p>
        </p:txBody>
      </p:sp>
      <p:sp>
        <p:nvSpPr>
          <p:cNvPr id="11268"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a:solidFill>
                <a:srgbClr val="000000"/>
              </a:solidFill>
            </a:endParaRPr>
          </a:p>
        </p:txBody>
      </p:sp>
      <p:grpSp>
        <p:nvGrpSpPr>
          <p:cNvPr id="11269" name="Group 5"/>
          <p:cNvGrpSpPr>
            <a:grpSpLocks/>
          </p:cNvGrpSpPr>
          <p:nvPr/>
        </p:nvGrpSpPr>
        <p:grpSpPr bwMode="auto">
          <a:xfrm>
            <a:off x="5257800" y="6172200"/>
            <a:ext cx="3770313" cy="582613"/>
            <a:chOff x="2953" y="3839"/>
            <a:chExt cx="2375" cy="367"/>
          </a:xfrm>
        </p:grpSpPr>
        <p:sp>
          <p:nvSpPr>
            <p:cNvPr id="11279"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endParaRPr>
            </a:p>
          </p:txBody>
        </p:sp>
        <p:sp>
          <p:nvSpPr>
            <p:cNvPr id="11280"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000000"/>
                  </a:solidFill>
                </a:rPr>
                <a:t>University of Michigan</a:t>
              </a:r>
            </a:p>
            <a:p>
              <a:pPr algn="ctr"/>
              <a:r>
                <a:rPr lang="en-US" sz="1600" b="1">
                  <a:solidFill>
                    <a:srgbClr val="000000"/>
                  </a:solidFill>
                </a:rPr>
                <a:t>Institute for Plasma Science &amp; Engr.</a:t>
              </a:r>
            </a:p>
          </p:txBody>
        </p:sp>
      </p:grpSp>
      <p:graphicFrame>
        <p:nvGraphicFramePr>
          <p:cNvPr id="11272" name="Object 2"/>
          <p:cNvGraphicFramePr>
            <a:graphicFrameLocks noChangeAspect="1"/>
          </p:cNvGraphicFramePr>
          <p:nvPr/>
        </p:nvGraphicFramePr>
        <p:xfrm>
          <a:off x="3140075" y="4692650"/>
          <a:ext cx="214313" cy="403225"/>
        </p:xfrm>
        <a:graphic>
          <a:graphicData uri="http://schemas.openxmlformats.org/presentationml/2006/ole">
            <mc:AlternateContent xmlns:mc="http://schemas.openxmlformats.org/markup-compatibility/2006">
              <mc:Choice xmlns:v="urn:schemas-microsoft-com:vml" Requires="v">
                <p:oleObj spid="_x0000_s146549"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075" y="4692650"/>
                        <a:ext cx="2143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273" name="Group 5"/>
          <p:cNvGrpSpPr>
            <a:grpSpLocks/>
          </p:cNvGrpSpPr>
          <p:nvPr/>
        </p:nvGrpSpPr>
        <p:grpSpPr bwMode="auto">
          <a:xfrm>
            <a:off x="349250" y="862792"/>
            <a:ext cx="3938588" cy="864986"/>
            <a:chOff x="5682829" y="1060499"/>
            <a:chExt cx="3458976" cy="627096"/>
          </a:xfrm>
        </p:grpSpPr>
        <p:graphicFrame>
          <p:nvGraphicFramePr>
            <p:cNvPr id="11276" name="Object 1"/>
            <p:cNvGraphicFramePr>
              <a:graphicFrameLocks noChangeAspect="1"/>
            </p:cNvGraphicFramePr>
            <p:nvPr>
              <p:extLst>
                <p:ext uri="{D42A27DB-BD31-4B8C-83A1-F6EECF244321}">
                  <p14:modId xmlns:p14="http://schemas.microsoft.com/office/powerpoint/2010/main" val="3330035245"/>
                </p:ext>
              </p:extLst>
            </p:nvPr>
          </p:nvGraphicFramePr>
          <p:xfrm>
            <a:off x="5682829" y="1170421"/>
            <a:ext cx="3458976" cy="448852"/>
          </p:xfrm>
          <a:graphic>
            <a:graphicData uri="http://schemas.openxmlformats.org/presentationml/2006/ole">
              <mc:AlternateContent xmlns:mc="http://schemas.openxmlformats.org/markup-compatibility/2006">
                <mc:Choice xmlns:v="urn:schemas-microsoft-com:vml" Requires="v">
                  <p:oleObj spid="_x0000_s146550" name="Equation" r:id="rId6" imgW="1854000" imgH="241200" progId="Equation.3">
                    <p:embed/>
                  </p:oleObj>
                </mc:Choice>
                <mc:Fallback>
                  <p:oleObj name="Equation" r:id="rId6" imgW="1854000" imgH="241200" progId="Equation.3">
                    <p:embed/>
                    <p:pic>
                      <p:nvPicPr>
                        <p:cNvPr id="0" name=""/>
                        <p:cNvPicPr>
                          <a:picLocks noChangeAspect="1" noChangeArrowheads="1"/>
                        </p:cNvPicPr>
                        <p:nvPr/>
                      </p:nvPicPr>
                      <p:blipFill>
                        <a:blip r:embed="rId7"/>
                        <a:srcRect/>
                        <a:stretch>
                          <a:fillRect/>
                        </a:stretch>
                      </p:blipFill>
                      <p:spPr bwMode="auto">
                        <a:xfrm>
                          <a:off x="5682829" y="1170421"/>
                          <a:ext cx="3458976" cy="44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7" name="Object 3"/>
            <p:cNvGraphicFramePr>
              <a:graphicFrameLocks noChangeAspect="1"/>
            </p:cNvGraphicFramePr>
            <p:nvPr>
              <p:extLst>
                <p:ext uri="{D42A27DB-BD31-4B8C-83A1-F6EECF244321}">
                  <p14:modId xmlns:p14="http://schemas.microsoft.com/office/powerpoint/2010/main" val="1198113134"/>
                </p:ext>
              </p:extLst>
            </p:nvPr>
          </p:nvGraphicFramePr>
          <p:xfrm>
            <a:off x="6447663" y="1060499"/>
            <a:ext cx="828675" cy="377825"/>
          </p:xfrm>
          <a:graphic>
            <a:graphicData uri="http://schemas.openxmlformats.org/presentationml/2006/ole">
              <mc:AlternateContent xmlns:mc="http://schemas.openxmlformats.org/markup-compatibility/2006">
                <mc:Choice xmlns:v="urn:schemas-microsoft-com:vml" Requires="v">
                  <p:oleObj spid="_x0000_s146551" name="Equation" r:id="rId8" imgW="444240" imgH="203040" progId="Equation.3">
                    <p:embed/>
                  </p:oleObj>
                </mc:Choice>
                <mc:Fallback>
                  <p:oleObj name="Equation" r:id="rId8" imgW="444240" imgH="203040" progId="Equation.3">
                    <p:embed/>
                    <p:pic>
                      <p:nvPicPr>
                        <p:cNvPr id="0" name=""/>
                        <p:cNvPicPr>
                          <a:picLocks noChangeAspect="1" noChangeArrowheads="1"/>
                        </p:cNvPicPr>
                        <p:nvPr/>
                      </p:nvPicPr>
                      <p:blipFill>
                        <a:blip r:embed="rId9"/>
                        <a:srcRect/>
                        <a:stretch>
                          <a:fillRect/>
                        </a:stretch>
                      </p:blipFill>
                      <p:spPr bwMode="auto">
                        <a:xfrm>
                          <a:off x="6447663" y="1060499"/>
                          <a:ext cx="828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8" name="Object 4"/>
            <p:cNvGraphicFramePr>
              <a:graphicFrameLocks noChangeAspect="1"/>
            </p:cNvGraphicFramePr>
            <p:nvPr>
              <p:extLst>
                <p:ext uri="{D42A27DB-BD31-4B8C-83A1-F6EECF244321}">
                  <p14:modId xmlns:p14="http://schemas.microsoft.com/office/powerpoint/2010/main" val="966279815"/>
                </p:ext>
              </p:extLst>
            </p:nvPr>
          </p:nvGraphicFramePr>
          <p:xfrm>
            <a:off x="6388423" y="1309770"/>
            <a:ext cx="828675" cy="377825"/>
          </p:xfrm>
          <a:graphic>
            <a:graphicData uri="http://schemas.openxmlformats.org/presentationml/2006/ole">
              <mc:AlternateContent xmlns:mc="http://schemas.openxmlformats.org/markup-compatibility/2006">
                <mc:Choice xmlns:v="urn:schemas-microsoft-com:vml" Requires="v">
                  <p:oleObj spid="_x0000_s146552" name="Equation" r:id="rId10" imgW="444240" imgH="203040" progId="Equation.3">
                    <p:embed/>
                  </p:oleObj>
                </mc:Choice>
                <mc:Fallback>
                  <p:oleObj name="Equation" r:id="rId10" imgW="444240" imgH="203040" progId="Equation.3">
                    <p:embed/>
                    <p:pic>
                      <p:nvPicPr>
                        <p:cNvPr id="0" name=""/>
                        <p:cNvPicPr>
                          <a:picLocks noChangeAspect="1" noChangeArrowheads="1"/>
                        </p:cNvPicPr>
                        <p:nvPr/>
                      </p:nvPicPr>
                      <p:blipFill>
                        <a:blip r:embed="rId11"/>
                        <a:srcRect/>
                        <a:stretch>
                          <a:fillRect/>
                        </a:stretch>
                      </p:blipFill>
                      <p:spPr bwMode="auto">
                        <a:xfrm>
                          <a:off x="6388423" y="1309770"/>
                          <a:ext cx="828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274" name="Text Box 5"/>
          <p:cNvSpPr txBox="1">
            <a:spLocks noChangeArrowheads="1"/>
          </p:cNvSpPr>
          <p:nvPr/>
        </p:nvSpPr>
        <p:spPr bwMode="auto">
          <a:xfrm>
            <a:off x="447675" y="5131616"/>
            <a:ext cx="4872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Symbol" pitchFamily="18" charset="2"/>
              <a:buChar char="·"/>
            </a:pPr>
            <a:r>
              <a:rPr kumimoji="1" lang="en-US" sz="2000" b="1" dirty="0" smtClean="0">
                <a:solidFill>
                  <a:srgbClr val="000000"/>
                </a:solidFill>
                <a:ea typeface="굴림" pitchFamily="34" charset="-127"/>
              </a:rPr>
              <a:t>Low </a:t>
            </a:r>
            <a:r>
              <a:rPr kumimoji="1" lang="en-US" sz="2000" b="1" dirty="0">
                <a:solidFill>
                  <a:srgbClr val="000000"/>
                </a:solidFill>
                <a:ea typeface="굴림" pitchFamily="34" charset="-127"/>
              </a:rPr>
              <a:t>P</a:t>
            </a:r>
            <a:r>
              <a:rPr kumimoji="1" lang="en-US" sz="2000" b="1" dirty="0" smtClean="0">
                <a:solidFill>
                  <a:srgbClr val="000000"/>
                </a:solidFill>
                <a:ea typeface="굴림" pitchFamily="34" charset="-127"/>
              </a:rPr>
              <a:t>ressure: Rate </a:t>
            </a:r>
            <a:r>
              <a:rPr kumimoji="1" lang="en-US" sz="2000" b="1" dirty="0">
                <a:solidFill>
                  <a:srgbClr val="000000"/>
                </a:solidFill>
                <a:ea typeface="굴림" pitchFamily="34" charset="-127"/>
              </a:rPr>
              <a:t>of “</a:t>
            </a:r>
            <a:r>
              <a:rPr kumimoji="1" lang="en-US" sz="2000" b="1" dirty="0" err="1">
                <a:solidFill>
                  <a:srgbClr val="000000"/>
                </a:solidFill>
                <a:ea typeface="굴림" pitchFamily="34" charset="-127"/>
              </a:rPr>
              <a:t>k</a:t>
            </a:r>
            <a:r>
              <a:rPr kumimoji="1" lang="en-US" sz="2000" b="1" baseline="-25000" dirty="0" err="1">
                <a:solidFill>
                  <a:srgbClr val="000000"/>
                </a:solidFill>
                <a:ea typeface="굴림" pitchFamily="34" charset="-127"/>
              </a:rPr>
              <a:t>m</a:t>
            </a:r>
            <a:r>
              <a:rPr kumimoji="1" lang="en-US" sz="2000" b="1" dirty="0" err="1">
                <a:solidFill>
                  <a:srgbClr val="000000"/>
                </a:solidFill>
                <a:ea typeface="굴림" pitchFamily="34" charset="-127"/>
              </a:rPr>
              <a:t>M</a:t>
            </a:r>
            <a:r>
              <a:rPr kumimoji="1" lang="en-US" sz="2000" b="1" dirty="0">
                <a:solidFill>
                  <a:srgbClr val="000000"/>
                </a:solidFill>
                <a:ea typeface="굴림" pitchFamily="34" charset="-127"/>
              </a:rPr>
              <a:t>” &lt;&lt; 1/</a:t>
            </a:r>
            <a:r>
              <a:rPr kumimoji="1" lang="en-US" sz="2000" b="1" dirty="0">
                <a:solidFill>
                  <a:srgbClr val="000000"/>
                </a:solidFill>
                <a:ea typeface="굴림" pitchFamily="34" charset="-127"/>
                <a:sym typeface="Symbol" pitchFamily="18" charset="2"/>
              </a:rPr>
              <a:t></a:t>
            </a:r>
            <a:r>
              <a:rPr kumimoji="1" lang="en-US" sz="2000" b="1" baseline="-25000" dirty="0">
                <a:solidFill>
                  <a:srgbClr val="000000"/>
                </a:solidFill>
                <a:ea typeface="굴림" pitchFamily="34" charset="-127"/>
                <a:sym typeface="Symbol" pitchFamily="18" charset="2"/>
              </a:rPr>
              <a:t>a</a:t>
            </a:r>
            <a:r>
              <a:rPr kumimoji="1" lang="en-US" sz="2000" b="1" dirty="0">
                <a:solidFill>
                  <a:srgbClr val="000000"/>
                </a:solidFill>
                <a:ea typeface="굴림" pitchFamily="34" charset="-127"/>
                <a:sym typeface="Symbol" pitchFamily="18" charset="2"/>
              </a:rPr>
              <a:t> and most </a:t>
            </a:r>
            <a:r>
              <a:rPr kumimoji="1" lang="en-US" sz="2000" b="1" dirty="0" smtClean="0">
                <a:solidFill>
                  <a:srgbClr val="000000"/>
                </a:solidFill>
                <a:ea typeface="굴림" pitchFamily="34" charset="-127"/>
                <a:sym typeface="Symbol" pitchFamily="18" charset="2"/>
              </a:rPr>
              <a:t>CO* auto-decays to CO.  Adding </a:t>
            </a:r>
            <a:r>
              <a:rPr kumimoji="1" lang="en-US" sz="2000" b="1" dirty="0">
                <a:solidFill>
                  <a:srgbClr val="000000"/>
                </a:solidFill>
                <a:ea typeface="굴림" pitchFamily="34" charset="-127"/>
                <a:sym typeface="Symbol" pitchFamily="18" charset="2"/>
              </a:rPr>
              <a:t>M linearly increases rate of </a:t>
            </a:r>
            <a:r>
              <a:rPr kumimoji="1" lang="en-US" sz="2000" b="1" dirty="0" smtClean="0">
                <a:solidFill>
                  <a:srgbClr val="000000"/>
                </a:solidFill>
                <a:ea typeface="굴림" pitchFamily="34" charset="-127"/>
                <a:sym typeface="Symbol" pitchFamily="18" charset="2"/>
              </a:rPr>
              <a:t>stabilization – </a:t>
            </a:r>
            <a:r>
              <a:rPr kumimoji="1" lang="en-US" sz="2000" b="1" i="1" dirty="0" err="1" smtClean="0">
                <a:solidFill>
                  <a:srgbClr val="000000"/>
                </a:solidFill>
                <a:ea typeface="굴림" pitchFamily="34" charset="-127"/>
                <a:sym typeface="Symbol" pitchFamily="18" charset="2"/>
              </a:rPr>
              <a:t>k</a:t>
            </a:r>
            <a:r>
              <a:rPr kumimoji="1" lang="en-US" sz="2000" b="1" i="1" baseline="-25000" dirty="0" err="1" smtClean="0">
                <a:solidFill>
                  <a:srgbClr val="000000"/>
                </a:solidFill>
                <a:ea typeface="굴림" pitchFamily="34" charset="-127"/>
                <a:sym typeface="Symbol" pitchFamily="18" charset="2"/>
              </a:rPr>
              <a:t>3B</a:t>
            </a:r>
            <a:r>
              <a:rPr kumimoji="1" lang="en-US" sz="2000" b="1" i="1" dirty="0" smtClean="0">
                <a:solidFill>
                  <a:srgbClr val="000000"/>
                </a:solidFill>
                <a:ea typeface="굴림" pitchFamily="34" charset="-127"/>
                <a:sym typeface="Symbol" pitchFamily="18" charset="2"/>
              </a:rPr>
              <a:t> applies</a:t>
            </a:r>
            <a:r>
              <a:rPr kumimoji="1" lang="en-US" sz="2000" b="1" dirty="0" smtClean="0">
                <a:solidFill>
                  <a:srgbClr val="000000"/>
                </a:solidFill>
                <a:ea typeface="굴림" pitchFamily="34" charset="-127"/>
                <a:sym typeface="Symbol" pitchFamily="18" charset="2"/>
              </a:rPr>
              <a:t>. </a:t>
            </a:r>
            <a:endParaRPr kumimoji="1" lang="en-US" sz="2000" b="1" dirty="0">
              <a:solidFill>
                <a:srgbClr val="000000"/>
              </a:solidFill>
              <a:ea typeface="굴림" pitchFamily="34" charset="-127"/>
              <a:sym typeface="Symbol" pitchFamily="18" charset="2"/>
            </a:endParaRPr>
          </a:p>
        </p:txBody>
      </p:sp>
      <p:sp>
        <p:nvSpPr>
          <p:cNvPr id="11275" name="Text Box 5"/>
          <p:cNvSpPr txBox="1">
            <a:spLocks noChangeArrowheads="1"/>
          </p:cNvSpPr>
          <p:nvPr/>
        </p:nvSpPr>
        <p:spPr bwMode="auto">
          <a:xfrm>
            <a:off x="4811713" y="818153"/>
            <a:ext cx="421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Symbol" pitchFamily="18" charset="2"/>
              <a:buChar char="·"/>
            </a:pPr>
            <a:r>
              <a:rPr kumimoji="1" lang="en-US" sz="2000" b="1" dirty="0" smtClean="0">
                <a:solidFill>
                  <a:srgbClr val="000000"/>
                </a:solidFill>
                <a:ea typeface="굴림" pitchFamily="34" charset="-127"/>
                <a:sym typeface="Symbol" pitchFamily="18" charset="2"/>
              </a:rPr>
              <a:t>k</a:t>
            </a:r>
            <a:r>
              <a:rPr kumimoji="1" lang="en-US" sz="2000" b="1" baseline="-25000" dirty="0" smtClean="0">
                <a:solidFill>
                  <a:srgbClr val="000000"/>
                </a:solidFill>
                <a:ea typeface="굴림" pitchFamily="34" charset="-127"/>
                <a:sym typeface="Symbol" pitchFamily="18" charset="2"/>
              </a:rPr>
              <a:t>2-body</a:t>
            </a:r>
            <a:r>
              <a:rPr kumimoji="1" lang="en-US" sz="2000" b="1" dirty="0" smtClean="0">
                <a:solidFill>
                  <a:srgbClr val="000000"/>
                </a:solidFill>
                <a:ea typeface="굴림" pitchFamily="34" charset="-127"/>
                <a:sym typeface="Symbol" pitchFamily="18" charset="2"/>
              </a:rPr>
              <a:t> </a:t>
            </a:r>
            <a:r>
              <a:rPr kumimoji="1" lang="en-US" sz="2000" b="1" dirty="0">
                <a:solidFill>
                  <a:srgbClr val="000000"/>
                </a:solidFill>
                <a:ea typeface="굴림" pitchFamily="34" charset="-127"/>
                <a:sym typeface="Symbol" pitchFamily="18" charset="2"/>
              </a:rPr>
              <a:t>– Effective 2 body rate coefficient</a:t>
            </a:r>
            <a:r>
              <a:rPr kumimoji="1" lang="en-US" sz="2000" b="1" dirty="0" smtClean="0">
                <a:solidFill>
                  <a:srgbClr val="000000"/>
                </a:solidFill>
                <a:ea typeface="굴림" pitchFamily="34" charset="-127"/>
                <a:sym typeface="Symbol" pitchFamily="18" charset="2"/>
              </a:rPr>
              <a:t>. </a:t>
            </a:r>
            <a:endParaRPr kumimoji="1" lang="en-US" sz="2000" b="1" dirty="0">
              <a:solidFill>
                <a:srgbClr val="000000"/>
              </a:solidFill>
              <a:ea typeface="굴림" pitchFamily="34" charset="-127"/>
              <a:sym typeface="Symbol" pitchFamily="18" charset="2"/>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63833611"/>
              </p:ext>
            </p:extLst>
          </p:nvPr>
        </p:nvGraphicFramePr>
        <p:xfrm>
          <a:off x="5449253" y="2098358"/>
          <a:ext cx="3124200" cy="814387"/>
        </p:xfrm>
        <a:graphic>
          <a:graphicData uri="http://schemas.openxmlformats.org/presentationml/2006/ole">
            <mc:AlternateContent xmlns:mc="http://schemas.openxmlformats.org/markup-compatibility/2006">
              <mc:Choice xmlns:v="urn:schemas-microsoft-com:vml" Requires="v">
                <p:oleObj spid="_x0000_s146553" name="Equation" r:id="rId12" imgW="1511280" imgH="393480" progId="Equation.3">
                  <p:embed/>
                </p:oleObj>
              </mc:Choice>
              <mc:Fallback>
                <p:oleObj name="Equation" r:id="rId12" imgW="1511280" imgH="393480" progId="Equation.3">
                  <p:embed/>
                  <p:pic>
                    <p:nvPicPr>
                      <p:cNvPr id="0" name=""/>
                      <p:cNvPicPr/>
                      <p:nvPr/>
                    </p:nvPicPr>
                    <p:blipFill>
                      <a:blip r:embed="rId13"/>
                      <a:stretch>
                        <a:fillRect/>
                      </a:stretch>
                    </p:blipFill>
                    <p:spPr>
                      <a:xfrm>
                        <a:off x="5449253" y="2098358"/>
                        <a:ext cx="3124200" cy="814387"/>
                      </a:xfrm>
                      <a:prstGeom prst="rect">
                        <a:avLst/>
                      </a:prstGeom>
                    </p:spPr>
                  </p:pic>
                </p:oleObj>
              </mc:Fallback>
            </mc:AlternateContent>
          </a:graphicData>
        </a:graphic>
      </p:graphicFrame>
      <p:pic>
        <p:nvPicPr>
          <p:cNvPr id="11454" name="Picture 190" descr="D:\UIGELT-1_D_MJK\WORDDOCS\VIEWGRAF_abstract\3M\3M_Shortcourse_2014_12\3M_short_course_figures\k_2_body.t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13" y="1813201"/>
            <a:ext cx="5257800" cy="3325716"/>
          </a:xfrm>
          <a:prstGeom prst="rect">
            <a:avLst/>
          </a:prstGeom>
          <a:noFill/>
          <a:extLst>
            <a:ext uri="{909E8E84-426E-40DD-AFC4-6F175D3DCCD1}">
              <a14:hiddenFill xmlns:a14="http://schemas.microsoft.com/office/drawing/2010/main">
                <a:solidFill>
                  <a:srgbClr val="FFFFFF"/>
                </a:solidFill>
              </a14:hiddenFill>
            </a:ext>
          </a:extLst>
        </p:spPr>
      </p:pic>
      <p:sp>
        <p:nvSpPr>
          <p:cNvPr id="11271" name="Text Box 5"/>
          <p:cNvSpPr txBox="1">
            <a:spLocks noChangeArrowheads="1"/>
          </p:cNvSpPr>
          <p:nvPr/>
        </p:nvSpPr>
        <p:spPr bwMode="auto">
          <a:xfrm>
            <a:off x="4666344" y="3081267"/>
            <a:ext cx="43481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Symbol" pitchFamily="18" charset="2"/>
              <a:buChar char="·"/>
            </a:pPr>
            <a:r>
              <a:rPr kumimoji="1" lang="en-US" sz="2000" b="1" dirty="0" smtClean="0">
                <a:solidFill>
                  <a:srgbClr val="000000"/>
                </a:solidFill>
                <a:ea typeface="굴림" pitchFamily="34" charset="-127"/>
              </a:rPr>
              <a:t>High Pressure: Rate </a:t>
            </a:r>
            <a:r>
              <a:rPr kumimoji="1" lang="en-US" sz="2000" b="1" dirty="0">
                <a:solidFill>
                  <a:srgbClr val="000000"/>
                </a:solidFill>
                <a:ea typeface="굴림" pitchFamily="34" charset="-127"/>
              </a:rPr>
              <a:t>of “</a:t>
            </a:r>
            <a:r>
              <a:rPr kumimoji="1" lang="en-US" sz="2000" b="1" dirty="0" err="1">
                <a:solidFill>
                  <a:srgbClr val="000000"/>
                </a:solidFill>
                <a:ea typeface="굴림" pitchFamily="34" charset="-127"/>
              </a:rPr>
              <a:t>k</a:t>
            </a:r>
            <a:r>
              <a:rPr kumimoji="1" lang="en-US" sz="2000" b="1" baseline="-25000" dirty="0" err="1">
                <a:solidFill>
                  <a:srgbClr val="000000"/>
                </a:solidFill>
                <a:ea typeface="굴림" pitchFamily="34" charset="-127"/>
              </a:rPr>
              <a:t>m</a:t>
            </a:r>
            <a:r>
              <a:rPr kumimoji="1" lang="en-US" sz="2000" b="1" dirty="0" err="1">
                <a:solidFill>
                  <a:srgbClr val="000000"/>
                </a:solidFill>
                <a:ea typeface="굴림" pitchFamily="34" charset="-127"/>
              </a:rPr>
              <a:t>M</a:t>
            </a:r>
            <a:r>
              <a:rPr kumimoji="1" lang="en-US" sz="2000" b="1" dirty="0">
                <a:solidFill>
                  <a:srgbClr val="000000"/>
                </a:solidFill>
                <a:ea typeface="굴림" pitchFamily="34" charset="-127"/>
              </a:rPr>
              <a:t>” &gt;&gt; 1/</a:t>
            </a:r>
            <a:r>
              <a:rPr kumimoji="1" lang="en-US" sz="2000" b="1" dirty="0">
                <a:solidFill>
                  <a:srgbClr val="000000"/>
                </a:solidFill>
                <a:ea typeface="굴림" pitchFamily="34" charset="-127"/>
                <a:sym typeface="Symbol" pitchFamily="18" charset="2"/>
              </a:rPr>
              <a:t></a:t>
            </a:r>
            <a:r>
              <a:rPr kumimoji="1" lang="en-US" sz="2000" b="1" baseline="-25000" dirty="0">
                <a:solidFill>
                  <a:srgbClr val="000000"/>
                </a:solidFill>
                <a:ea typeface="굴림" pitchFamily="34" charset="-127"/>
                <a:sym typeface="Symbol" pitchFamily="18" charset="2"/>
              </a:rPr>
              <a:t>a</a:t>
            </a:r>
            <a:r>
              <a:rPr kumimoji="1" lang="en-US" sz="2000" b="1" dirty="0">
                <a:solidFill>
                  <a:srgbClr val="000000"/>
                </a:solidFill>
                <a:ea typeface="굴림" pitchFamily="34" charset="-127"/>
                <a:sym typeface="Symbol" pitchFamily="18" charset="2"/>
              </a:rPr>
              <a:t>.  Every </a:t>
            </a:r>
            <a:r>
              <a:rPr kumimoji="1" lang="en-US" sz="2000" b="1" dirty="0" smtClean="0">
                <a:solidFill>
                  <a:srgbClr val="000000"/>
                </a:solidFill>
                <a:ea typeface="굴림" pitchFamily="34" charset="-127"/>
                <a:sym typeface="Symbol" pitchFamily="18" charset="2"/>
              </a:rPr>
              <a:t>CO* </a:t>
            </a:r>
            <a:r>
              <a:rPr kumimoji="1" lang="en-US" sz="2000" b="1" dirty="0">
                <a:solidFill>
                  <a:srgbClr val="000000"/>
                </a:solidFill>
                <a:ea typeface="굴림" pitchFamily="34" charset="-127"/>
                <a:sym typeface="Symbol" pitchFamily="18" charset="2"/>
              </a:rPr>
              <a:t>is stabilized.  No advantage to adding more M</a:t>
            </a:r>
            <a:r>
              <a:rPr kumimoji="1" lang="en-US" sz="2000" b="1" dirty="0" smtClean="0">
                <a:solidFill>
                  <a:srgbClr val="000000"/>
                </a:solidFill>
                <a:ea typeface="굴림" pitchFamily="34" charset="-127"/>
                <a:sym typeface="Symbol" pitchFamily="18" charset="2"/>
              </a:rPr>
              <a:t>. – </a:t>
            </a:r>
            <a:r>
              <a:rPr kumimoji="1" lang="en-US" sz="2000" b="1" i="1" dirty="0" err="1" smtClean="0">
                <a:solidFill>
                  <a:srgbClr val="000000"/>
                </a:solidFill>
                <a:ea typeface="굴림" pitchFamily="34" charset="-127"/>
                <a:sym typeface="Symbol" pitchFamily="18" charset="2"/>
              </a:rPr>
              <a:t>k</a:t>
            </a:r>
            <a:r>
              <a:rPr kumimoji="1" lang="en-US" sz="2000" b="1" i="1" baseline="-25000" dirty="0" err="1" smtClean="0">
                <a:solidFill>
                  <a:srgbClr val="000000"/>
                </a:solidFill>
                <a:ea typeface="굴림" pitchFamily="34" charset="-127"/>
                <a:sym typeface="Symbol" pitchFamily="18" charset="2"/>
              </a:rPr>
              <a:t>2B</a:t>
            </a:r>
            <a:r>
              <a:rPr kumimoji="1" lang="en-US" sz="2000" b="1" i="1" dirty="0" smtClean="0">
                <a:solidFill>
                  <a:srgbClr val="000000"/>
                </a:solidFill>
                <a:ea typeface="굴림" pitchFamily="34" charset="-127"/>
                <a:sym typeface="Symbol" pitchFamily="18" charset="2"/>
              </a:rPr>
              <a:t> applies</a:t>
            </a:r>
            <a:r>
              <a:rPr kumimoji="1" lang="en-US" sz="2000" b="1" dirty="0" smtClean="0">
                <a:solidFill>
                  <a:srgbClr val="000000"/>
                </a:solidFill>
                <a:ea typeface="굴림" pitchFamily="34" charset="-127"/>
                <a:sym typeface="Symbol" pitchFamily="18" charset="2"/>
              </a:rPr>
              <a:t>.</a:t>
            </a:r>
            <a:endParaRPr kumimoji="1" lang="en-US" sz="2000" b="1" dirty="0">
              <a:solidFill>
                <a:srgbClr val="000000"/>
              </a:solidFill>
              <a:ea typeface="굴림" pitchFamily="34" charset="-127"/>
              <a:sym typeface="Symbol" pitchFamily="18" charset="2"/>
            </a:endParaRPr>
          </a:p>
        </p:txBody>
      </p:sp>
      <p:sp>
        <p:nvSpPr>
          <p:cNvPr id="19"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667713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79388" y="709613"/>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Text Box 3"/>
          <p:cNvSpPr txBox="1">
            <a:spLocks noChangeArrowheads="1"/>
          </p:cNvSpPr>
          <p:nvPr/>
        </p:nvSpPr>
        <p:spPr bwMode="auto">
          <a:xfrm>
            <a:off x="661988" y="133350"/>
            <a:ext cx="7826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2800" b="1" dirty="0"/>
              <a:t>EXAMPLE: HIGH PRESSURE LIMITS</a:t>
            </a:r>
            <a:endParaRPr lang="en-US" sz="2000" b="1" dirty="0"/>
          </a:p>
        </p:txBody>
      </p:sp>
      <p:sp>
        <p:nvSpPr>
          <p:cNvPr id="6148" name="Text Box 5"/>
          <p:cNvSpPr txBox="1">
            <a:spLocks noChangeArrowheads="1"/>
          </p:cNvSpPr>
          <p:nvPr/>
        </p:nvSpPr>
        <p:spPr bwMode="auto">
          <a:xfrm>
            <a:off x="170498" y="1019175"/>
            <a:ext cx="62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r>
              <a:rPr kumimoji="1" lang="en-US" sz="2000" b="1" dirty="0">
                <a:ea typeface="굴림" pitchFamily="34" charset="-127"/>
              </a:rPr>
              <a:t> </a:t>
            </a:r>
          </a:p>
        </p:txBody>
      </p:sp>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graphicFrame>
        <p:nvGraphicFramePr>
          <p:cNvPr id="6150" name="Object 1"/>
          <p:cNvGraphicFramePr>
            <a:graphicFrameLocks noChangeAspect="1"/>
          </p:cNvGraphicFramePr>
          <p:nvPr>
            <p:extLst>
              <p:ext uri="{D42A27DB-BD31-4B8C-83A1-F6EECF244321}">
                <p14:modId xmlns:p14="http://schemas.microsoft.com/office/powerpoint/2010/main" val="906578452"/>
              </p:ext>
            </p:extLst>
          </p:nvPr>
        </p:nvGraphicFramePr>
        <p:xfrm>
          <a:off x="497681" y="1037432"/>
          <a:ext cx="2649537" cy="1776412"/>
        </p:xfrm>
        <a:graphic>
          <a:graphicData uri="http://schemas.openxmlformats.org/presentationml/2006/ole">
            <mc:AlternateContent xmlns:mc="http://schemas.openxmlformats.org/markup-compatibility/2006">
              <mc:Choice xmlns:v="urn:schemas-microsoft-com:vml" Requires="v">
                <p:oleObj spid="_x0000_s147843" name="Equation" r:id="rId4" imgW="1447560" imgH="965160" progId="Equation.3">
                  <p:embed/>
                </p:oleObj>
              </mc:Choice>
              <mc:Fallback>
                <p:oleObj name="Equation" r:id="rId4" imgW="1447560" imgH="965160" progId="Equation.3">
                  <p:embed/>
                  <p:pic>
                    <p:nvPicPr>
                      <p:cNvPr id="0" name=""/>
                      <p:cNvPicPr>
                        <a:picLocks noChangeAspect="1" noChangeArrowheads="1"/>
                      </p:cNvPicPr>
                      <p:nvPr/>
                    </p:nvPicPr>
                    <p:blipFill>
                      <a:blip r:embed="rId5"/>
                      <a:srcRect/>
                      <a:stretch>
                        <a:fillRect/>
                      </a:stretch>
                    </p:blipFill>
                    <p:spPr bwMode="auto">
                      <a:xfrm>
                        <a:off x="497681" y="1037432"/>
                        <a:ext cx="264953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1" name="Object 2"/>
          <p:cNvGraphicFramePr>
            <a:graphicFrameLocks noChangeAspect="1"/>
          </p:cNvGraphicFramePr>
          <p:nvPr>
            <p:extLst>
              <p:ext uri="{D42A27DB-BD31-4B8C-83A1-F6EECF244321}">
                <p14:modId xmlns:p14="http://schemas.microsoft.com/office/powerpoint/2010/main" val="3599859776"/>
              </p:ext>
            </p:extLst>
          </p:nvPr>
        </p:nvGraphicFramePr>
        <p:xfrm>
          <a:off x="4166393" y="1165225"/>
          <a:ext cx="836613" cy="301625"/>
        </p:xfrm>
        <a:graphic>
          <a:graphicData uri="http://schemas.openxmlformats.org/presentationml/2006/ole">
            <mc:AlternateContent xmlns:mc="http://schemas.openxmlformats.org/markup-compatibility/2006">
              <mc:Choice xmlns:v="urn:schemas-microsoft-com:vml" Requires="v">
                <p:oleObj spid="_x0000_s147844" name="Equation" r:id="rId6" imgW="457002" imgH="165028" progId="Equation.3">
                  <p:embed/>
                </p:oleObj>
              </mc:Choice>
              <mc:Fallback>
                <p:oleObj name="Equation" r:id="rId6" imgW="457002" imgH="16502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6393" y="1165225"/>
                        <a:ext cx="836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bject 3"/>
          <p:cNvGraphicFramePr>
            <a:graphicFrameLocks noChangeAspect="1"/>
          </p:cNvGraphicFramePr>
          <p:nvPr>
            <p:extLst>
              <p:ext uri="{D42A27DB-BD31-4B8C-83A1-F6EECF244321}">
                <p14:modId xmlns:p14="http://schemas.microsoft.com/office/powerpoint/2010/main" val="87254213"/>
              </p:ext>
            </p:extLst>
          </p:nvPr>
        </p:nvGraphicFramePr>
        <p:xfrm>
          <a:off x="5809456" y="1081087"/>
          <a:ext cx="417512" cy="417513"/>
        </p:xfrm>
        <a:graphic>
          <a:graphicData uri="http://schemas.openxmlformats.org/presentationml/2006/ole">
            <mc:AlternateContent xmlns:mc="http://schemas.openxmlformats.org/markup-compatibility/2006">
              <mc:Choice xmlns:v="urn:schemas-microsoft-com:vml" Requires="v">
                <p:oleObj spid="_x0000_s147845" name="Equation" r:id="rId8" imgW="228600" imgH="228600" progId="Equation.3">
                  <p:embed/>
                </p:oleObj>
              </mc:Choice>
              <mc:Fallback>
                <p:oleObj name="Equation" r:id="rId8" imgW="228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9456" y="1081087"/>
                        <a:ext cx="4175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Object 4"/>
          <p:cNvGraphicFramePr>
            <a:graphicFrameLocks noChangeAspect="1"/>
          </p:cNvGraphicFramePr>
          <p:nvPr>
            <p:extLst>
              <p:ext uri="{D42A27DB-BD31-4B8C-83A1-F6EECF244321}">
                <p14:modId xmlns:p14="http://schemas.microsoft.com/office/powerpoint/2010/main" val="2312699179"/>
              </p:ext>
            </p:extLst>
          </p:nvPr>
        </p:nvGraphicFramePr>
        <p:xfrm>
          <a:off x="6944518" y="1114425"/>
          <a:ext cx="417513" cy="393700"/>
        </p:xfrm>
        <a:graphic>
          <a:graphicData uri="http://schemas.openxmlformats.org/presentationml/2006/ole">
            <mc:AlternateContent xmlns:mc="http://schemas.openxmlformats.org/markup-compatibility/2006">
              <mc:Choice xmlns:v="urn:schemas-microsoft-com:vml" Requires="v">
                <p:oleObj spid="_x0000_s147846" name="Equation" r:id="rId10" imgW="228501" imgH="215806" progId="Equation.3">
                  <p:embed/>
                </p:oleObj>
              </mc:Choice>
              <mc:Fallback>
                <p:oleObj name="Equation" r:id="rId10" imgW="228501"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4518" y="1114425"/>
                        <a:ext cx="4175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p:cNvCxnSpPr/>
          <p:nvPr/>
        </p:nvCxnSpPr>
        <p:spPr>
          <a:xfrm flipV="1">
            <a:off x="5025231" y="1243012"/>
            <a:ext cx="630237" cy="1111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04593" y="1370012"/>
            <a:ext cx="630238" cy="12700"/>
          </a:xfrm>
          <a:prstGeom prst="straightConnector1">
            <a:avLst/>
          </a:prstGeom>
          <a:ln>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276181" y="1308100"/>
            <a:ext cx="630237" cy="127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57" name="Object 7"/>
          <p:cNvGraphicFramePr>
            <a:graphicFrameLocks noChangeAspect="1"/>
          </p:cNvGraphicFramePr>
          <p:nvPr>
            <p:extLst>
              <p:ext uri="{D42A27DB-BD31-4B8C-83A1-F6EECF244321}">
                <p14:modId xmlns:p14="http://schemas.microsoft.com/office/powerpoint/2010/main" val="3182070019"/>
              </p:ext>
            </p:extLst>
          </p:nvPr>
        </p:nvGraphicFramePr>
        <p:xfrm>
          <a:off x="5156993" y="877887"/>
          <a:ext cx="301625" cy="417513"/>
        </p:xfrm>
        <a:graphic>
          <a:graphicData uri="http://schemas.openxmlformats.org/presentationml/2006/ole">
            <mc:AlternateContent xmlns:mc="http://schemas.openxmlformats.org/markup-compatibility/2006">
              <mc:Choice xmlns:v="urn:schemas-microsoft-com:vml" Requires="v">
                <p:oleObj spid="_x0000_s147847" name="Equation" r:id="rId12" imgW="165028" imgH="228501" progId="Equation.3">
                  <p:embed/>
                </p:oleObj>
              </mc:Choice>
              <mc:Fallback>
                <p:oleObj name="Equation" r:id="rId12" imgW="165028"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6993" y="877887"/>
                        <a:ext cx="301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8" name="Object 8"/>
          <p:cNvGraphicFramePr>
            <a:graphicFrameLocks noChangeAspect="1"/>
          </p:cNvGraphicFramePr>
          <p:nvPr>
            <p:extLst>
              <p:ext uri="{D42A27DB-BD31-4B8C-83A1-F6EECF244321}">
                <p14:modId xmlns:p14="http://schemas.microsoft.com/office/powerpoint/2010/main" val="963058346"/>
              </p:ext>
            </p:extLst>
          </p:nvPr>
        </p:nvGraphicFramePr>
        <p:xfrm>
          <a:off x="5149850" y="1339850"/>
          <a:ext cx="300038" cy="417513"/>
        </p:xfrm>
        <a:graphic>
          <a:graphicData uri="http://schemas.openxmlformats.org/presentationml/2006/ole">
            <mc:AlternateContent xmlns:mc="http://schemas.openxmlformats.org/markup-compatibility/2006">
              <mc:Choice xmlns:v="urn:schemas-microsoft-com:vml" Requires="v">
                <p:oleObj spid="_x0000_s147848" name="Equation" r:id="rId14" imgW="164880" imgH="228600" progId="Equation.3">
                  <p:embed/>
                </p:oleObj>
              </mc:Choice>
              <mc:Fallback>
                <p:oleObj name="Equation" r:id="rId14" imgW="164880" imgH="228600" progId="Equation.3">
                  <p:embed/>
                  <p:pic>
                    <p:nvPicPr>
                      <p:cNvPr id="0" name=""/>
                      <p:cNvPicPr>
                        <a:picLocks noChangeAspect="1" noChangeArrowheads="1"/>
                      </p:cNvPicPr>
                      <p:nvPr/>
                    </p:nvPicPr>
                    <p:blipFill>
                      <a:blip r:embed="rId15"/>
                      <a:srcRect/>
                      <a:stretch>
                        <a:fillRect/>
                      </a:stretch>
                    </p:blipFill>
                    <p:spPr bwMode="auto">
                      <a:xfrm>
                        <a:off x="5149850" y="1339850"/>
                        <a:ext cx="3000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9" name="Object 10"/>
          <p:cNvGraphicFramePr>
            <a:graphicFrameLocks noChangeAspect="1"/>
          </p:cNvGraphicFramePr>
          <p:nvPr>
            <p:extLst>
              <p:ext uri="{D42A27DB-BD31-4B8C-83A1-F6EECF244321}">
                <p14:modId xmlns:p14="http://schemas.microsoft.com/office/powerpoint/2010/main" val="3763511847"/>
              </p:ext>
            </p:extLst>
          </p:nvPr>
        </p:nvGraphicFramePr>
        <p:xfrm>
          <a:off x="6438106" y="933450"/>
          <a:ext cx="346075" cy="417512"/>
        </p:xfrm>
        <a:graphic>
          <a:graphicData uri="http://schemas.openxmlformats.org/presentationml/2006/ole">
            <mc:AlternateContent xmlns:mc="http://schemas.openxmlformats.org/markup-compatibility/2006">
              <mc:Choice xmlns:v="urn:schemas-microsoft-com:vml" Requires="v">
                <p:oleObj spid="_x0000_s147849" name="Equation" r:id="rId16" imgW="190500" imgH="228600" progId="Equation.3">
                  <p:embed/>
                </p:oleObj>
              </mc:Choice>
              <mc:Fallback>
                <p:oleObj name="Equation" r:id="rId16" imgW="1905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38106" y="933450"/>
                        <a:ext cx="3460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0" name="Text Box 5"/>
          <p:cNvSpPr txBox="1">
            <a:spLocks noChangeArrowheads="1"/>
          </p:cNvSpPr>
          <p:nvPr/>
        </p:nvSpPr>
        <p:spPr bwMode="auto">
          <a:xfrm>
            <a:off x="4187824" y="1731011"/>
            <a:ext cx="366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342900" indent="-342900" eaLnBrk="1" hangingPunct="1">
              <a:spcAft>
                <a:spcPts val="600"/>
              </a:spcAft>
              <a:buFont typeface="Symbol" pitchFamily="18" charset="2"/>
              <a:buChar char="·"/>
            </a:pPr>
            <a:r>
              <a:rPr kumimoji="1" lang="en-US" altLang="ko-KR" sz="2000" b="1" dirty="0">
                <a:ea typeface="굴림" pitchFamily="34" charset="-127"/>
              </a:rPr>
              <a:t>High pressure limit when</a:t>
            </a:r>
          </a:p>
        </p:txBody>
      </p:sp>
      <p:graphicFrame>
        <p:nvGraphicFramePr>
          <p:cNvPr id="6161" name="Object 1"/>
          <p:cNvGraphicFramePr>
            <a:graphicFrameLocks noChangeAspect="1"/>
          </p:cNvGraphicFramePr>
          <p:nvPr>
            <p:extLst>
              <p:ext uri="{D42A27DB-BD31-4B8C-83A1-F6EECF244321}">
                <p14:modId xmlns:p14="http://schemas.microsoft.com/office/powerpoint/2010/main" val="2915733793"/>
              </p:ext>
            </p:extLst>
          </p:nvPr>
        </p:nvGraphicFramePr>
        <p:xfrm>
          <a:off x="4108450" y="2073275"/>
          <a:ext cx="3324225" cy="788988"/>
        </p:xfrm>
        <a:graphic>
          <a:graphicData uri="http://schemas.openxmlformats.org/presentationml/2006/ole">
            <mc:AlternateContent xmlns:mc="http://schemas.openxmlformats.org/markup-compatibility/2006">
              <mc:Choice xmlns:v="urn:schemas-microsoft-com:vml" Requires="v">
                <p:oleObj spid="_x0000_s147850" name="Equation" r:id="rId18" imgW="1815840" imgH="431640" progId="Equation.3">
                  <p:embed/>
                </p:oleObj>
              </mc:Choice>
              <mc:Fallback>
                <p:oleObj name="Equation" r:id="rId18" imgW="1815840" imgH="431640" progId="Equation.3">
                  <p:embed/>
                  <p:pic>
                    <p:nvPicPr>
                      <p:cNvPr id="0" name=""/>
                      <p:cNvPicPr>
                        <a:picLocks noChangeAspect="1" noChangeArrowheads="1"/>
                      </p:cNvPicPr>
                      <p:nvPr/>
                    </p:nvPicPr>
                    <p:blipFill>
                      <a:blip r:embed="rId19"/>
                      <a:srcRect/>
                      <a:stretch>
                        <a:fillRect/>
                      </a:stretch>
                    </p:blipFill>
                    <p:spPr bwMode="auto">
                      <a:xfrm>
                        <a:off x="4108450" y="2073275"/>
                        <a:ext cx="33242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4" name="Text Box 5"/>
          <p:cNvSpPr txBox="1">
            <a:spLocks noChangeArrowheads="1"/>
          </p:cNvSpPr>
          <p:nvPr/>
        </p:nvSpPr>
        <p:spPr bwMode="auto">
          <a:xfrm>
            <a:off x="3650297" y="2775617"/>
            <a:ext cx="51050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pPr>
            <a:r>
              <a:rPr kumimoji="1" lang="en-US" altLang="ko-KR" sz="2000" b="1" dirty="0">
                <a:ea typeface="굴림" pitchFamily="34" charset="-127"/>
              </a:rPr>
              <a:t>Always in low pressure fall off </a:t>
            </a:r>
            <a:r>
              <a:rPr kumimoji="1" lang="en-US" altLang="ko-KR" sz="2000" b="1" dirty="0" smtClean="0">
                <a:ea typeface="굴림" pitchFamily="34" charset="-127"/>
              </a:rPr>
              <a:t>regime (</a:t>
            </a:r>
            <a:r>
              <a:rPr kumimoji="1" lang="en-US" altLang="ko-KR" sz="2000" b="1" dirty="0" err="1" smtClean="0">
                <a:ea typeface="굴림" pitchFamily="34" charset="-127"/>
              </a:rPr>
              <a:t>k</a:t>
            </a:r>
            <a:r>
              <a:rPr kumimoji="1" lang="en-US" altLang="ko-KR" sz="2000" b="1" baseline="-25000" dirty="0" err="1" smtClean="0">
                <a:ea typeface="굴림" pitchFamily="34" charset="-127"/>
              </a:rPr>
              <a:t>3B</a:t>
            </a:r>
            <a:r>
              <a:rPr kumimoji="1" lang="en-US" altLang="ko-KR" sz="2000" b="1" dirty="0" smtClean="0">
                <a:ea typeface="굴림" pitchFamily="34" charset="-127"/>
              </a:rPr>
              <a:t> always applies)!!</a:t>
            </a:r>
            <a:endParaRPr kumimoji="1" lang="en-US" altLang="ko-KR" sz="2000" b="1" dirty="0">
              <a:ea typeface="굴림" pitchFamily="34" charset="-127"/>
            </a:endParaRPr>
          </a:p>
        </p:txBody>
      </p:sp>
      <p:sp>
        <p:nvSpPr>
          <p:cNvPr id="6165" name="Text Box 5"/>
          <p:cNvSpPr txBox="1">
            <a:spLocks noChangeArrowheads="1"/>
          </p:cNvSpPr>
          <p:nvPr/>
        </p:nvSpPr>
        <p:spPr bwMode="auto">
          <a:xfrm>
            <a:off x="165735" y="3748405"/>
            <a:ext cx="62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r>
              <a:rPr kumimoji="1" lang="en-US" sz="2000" b="1" dirty="0">
                <a:ea typeface="굴림" pitchFamily="34" charset="-127"/>
              </a:rPr>
              <a:t> </a:t>
            </a:r>
          </a:p>
        </p:txBody>
      </p:sp>
      <p:graphicFrame>
        <p:nvGraphicFramePr>
          <p:cNvPr id="6166" name="Object 1"/>
          <p:cNvGraphicFramePr>
            <a:graphicFrameLocks noChangeAspect="1"/>
          </p:cNvGraphicFramePr>
          <p:nvPr>
            <p:extLst>
              <p:ext uri="{D42A27DB-BD31-4B8C-83A1-F6EECF244321}">
                <p14:modId xmlns:p14="http://schemas.microsoft.com/office/powerpoint/2010/main" val="3653884094"/>
              </p:ext>
            </p:extLst>
          </p:nvPr>
        </p:nvGraphicFramePr>
        <p:xfrm>
          <a:off x="482441" y="3780631"/>
          <a:ext cx="3232150" cy="1728788"/>
        </p:xfrm>
        <a:graphic>
          <a:graphicData uri="http://schemas.openxmlformats.org/presentationml/2006/ole">
            <mc:AlternateContent xmlns:mc="http://schemas.openxmlformats.org/markup-compatibility/2006">
              <mc:Choice xmlns:v="urn:schemas-microsoft-com:vml" Requires="v">
                <p:oleObj spid="_x0000_s147851" name="Equation" r:id="rId20" imgW="1765080" imgH="939600" progId="Equation.3">
                  <p:embed/>
                </p:oleObj>
              </mc:Choice>
              <mc:Fallback>
                <p:oleObj name="Equation" r:id="rId20" imgW="1765080" imgH="939600" progId="Equation.3">
                  <p:embed/>
                  <p:pic>
                    <p:nvPicPr>
                      <p:cNvPr id="0" name=""/>
                      <p:cNvPicPr>
                        <a:picLocks noChangeAspect="1" noChangeArrowheads="1"/>
                      </p:cNvPicPr>
                      <p:nvPr/>
                    </p:nvPicPr>
                    <p:blipFill>
                      <a:blip r:embed="rId21"/>
                      <a:srcRect/>
                      <a:stretch>
                        <a:fillRect/>
                      </a:stretch>
                    </p:blipFill>
                    <p:spPr bwMode="auto">
                      <a:xfrm>
                        <a:off x="482441" y="3780631"/>
                        <a:ext cx="32321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67" name="Object 2"/>
          <p:cNvGraphicFramePr>
            <a:graphicFrameLocks noChangeAspect="1"/>
          </p:cNvGraphicFramePr>
          <p:nvPr>
            <p:extLst>
              <p:ext uri="{D42A27DB-BD31-4B8C-83A1-F6EECF244321}">
                <p14:modId xmlns:p14="http://schemas.microsoft.com/office/powerpoint/2010/main" val="3723225213"/>
              </p:ext>
            </p:extLst>
          </p:nvPr>
        </p:nvGraphicFramePr>
        <p:xfrm>
          <a:off x="4319588" y="3788093"/>
          <a:ext cx="1184275" cy="417512"/>
        </p:xfrm>
        <a:graphic>
          <a:graphicData uri="http://schemas.openxmlformats.org/presentationml/2006/ole">
            <mc:AlternateContent xmlns:mc="http://schemas.openxmlformats.org/markup-compatibility/2006">
              <mc:Choice xmlns:v="urn:schemas-microsoft-com:vml" Requires="v">
                <p:oleObj spid="_x0000_s147852" name="Equation" r:id="rId22" imgW="647700" imgH="228600" progId="Equation.3">
                  <p:embed/>
                </p:oleObj>
              </mc:Choice>
              <mc:Fallback>
                <p:oleObj name="Equation" r:id="rId22" imgW="64770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19588" y="3788093"/>
                        <a:ext cx="11842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68" name="Object 3"/>
          <p:cNvGraphicFramePr>
            <a:graphicFrameLocks noChangeAspect="1"/>
          </p:cNvGraphicFramePr>
          <p:nvPr>
            <p:extLst>
              <p:ext uri="{D42A27DB-BD31-4B8C-83A1-F6EECF244321}">
                <p14:modId xmlns:p14="http://schemas.microsoft.com/office/powerpoint/2010/main" val="4132828220"/>
              </p:ext>
            </p:extLst>
          </p:nvPr>
        </p:nvGraphicFramePr>
        <p:xfrm>
          <a:off x="6162675" y="3749675"/>
          <a:ext cx="649288" cy="441325"/>
        </p:xfrm>
        <a:graphic>
          <a:graphicData uri="http://schemas.openxmlformats.org/presentationml/2006/ole">
            <mc:AlternateContent xmlns:mc="http://schemas.openxmlformats.org/markup-compatibility/2006">
              <mc:Choice xmlns:v="urn:schemas-microsoft-com:vml" Requires="v">
                <p:oleObj spid="_x0000_s147853" name="Equation" r:id="rId24" imgW="355320" imgH="241200" progId="Equation.3">
                  <p:embed/>
                </p:oleObj>
              </mc:Choice>
              <mc:Fallback>
                <p:oleObj name="Equation" r:id="rId24" imgW="355320" imgH="241200" progId="Equation.3">
                  <p:embed/>
                  <p:pic>
                    <p:nvPicPr>
                      <p:cNvPr id="0" name=""/>
                      <p:cNvPicPr>
                        <a:picLocks noChangeAspect="1" noChangeArrowheads="1"/>
                      </p:cNvPicPr>
                      <p:nvPr/>
                    </p:nvPicPr>
                    <p:blipFill>
                      <a:blip r:embed="rId25"/>
                      <a:srcRect/>
                      <a:stretch>
                        <a:fillRect/>
                      </a:stretch>
                    </p:blipFill>
                    <p:spPr bwMode="auto">
                      <a:xfrm>
                        <a:off x="6162675" y="3749675"/>
                        <a:ext cx="6492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69" name="Object 4"/>
          <p:cNvGraphicFramePr>
            <a:graphicFrameLocks noChangeAspect="1"/>
          </p:cNvGraphicFramePr>
          <p:nvPr>
            <p:extLst>
              <p:ext uri="{D42A27DB-BD31-4B8C-83A1-F6EECF244321}">
                <p14:modId xmlns:p14="http://schemas.microsoft.com/office/powerpoint/2010/main" val="3642779689"/>
              </p:ext>
            </p:extLst>
          </p:nvPr>
        </p:nvGraphicFramePr>
        <p:xfrm>
          <a:off x="7477125" y="3783330"/>
          <a:ext cx="603250" cy="415925"/>
        </p:xfrm>
        <a:graphic>
          <a:graphicData uri="http://schemas.openxmlformats.org/presentationml/2006/ole">
            <mc:AlternateContent xmlns:mc="http://schemas.openxmlformats.org/markup-compatibility/2006">
              <mc:Choice xmlns:v="urn:schemas-microsoft-com:vml" Requires="v">
                <p:oleObj spid="_x0000_s147854" name="Equation" r:id="rId26" imgW="330200" imgH="228600" progId="Equation.3">
                  <p:embed/>
                </p:oleObj>
              </mc:Choice>
              <mc:Fallback>
                <p:oleObj name="Equation" r:id="rId26" imgW="33020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77125" y="3783330"/>
                        <a:ext cx="603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3" name="Straight Arrow Connector 32"/>
          <p:cNvCxnSpPr/>
          <p:nvPr/>
        </p:nvCxnSpPr>
        <p:spPr>
          <a:xfrm flipV="1">
            <a:off x="5494338" y="3923030"/>
            <a:ext cx="630237" cy="1111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73700" y="4050030"/>
            <a:ext cx="630238" cy="12700"/>
          </a:xfrm>
          <a:prstGeom prst="straightConnector1">
            <a:avLst/>
          </a:prstGeom>
          <a:ln>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823075" y="3988118"/>
            <a:ext cx="630238" cy="127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73" name="Object 7"/>
          <p:cNvGraphicFramePr>
            <a:graphicFrameLocks noChangeAspect="1"/>
          </p:cNvGraphicFramePr>
          <p:nvPr>
            <p:extLst>
              <p:ext uri="{D42A27DB-BD31-4B8C-83A1-F6EECF244321}">
                <p14:modId xmlns:p14="http://schemas.microsoft.com/office/powerpoint/2010/main" val="3493914074"/>
              </p:ext>
            </p:extLst>
          </p:nvPr>
        </p:nvGraphicFramePr>
        <p:xfrm>
          <a:off x="5626100" y="3557905"/>
          <a:ext cx="301625" cy="417513"/>
        </p:xfrm>
        <a:graphic>
          <a:graphicData uri="http://schemas.openxmlformats.org/presentationml/2006/ole">
            <mc:AlternateContent xmlns:mc="http://schemas.openxmlformats.org/markup-compatibility/2006">
              <mc:Choice xmlns:v="urn:schemas-microsoft-com:vml" Requires="v">
                <p:oleObj spid="_x0000_s147855" name="Equation" r:id="rId28" imgW="165028" imgH="228501" progId="Equation.3">
                  <p:embed/>
                </p:oleObj>
              </mc:Choice>
              <mc:Fallback>
                <p:oleObj name="Equation" r:id="rId28" imgW="165028"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6100" y="3557905"/>
                        <a:ext cx="301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74" name="Object 8"/>
          <p:cNvGraphicFramePr>
            <a:graphicFrameLocks noChangeAspect="1"/>
          </p:cNvGraphicFramePr>
          <p:nvPr>
            <p:extLst>
              <p:ext uri="{D42A27DB-BD31-4B8C-83A1-F6EECF244321}">
                <p14:modId xmlns:p14="http://schemas.microsoft.com/office/powerpoint/2010/main" val="3455603174"/>
              </p:ext>
            </p:extLst>
          </p:nvPr>
        </p:nvGraphicFramePr>
        <p:xfrm>
          <a:off x="5618163" y="4019550"/>
          <a:ext cx="301625" cy="417513"/>
        </p:xfrm>
        <a:graphic>
          <a:graphicData uri="http://schemas.openxmlformats.org/presentationml/2006/ole">
            <mc:AlternateContent xmlns:mc="http://schemas.openxmlformats.org/markup-compatibility/2006">
              <mc:Choice xmlns:v="urn:schemas-microsoft-com:vml" Requires="v">
                <p:oleObj spid="_x0000_s147856" name="Equation" r:id="rId29" imgW="164880" imgH="228600" progId="Equation.3">
                  <p:embed/>
                </p:oleObj>
              </mc:Choice>
              <mc:Fallback>
                <p:oleObj name="Equation" r:id="rId29" imgW="164880" imgH="228600" progId="Equation.3">
                  <p:embed/>
                  <p:pic>
                    <p:nvPicPr>
                      <p:cNvPr id="0" name=""/>
                      <p:cNvPicPr>
                        <a:picLocks noChangeAspect="1" noChangeArrowheads="1"/>
                      </p:cNvPicPr>
                      <p:nvPr/>
                    </p:nvPicPr>
                    <p:blipFill>
                      <a:blip r:embed="rId30"/>
                      <a:srcRect/>
                      <a:stretch>
                        <a:fillRect/>
                      </a:stretch>
                    </p:blipFill>
                    <p:spPr bwMode="auto">
                      <a:xfrm>
                        <a:off x="5618163" y="4019550"/>
                        <a:ext cx="301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75" name="Object 10"/>
          <p:cNvGraphicFramePr>
            <a:graphicFrameLocks noChangeAspect="1"/>
          </p:cNvGraphicFramePr>
          <p:nvPr>
            <p:extLst>
              <p:ext uri="{D42A27DB-BD31-4B8C-83A1-F6EECF244321}">
                <p14:modId xmlns:p14="http://schemas.microsoft.com/office/powerpoint/2010/main" val="2400776665"/>
              </p:ext>
            </p:extLst>
          </p:nvPr>
        </p:nvGraphicFramePr>
        <p:xfrm>
          <a:off x="6985000" y="3613150"/>
          <a:ext cx="344488" cy="419100"/>
        </p:xfrm>
        <a:graphic>
          <a:graphicData uri="http://schemas.openxmlformats.org/presentationml/2006/ole">
            <mc:AlternateContent xmlns:mc="http://schemas.openxmlformats.org/markup-compatibility/2006">
              <mc:Choice xmlns:v="urn:schemas-microsoft-com:vml" Requires="v">
                <p:oleObj spid="_x0000_s147857" name="Equation" r:id="rId31" imgW="190440" imgH="228600" progId="Equation.3">
                  <p:embed/>
                </p:oleObj>
              </mc:Choice>
              <mc:Fallback>
                <p:oleObj name="Equation" r:id="rId31" imgW="190440" imgH="228600" progId="Equation.3">
                  <p:embed/>
                  <p:pic>
                    <p:nvPicPr>
                      <p:cNvPr id="0" name=""/>
                      <p:cNvPicPr>
                        <a:picLocks noChangeAspect="1" noChangeArrowheads="1"/>
                      </p:cNvPicPr>
                      <p:nvPr/>
                    </p:nvPicPr>
                    <p:blipFill>
                      <a:blip r:embed="rId32"/>
                      <a:srcRect/>
                      <a:stretch>
                        <a:fillRect/>
                      </a:stretch>
                    </p:blipFill>
                    <p:spPr bwMode="auto">
                      <a:xfrm>
                        <a:off x="6985000" y="3613150"/>
                        <a:ext cx="3444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76" name="Object 38"/>
          <p:cNvGraphicFramePr>
            <a:graphicFrameLocks noChangeAspect="1"/>
          </p:cNvGraphicFramePr>
          <p:nvPr>
            <p:extLst>
              <p:ext uri="{D42A27DB-BD31-4B8C-83A1-F6EECF244321}">
                <p14:modId xmlns:p14="http://schemas.microsoft.com/office/powerpoint/2010/main" val="2937728164"/>
              </p:ext>
            </p:extLst>
          </p:nvPr>
        </p:nvGraphicFramePr>
        <p:xfrm>
          <a:off x="4370388" y="4789488"/>
          <a:ext cx="3417887" cy="788987"/>
        </p:xfrm>
        <a:graphic>
          <a:graphicData uri="http://schemas.openxmlformats.org/presentationml/2006/ole">
            <mc:AlternateContent xmlns:mc="http://schemas.openxmlformats.org/markup-compatibility/2006">
              <mc:Choice xmlns:v="urn:schemas-microsoft-com:vml" Requires="v">
                <p:oleObj spid="_x0000_s147858" name="Equation" r:id="rId33" imgW="1866600" imgH="431640" progId="Equation.3">
                  <p:embed/>
                </p:oleObj>
              </mc:Choice>
              <mc:Fallback>
                <p:oleObj name="Equation" r:id="rId33" imgW="1866600" imgH="431640" progId="Equation.3">
                  <p:embed/>
                  <p:pic>
                    <p:nvPicPr>
                      <p:cNvPr id="0" name=""/>
                      <p:cNvPicPr>
                        <a:picLocks noChangeAspect="1" noChangeArrowheads="1"/>
                      </p:cNvPicPr>
                      <p:nvPr/>
                    </p:nvPicPr>
                    <p:blipFill>
                      <a:blip r:embed="rId34"/>
                      <a:srcRect/>
                      <a:stretch>
                        <a:fillRect/>
                      </a:stretch>
                    </p:blipFill>
                    <p:spPr bwMode="auto">
                      <a:xfrm>
                        <a:off x="4370388" y="4789488"/>
                        <a:ext cx="34178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Box 5"/>
          <p:cNvSpPr txBox="1">
            <a:spLocks noChangeArrowheads="1"/>
          </p:cNvSpPr>
          <p:nvPr/>
        </p:nvSpPr>
        <p:spPr bwMode="auto">
          <a:xfrm>
            <a:off x="3881120" y="5443391"/>
            <a:ext cx="51050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pPr>
            <a:r>
              <a:rPr kumimoji="1" lang="en-US" altLang="ko-KR" sz="2000" b="1" dirty="0" smtClean="0">
                <a:ea typeface="굴림" pitchFamily="34" charset="-127"/>
              </a:rPr>
              <a:t>At 1 atm, “3 body” rate coefficient wrong by factor of 15.</a:t>
            </a:r>
            <a:endParaRPr kumimoji="1" lang="en-US" altLang="ko-KR" sz="2000" b="1" dirty="0">
              <a:ea typeface="굴림" pitchFamily="34" charset="-127"/>
            </a:endParaRPr>
          </a:p>
        </p:txBody>
      </p:sp>
      <p:sp>
        <p:nvSpPr>
          <p:cNvPr id="36" name="Text Box 5"/>
          <p:cNvSpPr txBox="1">
            <a:spLocks noChangeArrowheads="1"/>
          </p:cNvSpPr>
          <p:nvPr/>
        </p:nvSpPr>
        <p:spPr bwMode="auto">
          <a:xfrm>
            <a:off x="4053712" y="4433063"/>
            <a:ext cx="4367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342900" indent="-342900" eaLnBrk="1" hangingPunct="1">
              <a:spcAft>
                <a:spcPts val="600"/>
              </a:spcAft>
              <a:buFont typeface="Symbol" pitchFamily="18" charset="2"/>
              <a:buChar char="·"/>
            </a:pPr>
            <a:r>
              <a:rPr kumimoji="1" lang="en-US" altLang="ko-KR" sz="2000" b="1" dirty="0">
                <a:ea typeface="굴림" pitchFamily="34" charset="-127"/>
              </a:rPr>
              <a:t>High pressure limit </a:t>
            </a:r>
            <a:r>
              <a:rPr kumimoji="1" lang="en-US" altLang="ko-KR" sz="2000" b="1" dirty="0" smtClean="0">
                <a:ea typeface="굴림" pitchFamily="34" charset="-127"/>
              </a:rPr>
              <a:t>(</a:t>
            </a:r>
            <a:r>
              <a:rPr kumimoji="1" lang="en-US" altLang="ko-KR" sz="2000" b="1" dirty="0" err="1" smtClean="0">
                <a:ea typeface="굴림" pitchFamily="34" charset="-127"/>
              </a:rPr>
              <a:t>k</a:t>
            </a:r>
            <a:r>
              <a:rPr kumimoji="1" lang="en-US" altLang="ko-KR" sz="2000" b="1" baseline="-25000" dirty="0" err="1" smtClean="0">
                <a:ea typeface="굴림" pitchFamily="34" charset="-127"/>
              </a:rPr>
              <a:t>2B</a:t>
            </a:r>
            <a:r>
              <a:rPr kumimoji="1" lang="en-US" altLang="ko-KR" sz="2000" b="1" dirty="0" smtClean="0">
                <a:ea typeface="굴림" pitchFamily="34" charset="-127"/>
              </a:rPr>
              <a:t>) when</a:t>
            </a:r>
            <a:endParaRPr kumimoji="1" lang="en-US" altLang="ko-KR" sz="2000" b="1" dirty="0">
              <a:ea typeface="굴림" pitchFamily="34" charset="-127"/>
            </a:endParaRPr>
          </a:p>
        </p:txBody>
      </p:sp>
      <p:sp>
        <p:nvSpPr>
          <p:cNvPr id="39"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65683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descr="D:\UIGELT-1_D_MJK\WORDDOCS\VIEWGRAF_abstract\Eindhoven_React_Mech_Workshop_2016_04_22\pcpp_6_205_1986_Plumb_ryan_table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40" y="1934083"/>
            <a:ext cx="7315200" cy="3760923"/>
          </a:xfrm>
          <a:prstGeom prst="rect">
            <a:avLst/>
          </a:prstGeom>
          <a:noFill/>
          <a:extLst>
            <a:ext uri="{909E8E84-426E-40DD-AFC4-6F175D3DCCD1}">
              <a14:hiddenFill xmlns:a14="http://schemas.microsoft.com/office/drawing/2010/main">
                <a:solidFill>
                  <a:srgbClr val="FFFFFF"/>
                </a:solidFill>
              </a14:hiddenFill>
            </a:ext>
          </a:extLst>
        </p:spPr>
      </p:pic>
      <p:sp>
        <p:nvSpPr>
          <p:cNvPr id="6146" name="Line 2"/>
          <p:cNvSpPr>
            <a:spLocks noChangeShapeType="1"/>
          </p:cNvSpPr>
          <p:nvPr/>
        </p:nvSpPr>
        <p:spPr bwMode="auto">
          <a:xfrm>
            <a:off x="179388" y="709613"/>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Text Box 3"/>
          <p:cNvSpPr txBox="1">
            <a:spLocks noChangeArrowheads="1"/>
          </p:cNvSpPr>
          <p:nvPr/>
        </p:nvSpPr>
        <p:spPr bwMode="auto">
          <a:xfrm>
            <a:off x="661988" y="133350"/>
            <a:ext cx="8171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2800" b="1" dirty="0" smtClean="0"/>
              <a:t>BACK TO THE TALE OF A 3-BODY REACTION</a:t>
            </a:r>
            <a:endParaRPr lang="en-US" sz="2000" b="1" dirty="0"/>
          </a:p>
        </p:txBody>
      </p:sp>
      <p:sp>
        <p:nvSpPr>
          <p:cNvPr id="6148" name="Text Box 5"/>
          <p:cNvSpPr txBox="1">
            <a:spLocks noChangeArrowheads="1"/>
          </p:cNvSpPr>
          <p:nvPr/>
        </p:nvSpPr>
        <p:spPr bwMode="auto">
          <a:xfrm>
            <a:off x="271082" y="808184"/>
            <a:ext cx="877233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r>
              <a:rPr kumimoji="1" lang="en-US" sz="2000" b="1" dirty="0" smtClean="0">
                <a:ea typeface="굴림" pitchFamily="34" charset="-127"/>
              </a:rPr>
              <a:t>Landmark modeling paper by Plumb and Ryan (1986) establishing first kinetics for </a:t>
            </a:r>
            <a:r>
              <a:rPr kumimoji="1" lang="en-US" sz="2000" b="1" dirty="0" err="1" smtClean="0">
                <a:ea typeface="굴림" pitchFamily="34" charset="-127"/>
              </a:rPr>
              <a:t>CF</a:t>
            </a:r>
            <a:r>
              <a:rPr kumimoji="1" lang="en-US" sz="2000" b="1" baseline="-25000" dirty="0" err="1" smtClean="0">
                <a:ea typeface="굴림" pitchFamily="34" charset="-127"/>
              </a:rPr>
              <a:t>4</a:t>
            </a:r>
            <a:r>
              <a:rPr kumimoji="1" lang="en-US" sz="2000" b="1" dirty="0" smtClean="0">
                <a:ea typeface="굴림" pitchFamily="34" charset="-127"/>
              </a:rPr>
              <a:t>/</a:t>
            </a:r>
            <a:r>
              <a:rPr kumimoji="1" lang="en-US" sz="2000" b="1" dirty="0" err="1" smtClean="0">
                <a:ea typeface="굴림" pitchFamily="34" charset="-127"/>
              </a:rPr>
              <a:t>O</a:t>
            </a:r>
            <a:r>
              <a:rPr kumimoji="1" lang="en-US" sz="2000" b="1" baseline="-25000" dirty="0" err="1" smtClean="0">
                <a:ea typeface="굴림" pitchFamily="34" charset="-127"/>
              </a:rPr>
              <a:t>2</a:t>
            </a:r>
            <a:r>
              <a:rPr kumimoji="1" lang="en-US" sz="2000" b="1" dirty="0" smtClean="0">
                <a:ea typeface="굴림" pitchFamily="34" charset="-127"/>
              </a:rPr>
              <a:t> plasmas. </a:t>
            </a:r>
          </a:p>
          <a:p>
            <a:pPr eaLnBrk="1" hangingPunct="1">
              <a:spcAft>
                <a:spcPts val="600"/>
              </a:spcAft>
              <a:buFont typeface="Symbol" pitchFamily="18" charset="2"/>
              <a:buChar char="·"/>
            </a:pPr>
            <a:r>
              <a:rPr kumimoji="1" lang="en-US" sz="2000" b="1" dirty="0" smtClean="0">
                <a:ea typeface="굴림" pitchFamily="34" charset="-127"/>
                <a:sym typeface="Symbol"/>
              </a:rPr>
              <a:t>Many rate coefficients expressed as </a:t>
            </a:r>
            <a:r>
              <a:rPr kumimoji="1" lang="en-US" sz="2000" b="1" dirty="0" err="1" smtClean="0">
                <a:ea typeface="굴림" pitchFamily="34" charset="-127"/>
                <a:sym typeface="Symbol"/>
              </a:rPr>
              <a:t>k</a:t>
            </a:r>
            <a:r>
              <a:rPr kumimoji="1" lang="en-US" sz="2000" b="1" baseline="-25000" dirty="0" err="1" smtClean="0">
                <a:ea typeface="굴림" pitchFamily="34" charset="-127"/>
                <a:sym typeface="Symbol"/>
              </a:rPr>
              <a:t>2B</a:t>
            </a:r>
            <a:r>
              <a:rPr kumimoji="1" lang="en-US" sz="2000" b="1" dirty="0" smtClean="0">
                <a:ea typeface="굴림" pitchFamily="34" charset="-127"/>
                <a:sym typeface="Symbol"/>
              </a:rPr>
              <a:t> – effective 2-body coefficients.</a:t>
            </a:r>
          </a:p>
          <a:p>
            <a:pPr marL="457200" lvl="1" indent="0" eaLnBrk="1" hangingPunct="1">
              <a:spcAft>
                <a:spcPts val="600"/>
              </a:spcAft>
            </a:pPr>
            <a:endParaRPr kumimoji="1" lang="en-US" sz="2000" b="1" dirty="0" smtClean="0">
              <a:ea typeface="굴림" pitchFamily="34" charset="-127"/>
              <a:sym typeface="Symbol"/>
            </a:endParaRPr>
          </a:p>
          <a:p>
            <a:pPr marL="457200" lvl="1" indent="0" eaLnBrk="1" hangingPunct="1">
              <a:spcAft>
                <a:spcPts val="600"/>
              </a:spcAft>
            </a:pPr>
            <a:r>
              <a:rPr kumimoji="1" lang="en-US" sz="2000" b="1" dirty="0" smtClean="0">
                <a:ea typeface="굴림" pitchFamily="34" charset="-127"/>
                <a:sym typeface="Symbol"/>
              </a:rPr>
              <a:t> </a:t>
            </a:r>
            <a:r>
              <a:rPr kumimoji="1" lang="en-US" sz="2000" b="1" baseline="-25000" dirty="0" smtClean="0">
                <a:ea typeface="굴림" pitchFamily="34" charset="-127"/>
                <a:sym typeface="Symbol"/>
              </a:rPr>
              <a:t>  </a:t>
            </a:r>
            <a:endParaRPr kumimoji="1" lang="en-US" sz="2000" b="1" dirty="0">
              <a:ea typeface="굴림" pitchFamily="34" charset="-127"/>
            </a:endParaRPr>
          </a:p>
        </p:txBody>
      </p:sp>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pic>
        <p:nvPicPr>
          <p:cNvPr id="148482" name="Picture 2" descr="D:\UIGELT-1_D_MJK\WORDDOCS\VIEWGRAF_abstract\Eindhoven_React_Mech_Workshop_2016_04_22\pcpp_6_205_1986_Plumb_ryan_titl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59" y="5789359"/>
            <a:ext cx="4572000" cy="100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89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D:\UIGELT-1_D_MJK\WORDDOCS\VIEWGRAF_abstract\Eindhoven_React_Mech_Workshop_2016_04_22\pcpp_6_205_1986_Plumb_ryan_titl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71" y="5752783"/>
            <a:ext cx="4572000" cy="1003894"/>
          </a:xfrm>
          <a:prstGeom prst="rect">
            <a:avLst/>
          </a:prstGeom>
          <a:noFill/>
          <a:extLst>
            <a:ext uri="{909E8E84-426E-40DD-AFC4-6F175D3DCCD1}">
              <a14:hiddenFill xmlns:a14="http://schemas.microsoft.com/office/drawing/2010/main">
                <a:solidFill>
                  <a:srgbClr val="FFFFFF"/>
                </a:solidFill>
              </a14:hiddenFill>
            </a:ext>
          </a:extLst>
        </p:spPr>
      </p:pic>
      <p:pic>
        <p:nvPicPr>
          <p:cNvPr id="149506" name="Picture 2" descr="D:\UIGELT-1_D_MJK\WORDDOCS\VIEWGRAF_abstract\Eindhoven_React_Mech_Workshop_2016_04_22\pcpp_6_205_1986_Plumb_ryan_table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427" y="1481392"/>
            <a:ext cx="6400800" cy="4304723"/>
          </a:xfrm>
          <a:prstGeom prst="rect">
            <a:avLst/>
          </a:prstGeom>
          <a:noFill/>
          <a:extLst>
            <a:ext uri="{909E8E84-426E-40DD-AFC4-6F175D3DCCD1}">
              <a14:hiddenFill xmlns:a14="http://schemas.microsoft.com/office/drawing/2010/main">
                <a:solidFill>
                  <a:srgbClr val="FFFFFF"/>
                </a:solidFill>
              </a14:hiddenFill>
            </a:ext>
          </a:extLst>
        </p:spPr>
      </p:pic>
      <p:sp>
        <p:nvSpPr>
          <p:cNvPr id="6146" name="Line 2"/>
          <p:cNvSpPr>
            <a:spLocks noChangeShapeType="1"/>
          </p:cNvSpPr>
          <p:nvPr/>
        </p:nvSpPr>
        <p:spPr bwMode="auto">
          <a:xfrm>
            <a:off x="179388" y="709613"/>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Text Box 3"/>
          <p:cNvSpPr txBox="1">
            <a:spLocks noChangeArrowheads="1"/>
          </p:cNvSpPr>
          <p:nvPr/>
        </p:nvSpPr>
        <p:spPr bwMode="auto">
          <a:xfrm>
            <a:off x="109728" y="133350"/>
            <a:ext cx="8723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2800" b="1" dirty="0" smtClean="0"/>
              <a:t>EFFECTIVE 2- and 3-BODY REACTIONS FOR </a:t>
            </a:r>
            <a:r>
              <a:rPr lang="en-US" sz="2800" b="1" dirty="0" err="1" smtClean="0"/>
              <a:t>CF</a:t>
            </a:r>
            <a:r>
              <a:rPr lang="en-US" sz="2800" b="1" baseline="-25000" dirty="0" err="1" smtClean="0"/>
              <a:t>x</a:t>
            </a:r>
            <a:endParaRPr lang="en-US" sz="2000" b="1" baseline="-25000" dirty="0"/>
          </a:p>
        </p:txBody>
      </p:sp>
      <p:sp>
        <p:nvSpPr>
          <p:cNvPr id="6148" name="Text Box 5"/>
          <p:cNvSpPr txBox="1">
            <a:spLocks noChangeArrowheads="1"/>
          </p:cNvSpPr>
          <p:nvPr/>
        </p:nvSpPr>
        <p:spPr bwMode="auto">
          <a:xfrm>
            <a:off x="109728" y="762464"/>
            <a:ext cx="88971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r>
              <a:rPr kumimoji="1" lang="en-US" sz="2000" b="1" dirty="0" err="1" smtClean="0">
                <a:ea typeface="굴림" pitchFamily="34" charset="-127"/>
              </a:rPr>
              <a:t>P&amp;R</a:t>
            </a:r>
            <a:r>
              <a:rPr kumimoji="1" lang="en-US" sz="2000" b="1" dirty="0" smtClean="0">
                <a:ea typeface="굴림" pitchFamily="34" charset="-127"/>
              </a:rPr>
              <a:t> did it right!!</a:t>
            </a:r>
            <a:r>
              <a:rPr kumimoji="1" lang="en-US" sz="2000" b="1" dirty="0">
                <a:ea typeface="굴림" pitchFamily="34" charset="-127"/>
              </a:rPr>
              <a:t> T</a:t>
            </a:r>
            <a:r>
              <a:rPr kumimoji="1" lang="en-US" sz="2000" b="1" dirty="0" smtClean="0">
                <a:ea typeface="굴림" pitchFamily="34" charset="-127"/>
              </a:rPr>
              <a:t>hey included fundamental kinetic data that enabled proper calculation of effective 2-body rate coefficients vs pressure.</a:t>
            </a:r>
            <a:endParaRPr kumimoji="1" lang="en-US" sz="2000" b="1" dirty="0" smtClean="0">
              <a:ea typeface="굴림" pitchFamily="34" charset="-127"/>
              <a:sym typeface="Symbol"/>
            </a:endParaRPr>
          </a:p>
          <a:p>
            <a:pPr marL="457200" lvl="1" indent="0" eaLnBrk="1" hangingPunct="1">
              <a:spcAft>
                <a:spcPts val="600"/>
              </a:spcAft>
            </a:pPr>
            <a:endParaRPr kumimoji="1" lang="en-US" sz="2000" b="1" dirty="0" smtClean="0">
              <a:ea typeface="굴림" pitchFamily="34" charset="-127"/>
              <a:sym typeface="Symbol"/>
            </a:endParaRPr>
          </a:p>
          <a:p>
            <a:pPr marL="457200" lvl="1" indent="0" eaLnBrk="1" hangingPunct="1">
              <a:spcAft>
                <a:spcPts val="600"/>
              </a:spcAft>
            </a:pPr>
            <a:r>
              <a:rPr kumimoji="1" lang="en-US" sz="2000" b="1" dirty="0" smtClean="0">
                <a:ea typeface="굴림" pitchFamily="34" charset="-127"/>
                <a:sym typeface="Symbol"/>
              </a:rPr>
              <a:t> </a:t>
            </a:r>
            <a:r>
              <a:rPr kumimoji="1" lang="en-US" sz="2000" b="1" baseline="-25000" dirty="0" smtClean="0">
                <a:ea typeface="굴림" pitchFamily="34" charset="-127"/>
                <a:sym typeface="Symbol"/>
              </a:rPr>
              <a:t>  </a:t>
            </a:r>
            <a:endParaRPr kumimoji="1" lang="en-US" sz="2000" b="1" dirty="0">
              <a:ea typeface="굴림" pitchFamily="34" charset="-127"/>
            </a:endParaRPr>
          </a:p>
        </p:txBody>
      </p:sp>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spTree>
    <p:extLst>
      <p:ext uri="{BB962C8B-B14F-4D97-AF65-F5344CB8AC3E}">
        <p14:creationId xmlns:p14="http://schemas.microsoft.com/office/powerpoint/2010/main" val="1621822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D:\UIGELT-1_D_MJK\WORDDOCS\VIEWGRAF_abstract\Eindhoven_React_Mech_Workshop_2016_04_22\pcpp_6_205_1986_Plumb_ryan_titl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471" y="5752783"/>
            <a:ext cx="4572000" cy="1003894"/>
          </a:xfrm>
          <a:prstGeom prst="rect">
            <a:avLst/>
          </a:prstGeom>
          <a:noFill/>
          <a:extLst>
            <a:ext uri="{909E8E84-426E-40DD-AFC4-6F175D3DCCD1}">
              <a14:hiddenFill xmlns:a14="http://schemas.microsoft.com/office/drawing/2010/main">
                <a:solidFill>
                  <a:srgbClr val="FFFFFF"/>
                </a:solidFill>
              </a14:hiddenFill>
            </a:ext>
          </a:extLst>
        </p:spPr>
      </p:pic>
      <p:sp>
        <p:nvSpPr>
          <p:cNvPr id="6146" name="Line 2"/>
          <p:cNvSpPr>
            <a:spLocks noChangeShapeType="1"/>
          </p:cNvSpPr>
          <p:nvPr/>
        </p:nvSpPr>
        <p:spPr bwMode="auto">
          <a:xfrm>
            <a:off x="179388" y="609029"/>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 name="Text Box 5"/>
          <p:cNvSpPr txBox="1">
            <a:spLocks noChangeArrowheads="1"/>
          </p:cNvSpPr>
          <p:nvPr/>
        </p:nvSpPr>
        <p:spPr bwMode="auto">
          <a:xfrm>
            <a:off x="109728" y="762464"/>
            <a:ext cx="88971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endParaRPr kumimoji="1" lang="en-US" sz="2000" b="1" dirty="0" smtClean="0">
              <a:ea typeface="굴림" pitchFamily="34" charset="-127"/>
              <a:sym typeface="Symbol"/>
            </a:endParaRPr>
          </a:p>
          <a:p>
            <a:pPr marL="457200" lvl="1" indent="0" eaLnBrk="1" hangingPunct="1">
              <a:spcAft>
                <a:spcPts val="600"/>
              </a:spcAft>
            </a:pPr>
            <a:r>
              <a:rPr kumimoji="1" lang="en-US" sz="2000" b="1" dirty="0" smtClean="0">
                <a:ea typeface="굴림" pitchFamily="34" charset="-127"/>
                <a:sym typeface="Symbol"/>
              </a:rPr>
              <a:t> </a:t>
            </a:r>
            <a:r>
              <a:rPr kumimoji="1" lang="en-US" sz="2000" b="1" baseline="-25000" dirty="0" smtClean="0">
                <a:ea typeface="굴림" pitchFamily="34" charset="-127"/>
                <a:sym typeface="Symbol"/>
              </a:rPr>
              <a:t>  </a:t>
            </a:r>
            <a:endParaRPr kumimoji="1" lang="en-US" sz="2000" b="1" dirty="0">
              <a:ea typeface="굴림" pitchFamily="34" charset="-127"/>
            </a:endParaRPr>
          </a:p>
        </p:txBody>
      </p:sp>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1133511861"/>
              </p:ext>
            </p:extLst>
          </p:nvPr>
        </p:nvGraphicFramePr>
        <p:xfrm>
          <a:off x="1965578" y="15304"/>
          <a:ext cx="4971553" cy="652208"/>
        </p:xfrm>
        <a:graphic>
          <a:graphicData uri="http://schemas.openxmlformats.org/presentationml/2006/ole">
            <mc:AlternateContent xmlns:mc="http://schemas.openxmlformats.org/markup-compatibility/2006">
              <mc:Choice xmlns:v="urn:schemas-microsoft-com:vml" Requires="v">
                <p:oleObj spid="_x0000_s150546" name="Equation" r:id="rId5" imgW="1752480" imgH="228600" progId="Equation.3">
                  <p:embed/>
                </p:oleObj>
              </mc:Choice>
              <mc:Fallback>
                <p:oleObj name="Equation" r:id="rId5" imgW="1752480" imgH="228600" progId="Equation.3">
                  <p:embed/>
                  <p:pic>
                    <p:nvPicPr>
                      <p:cNvPr id="0" name="Object 1"/>
                      <p:cNvPicPr>
                        <a:picLocks noChangeAspect="1" noChangeArrowheads="1"/>
                      </p:cNvPicPr>
                      <p:nvPr/>
                    </p:nvPicPr>
                    <p:blipFill>
                      <a:blip r:embed="rId6"/>
                      <a:srcRect/>
                      <a:stretch>
                        <a:fillRect/>
                      </a:stretch>
                    </p:blipFill>
                    <p:spPr bwMode="auto">
                      <a:xfrm>
                        <a:off x="1965578" y="15304"/>
                        <a:ext cx="4971553" cy="652208"/>
                      </a:xfrm>
                      <a:prstGeom prst="rect">
                        <a:avLst/>
                      </a:prstGeom>
                      <a:noFill/>
                      <a:ln>
                        <a:noFill/>
                      </a:ln>
                    </p:spPr>
                  </p:pic>
                </p:oleObj>
              </mc:Fallback>
            </mc:AlternateContent>
          </a:graphicData>
        </a:graphic>
      </p:graphicFrame>
      <p:pic>
        <p:nvPicPr>
          <p:cNvPr id="150532" name="Picture 4" descr="D:\UIGELT-1_D_MJK\WORDDOCS\VIEWGRAF_abstract\Eindhoven_React_Mech_Workshop_2016_04_22\pcpp_6_205_1986_Plumb_ryan_table2_footnote.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509" y="726631"/>
            <a:ext cx="8229600" cy="2084176"/>
          </a:xfrm>
          <a:prstGeom prst="rect">
            <a:avLst/>
          </a:prstGeom>
          <a:noFill/>
          <a:extLst>
            <a:ext uri="{909E8E84-426E-40DD-AFC4-6F175D3DCCD1}">
              <a14:hiddenFill xmlns:a14="http://schemas.microsoft.com/office/drawing/2010/main">
                <a:solidFill>
                  <a:srgbClr val="FFFFFF"/>
                </a:solidFill>
              </a14:hiddenFill>
            </a:ext>
          </a:extLst>
        </p:spPr>
      </p:pic>
      <p:pic>
        <p:nvPicPr>
          <p:cNvPr id="150533" name="Picture 5" descr="D:\UIGELT-1_D_MJK\WORDDOCS\VIEWGRAF_abstract\Eindhoven_React_Mech_Workshop_2016_04_22\JCP_66_4758_1977_CF3_rate_coefficient_abstract.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35" y="3002090"/>
            <a:ext cx="5257800" cy="24987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5358384" y="2710136"/>
            <a:ext cx="3767328"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r>
              <a:rPr kumimoji="1" lang="en-US" sz="2000" b="1" dirty="0" smtClean="0">
                <a:ea typeface="굴림" pitchFamily="34" charset="-127"/>
              </a:rPr>
              <a:t>However....</a:t>
            </a:r>
          </a:p>
          <a:p>
            <a:pPr eaLnBrk="1" hangingPunct="1">
              <a:spcAft>
                <a:spcPts val="600"/>
              </a:spcAft>
              <a:buFont typeface="Symbol" pitchFamily="18" charset="2"/>
              <a:buChar char="·"/>
            </a:pPr>
            <a:r>
              <a:rPr kumimoji="1" lang="en-US" sz="2000" b="1" dirty="0" smtClean="0">
                <a:ea typeface="굴림" pitchFamily="34" charset="-127"/>
              </a:rPr>
              <a:t>Rate coefficient for critically important reaction </a:t>
            </a:r>
            <a:r>
              <a:rPr kumimoji="1" lang="en-US" sz="2000" b="1" dirty="0" err="1" smtClean="0">
                <a:ea typeface="굴림" pitchFamily="34" charset="-127"/>
              </a:rPr>
              <a:t>CF</a:t>
            </a:r>
            <a:r>
              <a:rPr kumimoji="1" lang="en-US" sz="2000" b="1" baseline="-25000" dirty="0" err="1" smtClean="0">
                <a:ea typeface="굴림" pitchFamily="34" charset="-127"/>
              </a:rPr>
              <a:t>3</a:t>
            </a:r>
            <a:r>
              <a:rPr kumimoji="1" lang="en-US" sz="2000" b="1" dirty="0" smtClean="0">
                <a:ea typeface="굴림" pitchFamily="34" charset="-127"/>
              </a:rPr>
              <a:t> + </a:t>
            </a:r>
            <a:r>
              <a:rPr kumimoji="1" lang="en-US" sz="2000" b="1" dirty="0" err="1" smtClean="0">
                <a:ea typeface="굴림" pitchFamily="34" charset="-127"/>
              </a:rPr>
              <a:t>CF</a:t>
            </a:r>
            <a:r>
              <a:rPr kumimoji="1" lang="en-US" sz="2000" b="1" baseline="-25000" dirty="0" err="1" smtClean="0">
                <a:ea typeface="굴림" pitchFamily="34" charset="-127"/>
              </a:rPr>
              <a:t>3</a:t>
            </a:r>
            <a:r>
              <a:rPr kumimoji="1" lang="en-US" sz="2000" b="1" dirty="0" smtClean="0">
                <a:ea typeface="굴림" pitchFamily="34" charset="-127"/>
              </a:rPr>
              <a:t> </a:t>
            </a:r>
            <a:r>
              <a:rPr kumimoji="1" lang="en-US" sz="2000" b="1" dirty="0" smtClean="0">
                <a:ea typeface="굴림" pitchFamily="34" charset="-127"/>
                <a:sym typeface="Symbol"/>
              </a:rPr>
              <a:t> </a:t>
            </a:r>
            <a:r>
              <a:rPr kumimoji="1" lang="en-US" sz="2000" b="1" dirty="0" err="1" smtClean="0">
                <a:ea typeface="굴림" pitchFamily="34" charset="-127"/>
                <a:sym typeface="Symbol"/>
              </a:rPr>
              <a:t>C</a:t>
            </a:r>
            <a:r>
              <a:rPr kumimoji="1" lang="en-US" sz="2000" b="1" baseline="-25000" dirty="0" err="1" smtClean="0">
                <a:ea typeface="굴림" pitchFamily="34" charset="-127"/>
                <a:sym typeface="Symbol"/>
              </a:rPr>
              <a:t>2</a:t>
            </a:r>
            <a:r>
              <a:rPr kumimoji="1" lang="en-US" sz="2000" b="1" dirty="0" err="1" smtClean="0">
                <a:ea typeface="굴림" pitchFamily="34" charset="-127"/>
                <a:sym typeface="Symbol"/>
              </a:rPr>
              <a:t>F</a:t>
            </a:r>
            <a:r>
              <a:rPr kumimoji="1" lang="en-US" sz="2000" b="1" baseline="-25000" dirty="0" err="1" smtClean="0">
                <a:ea typeface="굴림" pitchFamily="34" charset="-127"/>
                <a:sym typeface="Symbol"/>
              </a:rPr>
              <a:t>6</a:t>
            </a:r>
            <a:r>
              <a:rPr kumimoji="1" lang="en-US" sz="2000" b="1" dirty="0" smtClean="0">
                <a:ea typeface="굴림" pitchFamily="34" charset="-127"/>
                <a:sym typeface="Symbol"/>
              </a:rPr>
              <a:t>            was never measured.</a:t>
            </a:r>
          </a:p>
          <a:p>
            <a:pPr eaLnBrk="1" hangingPunct="1">
              <a:spcAft>
                <a:spcPts val="600"/>
              </a:spcAft>
              <a:buFont typeface="Symbol" pitchFamily="18" charset="2"/>
              <a:buChar char="·"/>
            </a:pPr>
            <a:r>
              <a:rPr kumimoji="1" lang="en-US" sz="2000" b="1" dirty="0" smtClean="0">
                <a:ea typeface="굴림" pitchFamily="34" charset="-127"/>
                <a:sym typeface="Symbol"/>
              </a:rPr>
              <a:t>Value is based on a 1977 classical calculation of the reverse reaction of unimolecular dissociation. </a:t>
            </a:r>
            <a:endParaRPr kumimoji="1" lang="en-US" sz="2000" b="1" dirty="0">
              <a:ea typeface="굴림" pitchFamily="34" charset="-127"/>
            </a:endParaRPr>
          </a:p>
        </p:txBody>
      </p:sp>
    </p:spTree>
    <p:extLst>
      <p:ext uri="{BB962C8B-B14F-4D97-AF65-F5344CB8AC3E}">
        <p14:creationId xmlns:p14="http://schemas.microsoft.com/office/powerpoint/2010/main" val="2590696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79388" y="663893"/>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Text Box 3"/>
          <p:cNvSpPr txBox="1">
            <a:spLocks noChangeArrowheads="1"/>
          </p:cNvSpPr>
          <p:nvPr/>
        </p:nvSpPr>
        <p:spPr bwMode="auto">
          <a:xfrm>
            <a:off x="661988" y="133350"/>
            <a:ext cx="8171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2800" b="1" dirty="0" smtClean="0"/>
              <a:t>THE GENEALOGY HAD BEEN FORGOTTEN</a:t>
            </a:r>
            <a:endParaRPr lang="en-US" sz="2000" b="1" dirty="0"/>
          </a:p>
        </p:txBody>
      </p:sp>
      <p:sp>
        <p:nvSpPr>
          <p:cNvPr id="6148" name="Text Box 5"/>
          <p:cNvSpPr txBox="1">
            <a:spLocks noChangeArrowheads="1"/>
          </p:cNvSpPr>
          <p:nvPr/>
        </p:nvSpPr>
        <p:spPr bwMode="auto">
          <a:xfrm>
            <a:off x="143066" y="808863"/>
            <a:ext cx="8552878" cy="552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1000"/>
              </a:spcAft>
              <a:buFont typeface="Symbol" pitchFamily="18" charset="2"/>
              <a:buChar char="·"/>
            </a:pPr>
            <a:r>
              <a:rPr kumimoji="1" lang="en-US" sz="2000" b="1" dirty="0" smtClean="0">
                <a:ea typeface="굴림" pitchFamily="34" charset="-127"/>
              </a:rPr>
              <a:t>Plumb and Ryan paper has been cited more than 300 times.  </a:t>
            </a:r>
          </a:p>
          <a:p>
            <a:pPr eaLnBrk="1" hangingPunct="1">
              <a:spcAft>
                <a:spcPts val="1000"/>
              </a:spcAft>
              <a:buFont typeface="Symbol" pitchFamily="18" charset="2"/>
              <a:buChar char="·"/>
            </a:pPr>
            <a:r>
              <a:rPr kumimoji="1" lang="en-US" sz="2000" b="1" dirty="0" smtClean="0">
                <a:ea typeface="굴림" pitchFamily="34" charset="-127"/>
              </a:rPr>
              <a:t>Many of the modeling papers citing rate coefficients from </a:t>
            </a:r>
            <a:r>
              <a:rPr kumimoji="1" lang="en-US" sz="2000" b="1" dirty="0" err="1" smtClean="0">
                <a:ea typeface="굴림" pitchFamily="34" charset="-127"/>
              </a:rPr>
              <a:t>P&amp;R</a:t>
            </a:r>
            <a:r>
              <a:rPr kumimoji="1" lang="en-US" sz="2000" b="1" dirty="0" smtClean="0">
                <a:ea typeface="굴림" pitchFamily="34" charset="-127"/>
              </a:rPr>
              <a:t> for 3-body processes used the effective 2-body values from Table I </a:t>
            </a:r>
            <a:r>
              <a:rPr kumimoji="1" lang="en-US" sz="2000" b="1" i="1" dirty="0" smtClean="0">
                <a:ea typeface="굴림" pitchFamily="34" charset="-127"/>
              </a:rPr>
              <a:t>for 0.5 </a:t>
            </a:r>
            <a:r>
              <a:rPr kumimoji="1" lang="en-US" sz="2000" b="1" i="1" dirty="0" err="1" smtClean="0">
                <a:ea typeface="굴림" pitchFamily="34" charset="-127"/>
              </a:rPr>
              <a:t>Torr</a:t>
            </a:r>
            <a:r>
              <a:rPr kumimoji="1" lang="en-US" sz="2000" b="1" dirty="0" smtClean="0">
                <a:ea typeface="굴림" pitchFamily="34" charset="-127"/>
              </a:rPr>
              <a:t>.  </a:t>
            </a:r>
          </a:p>
          <a:p>
            <a:pPr eaLnBrk="1" hangingPunct="1">
              <a:spcAft>
                <a:spcPts val="1000"/>
              </a:spcAft>
              <a:buFont typeface="Symbol" pitchFamily="18" charset="2"/>
              <a:buChar char="·"/>
            </a:pPr>
            <a:r>
              <a:rPr kumimoji="1" lang="en-US" sz="2000" b="1" dirty="0" smtClean="0">
                <a:ea typeface="굴림" pitchFamily="34" charset="-127"/>
              </a:rPr>
              <a:t>In many cases, the resulting rate coefficients were wrong by </a:t>
            </a:r>
            <a:r>
              <a:rPr kumimoji="1" lang="en-US" sz="2000" b="1" dirty="0" err="1" smtClean="0">
                <a:ea typeface="굴림" pitchFamily="34" charset="-127"/>
              </a:rPr>
              <a:t>x50</a:t>
            </a:r>
            <a:r>
              <a:rPr kumimoji="1" lang="en-US" sz="2000" b="1" dirty="0" smtClean="0">
                <a:ea typeface="굴림" pitchFamily="34" charset="-127"/>
              </a:rPr>
              <a:t>.</a:t>
            </a:r>
          </a:p>
          <a:p>
            <a:pPr eaLnBrk="1" hangingPunct="1">
              <a:spcAft>
                <a:spcPts val="1000"/>
              </a:spcAft>
              <a:buFont typeface="Symbol" pitchFamily="18" charset="2"/>
              <a:buChar char="·"/>
            </a:pPr>
            <a:r>
              <a:rPr kumimoji="1" lang="en-US" sz="2000" b="1" dirty="0">
                <a:ea typeface="굴림" pitchFamily="34" charset="-127"/>
              </a:rPr>
              <a:t>In some case, </a:t>
            </a:r>
            <a:r>
              <a:rPr kumimoji="1" lang="en-US" sz="2000" b="1" dirty="0" smtClean="0">
                <a:ea typeface="굴림" pitchFamily="34" charset="-127"/>
              </a:rPr>
              <a:t>serial citations were to non-original sources, where the source directly citing </a:t>
            </a:r>
            <a:r>
              <a:rPr kumimoji="1" lang="en-US" sz="2000" b="1" dirty="0" err="1" smtClean="0">
                <a:ea typeface="굴림" pitchFamily="34" charset="-127"/>
              </a:rPr>
              <a:t>P&amp;R</a:t>
            </a:r>
            <a:r>
              <a:rPr kumimoji="1" lang="en-US" sz="2000" b="1" dirty="0" smtClean="0">
                <a:ea typeface="굴림" pitchFamily="34" charset="-127"/>
              </a:rPr>
              <a:t>  incorrectly </a:t>
            </a:r>
            <a:r>
              <a:rPr kumimoji="1" lang="en-US" sz="2000" b="1" dirty="0">
                <a:ea typeface="굴림" pitchFamily="34" charset="-127"/>
              </a:rPr>
              <a:t>used </a:t>
            </a:r>
            <a:r>
              <a:rPr kumimoji="1" lang="en-US" sz="2000" b="1" dirty="0" err="1" smtClean="0">
                <a:ea typeface="굴림" pitchFamily="34" charset="-127"/>
              </a:rPr>
              <a:t>P&amp;R's</a:t>
            </a:r>
            <a:r>
              <a:rPr kumimoji="1" lang="en-US" sz="2000" b="1" dirty="0" smtClean="0">
                <a:ea typeface="굴림" pitchFamily="34" charset="-127"/>
              </a:rPr>
              <a:t> </a:t>
            </a:r>
            <a:r>
              <a:rPr kumimoji="1" lang="en-US" sz="2000" b="1" dirty="0">
                <a:ea typeface="굴림" pitchFamily="34" charset="-127"/>
              </a:rPr>
              <a:t>rate coefficients</a:t>
            </a:r>
            <a:r>
              <a:rPr kumimoji="1" lang="en-US" sz="2000" b="1" dirty="0" smtClean="0">
                <a:ea typeface="굴림" pitchFamily="34" charset="-127"/>
              </a:rPr>
              <a:t>. </a:t>
            </a:r>
          </a:p>
          <a:p>
            <a:pPr eaLnBrk="1" hangingPunct="1">
              <a:spcAft>
                <a:spcPts val="600"/>
              </a:spcAft>
              <a:buFont typeface="Symbol" pitchFamily="18" charset="2"/>
              <a:buChar char="·"/>
            </a:pPr>
            <a:r>
              <a:rPr kumimoji="1" lang="en-US" sz="2000" b="1" dirty="0" smtClean="0">
                <a:ea typeface="굴림" pitchFamily="34" charset="-127"/>
              </a:rPr>
              <a:t>Example: Publication A cited B which cited C which cited </a:t>
            </a:r>
            <a:r>
              <a:rPr kumimoji="1" lang="en-US" sz="2000" b="1" dirty="0" err="1" smtClean="0">
                <a:ea typeface="굴림" pitchFamily="34" charset="-127"/>
              </a:rPr>
              <a:t>P&amp;R</a:t>
            </a:r>
            <a:r>
              <a:rPr kumimoji="1" lang="en-US" sz="2000" b="1" dirty="0" smtClean="0">
                <a:ea typeface="굴림" pitchFamily="34" charset="-127"/>
              </a:rPr>
              <a:t>: </a:t>
            </a:r>
          </a:p>
          <a:p>
            <a:pPr lvl="1" eaLnBrk="1" hangingPunct="1">
              <a:spcAft>
                <a:spcPts val="600"/>
              </a:spcAft>
              <a:buFont typeface="Symbol" pitchFamily="18" charset="2"/>
              <a:buChar char="·"/>
            </a:pPr>
            <a:r>
              <a:rPr kumimoji="1" lang="en-US" sz="2000" b="1" dirty="0" err="1" smtClean="0">
                <a:ea typeface="굴림" pitchFamily="34" charset="-127"/>
              </a:rPr>
              <a:t>2CF</a:t>
            </a:r>
            <a:r>
              <a:rPr kumimoji="1" lang="en-US" sz="2000" b="1" baseline="-25000" dirty="0" err="1" smtClean="0">
                <a:ea typeface="굴림" pitchFamily="34" charset="-127"/>
              </a:rPr>
              <a:t>3</a:t>
            </a:r>
            <a:r>
              <a:rPr kumimoji="1" lang="en-US" sz="2000" b="1" dirty="0" smtClean="0">
                <a:ea typeface="굴림" pitchFamily="34" charset="-127"/>
              </a:rPr>
              <a:t> </a:t>
            </a:r>
            <a:r>
              <a:rPr kumimoji="1" lang="en-US" sz="2000" b="1" dirty="0" smtClean="0">
                <a:ea typeface="굴림" pitchFamily="34" charset="-127"/>
                <a:sym typeface="Symbol"/>
              </a:rPr>
              <a:t> </a:t>
            </a:r>
            <a:r>
              <a:rPr kumimoji="1" lang="en-US" sz="2000" b="1" dirty="0" err="1" smtClean="0">
                <a:ea typeface="굴림" pitchFamily="34" charset="-127"/>
                <a:sym typeface="Symbol"/>
              </a:rPr>
              <a:t>C</a:t>
            </a:r>
            <a:r>
              <a:rPr kumimoji="1" lang="en-US" sz="2000" b="1" baseline="-25000" dirty="0" err="1" smtClean="0">
                <a:ea typeface="굴림" pitchFamily="34" charset="-127"/>
                <a:sym typeface="Symbol"/>
              </a:rPr>
              <a:t>2</a:t>
            </a:r>
            <a:r>
              <a:rPr kumimoji="1" lang="en-US" sz="2000" b="1" dirty="0" err="1" smtClean="0">
                <a:ea typeface="굴림" pitchFamily="34" charset="-127"/>
                <a:sym typeface="Symbol"/>
              </a:rPr>
              <a:t>F</a:t>
            </a:r>
            <a:r>
              <a:rPr kumimoji="1" lang="en-US" sz="2000" b="1" baseline="-25000" dirty="0" err="1" smtClean="0">
                <a:ea typeface="굴림" pitchFamily="34" charset="-127"/>
                <a:sym typeface="Symbol"/>
              </a:rPr>
              <a:t>6</a:t>
            </a:r>
            <a:r>
              <a:rPr kumimoji="1" lang="en-US" sz="2000" b="1" dirty="0" smtClean="0">
                <a:ea typeface="굴림" pitchFamily="34" charset="-127"/>
                <a:sym typeface="Symbol"/>
              </a:rPr>
              <a:t>,  </a:t>
            </a:r>
            <a:r>
              <a:rPr kumimoji="1" lang="en-US" sz="2000" b="1" dirty="0" smtClean="0">
                <a:ea typeface="굴림" pitchFamily="34" charset="-127"/>
              </a:rPr>
              <a:t>k = 8.3 x 10</a:t>
            </a:r>
            <a:r>
              <a:rPr kumimoji="1" lang="en-US" sz="2000" b="1" baseline="30000" dirty="0" smtClean="0">
                <a:ea typeface="굴림" pitchFamily="34" charset="-127"/>
              </a:rPr>
              <a:t>-12  </a:t>
            </a:r>
            <a:r>
              <a:rPr kumimoji="1" lang="en-US" sz="2000" b="1" dirty="0" err="1" smtClean="0">
                <a:ea typeface="굴림" pitchFamily="34" charset="-127"/>
              </a:rPr>
              <a:t>cm</a:t>
            </a:r>
            <a:r>
              <a:rPr kumimoji="1" lang="en-US" sz="2000" b="1" baseline="30000" dirty="0" err="1" smtClean="0">
                <a:ea typeface="굴림" pitchFamily="34" charset="-127"/>
              </a:rPr>
              <a:t>3</a:t>
            </a:r>
            <a:r>
              <a:rPr kumimoji="1" lang="en-US" sz="2000" b="1" dirty="0" smtClean="0">
                <a:ea typeface="굴림" pitchFamily="34" charset="-127"/>
              </a:rPr>
              <a:t>/s </a:t>
            </a:r>
          </a:p>
          <a:p>
            <a:pPr lvl="1" eaLnBrk="1" hangingPunct="1">
              <a:spcAft>
                <a:spcPts val="600"/>
              </a:spcAft>
              <a:buFont typeface="Symbol" pitchFamily="18" charset="2"/>
              <a:buChar char="·"/>
            </a:pPr>
            <a:r>
              <a:rPr kumimoji="1" lang="en-US" sz="2000" b="1" dirty="0" smtClean="0">
                <a:ea typeface="굴림" pitchFamily="34" charset="-127"/>
              </a:rPr>
              <a:t>For the pressure of 10-30 </a:t>
            </a:r>
            <a:r>
              <a:rPr kumimoji="1" lang="en-US" sz="2000" b="1" dirty="0" err="1" smtClean="0">
                <a:ea typeface="굴림" pitchFamily="34" charset="-127"/>
              </a:rPr>
              <a:t>mTorr</a:t>
            </a:r>
            <a:r>
              <a:rPr kumimoji="1" lang="en-US" sz="2000" b="1" dirty="0" smtClean="0">
                <a:ea typeface="굴림" pitchFamily="34" charset="-127"/>
              </a:rPr>
              <a:t> in Publication  A, the error is a factor of 15-50.</a:t>
            </a:r>
          </a:p>
          <a:p>
            <a:pPr eaLnBrk="1" hangingPunct="1">
              <a:spcAft>
                <a:spcPts val="600"/>
              </a:spcAft>
              <a:buFont typeface="Symbol" pitchFamily="18" charset="2"/>
              <a:buChar char="·"/>
            </a:pPr>
            <a:r>
              <a:rPr kumimoji="1" lang="en-US" sz="2000" b="1" i="1" dirty="0" smtClean="0">
                <a:ea typeface="굴림" pitchFamily="34" charset="-127"/>
              </a:rPr>
              <a:t>And all of this is based on a 1977, classical approximation of the inverse reaction made by </a:t>
            </a:r>
            <a:r>
              <a:rPr kumimoji="1" lang="en-US" sz="2000" b="1" i="1" dirty="0" err="1" smtClean="0">
                <a:ea typeface="굴림" pitchFamily="34" charset="-127"/>
              </a:rPr>
              <a:t>P&amp;R</a:t>
            </a:r>
            <a:r>
              <a:rPr kumimoji="1" lang="en-US" sz="2000" b="1" i="1" dirty="0" smtClean="0">
                <a:ea typeface="굴림" pitchFamily="34" charset="-127"/>
              </a:rPr>
              <a:t> because they had no other data. </a:t>
            </a:r>
          </a:p>
          <a:p>
            <a:pPr marL="457200" lvl="1" indent="0" eaLnBrk="1" hangingPunct="1">
              <a:spcAft>
                <a:spcPts val="600"/>
              </a:spcAft>
            </a:pPr>
            <a:r>
              <a:rPr kumimoji="1" lang="en-US" sz="2000" b="1" dirty="0" smtClean="0">
                <a:ea typeface="굴림" pitchFamily="34" charset="-127"/>
                <a:sym typeface="Symbol"/>
              </a:rPr>
              <a:t> </a:t>
            </a:r>
            <a:r>
              <a:rPr kumimoji="1" lang="en-US" sz="2000" b="1" baseline="-25000" dirty="0" smtClean="0">
                <a:ea typeface="굴림" pitchFamily="34" charset="-127"/>
                <a:sym typeface="Symbol"/>
              </a:rPr>
              <a:t>  </a:t>
            </a:r>
            <a:endParaRPr kumimoji="1" lang="en-US" sz="2000" b="1" dirty="0">
              <a:ea typeface="굴림" pitchFamily="34" charset="-127"/>
            </a:endParaRPr>
          </a:p>
        </p:txBody>
      </p:sp>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sp>
        <p:nvSpPr>
          <p:cNvPr id="9"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655888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79388" y="1084517"/>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Text Box 3"/>
          <p:cNvSpPr txBox="1">
            <a:spLocks noChangeArrowheads="1"/>
          </p:cNvSpPr>
          <p:nvPr/>
        </p:nvSpPr>
        <p:spPr bwMode="auto">
          <a:xfrm>
            <a:off x="137160" y="87630"/>
            <a:ext cx="88148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2800" b="1" dirty="0" smtClean="0"/>
              <a:t>WE NEED TO KNOW WHERE OUR</a:t>
            </a:r>
          </a:p>
          <a:p>
            <a:pPr algn="ctr"/>
            <a:r>
              <a:rPr lang="en-US" sz="2800" b="1" dirty="0" smtClean="0"/>
              <a:t>DATA CAME FROM</a:t>
            </a:r>
            <a:endParaRPr lang="en-US" sz="2000" b="1" dirty="0"/>
          </a:p>
        </p:txBody>
      </p:sp>
      <p:sp>
        <p:nvSpPr>
          <p:cNvPr id="6148" name="Text Box 5"/>
          <p:cNvSpPr txBox="1">
            <a:spLocks noChangeArrowheads="1"/>
          </p:cNvSpPr>
          <p:nvPr/>
        </p:nvSpPr>
        <p:spPr bwMode="auto">
          <a:xfrm>
            <a:off x="335090" y="2235327"/>
            <a:ext cx="855287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Aft>
                <a:spcPts val="600"/>
              </a:spcAft>
              <a:buFont typeface="Symbol" pitchFamily="18" charset="2"/>
              <a:buChar char="·"/>
            </a:pPr>
            <a:r>
              <a:rPr kumimoji="1" lang="en-US" sz="2300" b="1" i="1" dirty="0" smtClean="0">
                <a:ea typeface="굴림" pitchFamily="34" charset="-127"/>
                <a:sym typeface="Symbol"/>
              </a:rPr>
              <a:t>Conclusion:  The genealogy of rate coefficients is extremely important.  The original source is the only totally reliable source (maybe) provided we understand what was done and why it was done.</a:t>
            </a:r>
            <a:endParaRPr kumimoji="1" lang="en-US" sz="2300" b="1" dirty="0" smtClean="0">
              <a:ea typeface="굴림" pitchFamily="34" charset="-127"/>
              <a:sym typeface="Symbol"/>
            </a:endParaRPr>
          </a:p>
          <a:p>
            <a:pPr marL="457200" lvl="1" indent="0" eaLnBrk="1" hangingPunct="1">
              <a:spcAft>
                <a:spcPts val="600"/>
              </a:spcAft>
            </a:pPr>
            <a:r>
              <a:rPr kumimoji="1" lang="en-US" sz="2000" b="1" dirty="0" smtClean="0">
                <a:ea typeface="굴림" pitchFamily="34" charset="-127"/>
                <a:sym typeface="Symbol"/>
              </a:rPr>
              <a:t> </a:t>
            </a:r>
            <a:r>
              <a:rPr kumimoji="1" lang="en-US" sz="2000" b="1" baseline="-25000" dirty="0" smtClean="0">
                <a:ea typeface="굴림" pitchFamily="34" charset="-127"/>
                <a:sym typeface="Symbol"/>
              </a:rPr>
              <a:t>  </a:t>
            </a:r>
            <a:endParaRPr kumimoji="1" lang="en-US" sz="2000" b="1" dirty="0">
              <a:ea typeface="굴림" pitchFamily="34" charset="-127"/>
            </a:endParaRPr>
          </a:p>
        </p:txBody>
      </p:sp>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sp>
        <p:nvSpPr>
          <p:cNvPr id="9"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74674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28472"/>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100584" y="182880"/>
            <a:ext cx="89519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000" b="1" dirty="0" smtClean="0">
                <a:latin typeface="Arial" pitchFamily="34" charset="0"/>
              </a:rPr>
              <a:t>WHAT IS (or is not) A REACTION MECHANISM?</a:t>
            </a:r>
            <a:endParaRPr lang="en-US" altLang="en-US" sz="3000" b="1" i="0" dirty="0"/>
          </a:p>
        </p:txBody>
      </p:sp>
      <p:sp>
        <p:nvSpPr>
          <p:cNvPr id="3400717" name="Text Box 8"/>
          <p:cNvSpPr txBox="1">
            <a:spLocks noChangeArrowheads="1"/>
          </p:cNvSpPr>
          <p:nvPr/>
        </p:nvSpPr>
        <p:spPr bwMode="auto">
          <a:xfrm>
            <a:off x="179832" y="1526413"/>
            <a:ext cx="7098792"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indent="0" eaLnBrk="0" hangingPunct="0">
              <a:spcAft>
                <a:spcPct val="50000"/>
              </a:spcAft>
            </a:pPr>
            <a:r>
              <a:rPr lang="en-US" altLang="en-US" sz="2200" b="1" dirty="0" smtClean="0">
                <a:latin typeface="Arial" pitchFamily="34" charset="0"/>
              </a:rPr>
              <a:t>"If all you do is go to the </a:t>
            </a:r>
            <a:r>
              <a:rPr lang="en-US" altLang="en-US" sz="2200" b="1" dirty="0" err="1" smtClean="0">
                <a:latin typeface="Arial" pitchFamily="34" charset="0"/>
              </a:rPr>
              <a:t>NIST</a:t>
            </a:r>
            <a:r>
              <a:rPr lang="en-US" altLang="en-US" sz="2200" b="1" dirty="0" smtClean="0">
                <a:latin typeface="Arial" pitchFamily="34" charset="0"/>
              </a:rPr>
              <a:t> chemical kinetics database, and throw together all the reactions you can find, you can't even predict a hydrogen flame properly."*</a:t>
            </a:r>
          </a:p>
          <a:p>
            <a:pPr marL="0" indent="0" eaLnBrk="0" hangingPunct="0">
              <a:spcAft>
                <a:spcPct val="50000"/>
              </a:spcAft>
            </a:pPr>
            <a:endParaRPr lang="en-US" altLang="en-US" sz="2200" b="1" dirty="0">
              <a:latin typeface="Arial" pitchFamily="34" charset="0"/>
            </a:endParaRPr>
          </a:p>
        </p:txBody>
      </p:sp>
      <p:sp>
        <p:nvSpPr>
          <p:cNvPr id="10" name="Text Box 8"/>
          <p:cNvSpPr txBox="1">
            <a:spLocks noChangeArrowheads="1"/>
          </p:cNvSpPr>
          <p:nvPr/>
        </p:nvSpPr>
        <p:spPr bwMode="auto">
          <a:xfrm>
            <a:off x="82296" y="5372989"/>
            <a:ext cx="8970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173038" indent="-173038" eaLnBrk="0" hangingPunct="0">
              <a:spcAft>
                <a:spcPct val="50000"/>
              </a:spcAft>
            </a:pPr>
            <a:r>
              <a:rPr lang="en-US" altLang="en-US" sz="2000" b="1" dirty="0" smtClean="0">
                <a:latin typeface="Arial" pitchFamily="34" charset="0"/>
              </a:rPr>
              <a:t>* </a:t>
            </a:r>
            <a:r>
              <a:rPr lang="en-US" altLang="en-US" sz="1600" b="1" dirty="0" smtClean="0">
                <a:latin typeface="Arial" pitchFamily="34" charset="0"/>
              </a:rPr>
              <a:t>With apologies to Michael, this is my memory of what he said. We had both consumed a few beers and it was a long time ago.</a:t>
            </a:r>
            <a:endParaRPr lang="en-US" altLang="en-US" sz="1600" b="1" i="0" dirty="0">
              <a:latin typeface="Arial" pitchFamily="34" charset="0"/>
            </a:endParaRPr>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11" name="Text Box 8"/>
          <p:cNvSpPr txBox="1">
            <a:spLocks noChangeArrowheads="1"/>
          </p:cNvSpPr>
          <p:nvPr/>
        </p:nvSpPr>
        <p:spPr bwMode="auto">
          <a:xfrm>
            <a:off x="2279904" y="2940685"/>
            <a:ext cx="46421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indent="0" eaLnBrk="0" hangingPunct="0">
              <a:spcAft>
                <a:spcPts val="0"/>
              </a:spcAft>
            </a:pPr>
            <a:r>
              <a:rPr lang="en-US" altLang="en-US" sz="2000" b="1" dirty="0" smtClean="0">
                <a:latin typeface="Arial" pitchFamily="34" charset="0"/>
              </a:rPr>
              <a:t>Michael Zachariah (1995?)</a:t>
            </a:r>
          </a:p>
          <a:p>
            <a:pPr marL="0" indent="0" eaLnBrk="0" hangingPunct="0">
              <a:spcAft>
                <a:spcPts val="0"/>
              </a:spcAft>
            </a:pPr>
            <a:r>
              <a:rPr lang="en-US" altLang="en-US" sz="2000" b="1" dirty="0" smtClean="0">
                <a:latin typeface="Arial" pitchFamily="34" charset="0"/>
              </a:rPr>
              <a:t>Leader, </a:t>
            </a:r>
            <a:r>
              <a:rPr lang="en-US" altLang="en-US" sz="2000" b="1" dirty="0" err="1" smtClean="0">
                <a:latin typeface="Arial" pitchFamily="34" charset="0"/>
              </a:rPr>
              <a:t>NIST</a:t>
            </a:r>
            <a:r>
              <a:rPr lang="en-US" altLang="en-US" sz="2000" b="1" dirty="0" smtClean="0">
                <a:latin typeface="Arial" pitchFamily="34" charset="0"/>
              </a:rPr>
              <a:t> Reacting Flows Group</a:t>
            </a:r>
          </a:p>
          <a:p>
            <a:pPr marL="0" indent="0" eaLnBrk="0" hangingPunct="0">
              <a:spcAft>
                <a:spcPts val="0"/>
              </a:spcAft>
            </a:pPr>
            <a:endParaRPr lang="en-US" altLang="en-US" sz="2000" b="1" dirty="0">
              <a:latin typeface="Arial" pitchFamily="34" charset="0"/>
            </a:endParaRPr>
          </a:p>
        </p:txBody>
      </p:sp>
      <p:pic>
        <p:nvPicPr>
          <p:cNvPr id="148482" name="Picture 2" descr="D:\UIGELT-1_D_MJK\WORDDOCS\VIEWGRAF_abstract\Eindhoven_React_Mech_Workshop_2016_04_22\Zachariah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63" y="1221994"/>
            <a:ext cx="151447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03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16" name="Text Box 7"/>
          <p:cNvSpPr txBox="1">
            <a:spLocks noChangeArrowheads="1"/>
          </p:cNvSpPr>
          <p:nvPr/>
        </p:nvSpPr>
        <p:spPr bwMode="auto">
          <a:xfrm>
            <a:off x="310896" y="2331720"/>
            <a:ext cx="8513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600" b="1" i="1" dirty="0" smtClean="0">
                <a:latin typeface="Arial" pitchFamily="34" charset="0"/>
              </a:rPr>
              <a:t>WHERE DO WE START?</a:t>
            </a:r>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3929208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solidFill>
                    <a:srgbClr val="000000"/>
                  </a:solidFill>
                </a:rPr>
                <a:t>University of Michigan</a:t>
              </a:r>
            </a:p>
            <a:p>
              <a:pPr algn="ctr" eaLnBrk="0" hangingPunct="0"/>
              <a:r>
                <a:rPr lang="en-US" altLang="en-US" sz="1600" b="1">
                  <a:solidFill>
                    <a:srgbClr val="000000"/>
                  </a:solidFill>
                </a:rPr>
                <a:t>Institute for Plasma Science &amp; Engr.</a:t>
              </a:r>
            </a:p>
          </p:txBody>
        </p:sp>
      </p:grpSp>
      <p:sp>
        <p:nvSpPr>
          <p:cNvPr id="3400715" name="Line 4"/>
          <p:cNvSpPr>
            <a:spLocks noChangeShapeType="1"/>
          </p:cNvSpPr>
          <p:nvPr/>
        </p:nvSpPr>
        <p:spPr bwMode="auto">
          <a:xfrm>
            <a:off x="530479" y="58216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400716" name="Text Box 7"/>
          <p:cNvSpPr txBox="1">
            <a:spLocks noChangeArrowheads="1"/>
          </p:cNvSpPr>
          <p:nvPr/>
        </p:nvSpPr>
        <p:spPr bwMode="auto">
          <a:xfrm>
            <a:off x="100584" y="45720"/>
            <a:ext cx="8723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800" b="1" dirty="0" smtClean="0">
                <a:solidFill>
                  <a:srgbClr val="000000"/>
                </a:solidFill>
                <a:latin typeface="Arial" pitchFamily="34" charset="0"/>
                <a:sym typeface="Symbol"/>
              </a:rPr>
              <a:t>NO FORMATION KINETICS IN AIR DISCHARGES   </a:t>
            </a:r>
            <a:endParaRPr lang="en-US" altLang="en-US" sz="2800" b="1" dirty="0">
              <a:solidFill>
                <a:srgbClr val="000000"/>
              </a:solidFill>
            </a:endParaRPr>
          </a:p>
        </p:txBody>
      </p:sp>
      <p:sp>
        <p:nvSpPr>
          <p:cNvPr id="3400717" name="Text Box 8"/>
          <p:cNvSpPr txBox="1">
            <a:spLocks noChangeArrowheads="1"/>
          </p:cNvSpPr>
          <p:nvPr/>
        </p:nvSpPr>
        <p:spPr bwMode="auto">
          <a:xfrm>
            <a:off x="4377176" y="1265902"/>
            <a:ext cx="471196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solidFill>
                  <a:srgbClr val="000000"/>
                </a:solidFill>
                <a:latin typeface="Arial" pitchFamily="34" charset="0"/>
              </a:rPr>
              <a:t>Absolutely excellent work by I. </a:t>
            </a:r>
            <a:r>
              <a:rPr lang="en-US" altLang="en-US" sz="2000" b="1" dirty="0" err="1" smtClean="0">
                <a:solidFill>
                  <a:srgbClr val="000000"/>
                </a:solidFill>
                <a:latin typeface="Arial" pitchFamily="34" charset="0"/>
              </a:rPr>
              <a:t>Adamovich</a:t>
            </a:r>
            <a:r>
              <a:rPr lang="en-US" altLang="en-US" sz="2000" b="1" dirty="0" smtClean="0">
                <a:solidFill>
                  <a:srgbClr val="000000"/>
                </a:solidFill>
                <a:latin typeface="Arial" pitchFamily="34" charset="0"/>
              </a:rPr>
              <a:t> on role of </a:t>
            </a:r>
            <a:r>
              <a:rPr lang="en-US" altLang="en-US" sz="2000" b="1" dirty="0" err="1" smtClean="0">
                <a:solidFill>
                  <a:srgbClr val="000000"/>
                </a:solidFill>
                <a:latin typeface="Arial" pitchFamily="34" charset="0"/>
              </a:rPr>
              <a:t>N</a:t>
            </a:r>
            <a:r>
              <a:rPr lang="en-US" altLang="en-US" sz="2000" b="1" baseline="-25000" dirty="0" err="1" smtClean="0">
                <a:solidFill>
                  <a:srgbClr val="000000"/>
                </a:solidFill>
                <a:latin typeface="Arial" pitchFamily="34" charset="0"/>
              </a:rPr>
              <a:t>2</a:t>
            </a:r>
            <a:r>
              <a:rPr lang="en-US" altLang="en-US" sz="2000" b="1" dirty="0" smtClean="0">
                <a:solidFill>
                  <a:srgbClr val="000000"/>
                </a:solidFill>
                <a:latin typeface="Arial" pitchFamily="34" charset="0"/>
              </a:rPr>
              <a:t>* in formation of NO is pulsed air discharges.</a:t>
            </a:r>
          </a:p>
          <a:p>
            <a:pPr marL="292100" indent="-292100" eaLnBrk="0" hangingPunct="0">
              <a:spcAft>
                <a:spcPct val="50000"/>
              </a:spcAft>
              <a:buFont typeface="Symbol" panose="05050102010706020507" pitchFamily="18" charset="2"/>
              <a:buChar char="·"/>
            </a:pPr>
            <a:r>
              <a:rPr lang="en-US" altLang="en-US" sz="2000" b="1" dirty="0" smtClean="0">
                <a:solidFill>
                  <a:srgbClr val="000000"/>
                </a:solidFill>
                <a:latin typeface="Arial" pitchFamily="34" charset="0"/>
              </a:rPr>
              <a:t>This work defines our state of the art – you cannot find much better.</a:t>
            </a:r>
          </a:p>
          <a:p>
            <a:pPr marL="292100" indent="-292100" eaLnBrk="0" hangingPunct="0">
              <a:spcAft>
                <a:spcPct val="50000"/>
              </a:spcAft>
              <a:buFont typeface="Symbol" panose="05050102010706020507" pitchFamily="18" charset="2"/>
              <a:buChar char="·"/>
            </a:pPr>
            <a:r>
              <a:rPr lang="en-US" altLang="en-US" sz="2000" b="1" dirty="0" smtClean="0">
                <a:solidFill>
                  <a:srgbClr val="000000"/>
                </a:solidFill>
                <a:latin typeface="Arial" pitchFamily="34" charset="0"/>
              </a:rPr>
              <a:t>However, this might not pass muster in combustion community because the </a:t>
            </a:r>
            <a:r>
              <a:rPr lang="en-US" altLang="en-US" sz="2000" b="1" i="1" dirty="0" smtClean="0">
                <a:solidFill>
                  <a:srgbClr val="000000"/>
                </a:solidFill>
                <a:latin typeface="Arial" pitchFamily="34" charset="0"/>
              </a:rPr>
              <a:t>work is silent on what else changed</a:t>
            </a:r>
            <a:r>
              <a:rPr lang="en-US" altLang="en-US" sz="2000" b="1" dirty="0" smtClean="0">
                <a:solidFill>
                  <a:srgbClr val="000000"/>
                </a:solidFill>
                <a:latin typeface="Arial" pitchFamily="34" charset="0"/>
              </a:rPr>
              <a:t>. </a:t>
            </a:r>
          </a:p>
        </p:txBody>
      </p:sp>
      <p:sp>
        <p:nvSpPr>
          <p:cNvPr id="16"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dirty="0" err="1" smtClean="0">
                <a:solidFill>
                  <a:srgbClr val="000000"/>
                </a:solidFill>
                <a:latin typeface="Arial" pitchFamily="34" charset="0"/>
              </a:rPr>
              <a:t>TUE_Workshop_2016</a:t>
            </a:r>
            <a:endParaRPr lang="en-US" altLang="en-US" sz="900" b="1" dirty="0">
              <a:solidFill>
                <a:srgbClr val="000000"/>
              </a:solidFill>
              <a:latin typeface="Arial" pitchFamily="34" charset="0"/>
            </a:endParaRPr>
          </a:p>
        </p:txBody>
      </p:sp>
      <p:pic>
        <p:nvPicPr>
          <p:cNvPr id="149506" name="Picture 2" descr="D:\UIGELT-1_D_MJK\WORDDOCS\VIEWGRAF_abstract\Eindhoven_React_Mech_Workshop_2016_04_22\PSST_23_065003_2014_Adamovich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88" y="4954411"/>
            <a:ext cx="4572000" cy="1286375"/>
          </a:xfrm>
          <a:prstGeom prst="rect">
            <a:avLst/>
          </a:prstGeom>
          <a:noFill/>
          <a:extLst>
            <a:ext uri="{909E8E84-426E-40DD-AFC4-6F175D3DCCD1}">
              <a14:hiddenFill xmlns:a14="http://schemas.microsoft.com/office/drawing/2010/main">
                <a:solidFill>
                  <a:srgbClr val="FFFFFF"/>
                </a:solidFill>
              </a14:hiddenFill>
            </a:ext>
          </a:extLst>
        </p:spPr>
      </p:pic>
      <p:pic>
        <p:nvPicPr>
          <p:cNvPr id="149508" name="Picture 4" descr="D:\UIGELT-1_D_MJK\WORDDOCS\VIEWGRAF_abstract\Eindhoven_React_Mech_Workshop_2016_04_22\PSST_23_065003_2014_Adamovich_N_O_NO.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70" y="743431"/>
            <a:ext cx="4114800" cy="414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733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Group 5"/>
          <p:cNvGrpSpPr>
            <a:grpSpLocks/>
          </p:cNvGrpSpPr>
          <p:nvPr/>
        </p:nvGrpSpPr>
        <p:grpSpPr bwMode="auto">
          <a:xfrm>
            <a:off x="5257800" y="6172200"/>
            <a:ext cx="3770313" cy="582613"/>
            <a:chOff x="2953" y="3839"/>
            <a:chExt cx="2375" cy="367"/>
          </a:xfrm>
        </p:grpSpPr>
        <p:sp>
          <p:nvSpPr>
            <p:cNvPr id="2" name="Line 6"/>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54" name="Text Box 7"/>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smtClean="0"/>
                <a:t>University of Michigan</a:t>
              </a:r>
            </a:p>
            <a:p>
              <a:pPr algn="ctr">
                <a:defRPr/>
              </a:pPr>
              <a:r>
                <a:rPr lang="en-US" sz="1600" b="1" smtClean="0"/>
                <a:t>Institute for Plasma Science &amp; Engr.</a:t>
              </a:r>
            </a:p>
          </p:txBody>
        </p:sp>
      </p:gr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15" name="Rectangle 14"/>
          <p:cNvSpPr/>
          <p:nvPr/>
        </p:nvSpPr>
        <p:spPr>
          <a:xfrm>
            <a:off x="2822448" y="1185672"/>
            <a:ext cx="4956048" cy="2596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12264" y="2057400"/>
            <a:ext cx="4956048" cy="2596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5"/>
          <p:cNvSpPr txBox="1">
            <a:spLocks noChangeArrowheads="1"/>
          </p:cNvSpPr>
          <p:nvPr/>
        </p:nvSpPr>
        <p:spPr bwMode="auto">
          <a:xfrm>
            <a:off x="2163890" y="2143887"/>
            <a:ext cx="2097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Testing Theory</a:t>
            </a:r>
          </a:p>
        </p:txBody>
      </p:sp>
      <p:sp>
        <p:nvSpPr>
          <p:cNvPr id="18" name="Text Box 5"/>
          <p:cNvSpPr txBox="1">
            <a:spLocks noChangeArrowheads="1"/>
          </p:cNvSpPr>
          <p:nvPr/>
        </p:nvSpPr>
        <p:spPr bwMode="auto">
          <a:xfrm>
            <a:off x="5123498" y="3905631"/>
            <a:ext cx="1935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Scoping Technologies</a:t>
            </a:r>
          </a:p>
        </p:txBody>
      </p:sp>
      <p:sp>
        <p:nvSpPr>
          <p:cNvPr id="19" name="Text Box 5"/>
          <p:cNvSpPr txBox="1">
            <a:spLocks noChangeArrowheads="1"/>
          </p:cNvSpPr>
          <p:nvPr/>
        </p:nvSpPr>
        <p:spPr bwMode="auto">
          <a:xfrm>
            <a:off x="5394770" y="2119503"/>
            <a:ext cx="1600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Designing Processes</a:t>
            </a:r>
          </a:p>
        </p:txBody>
      </p:sp>
      <p:sp>
        <p:nvSpPr>
          <p:cNvPr id="20" name="Text Box 5"/>
          <p:cNvSpPr txBox="1">
            <a:spLocks noChangeArrowheads="1"/>
          </p:cNvSpPr>
          <p:nvPr/>
        </p:nvSpPr>
        <p:spPr bwMode="auto">
          <a:xfrm>
            <a:off x="7110794" y="4466463"/>
            <a:ext cx="734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Low</a:t>
            </a:r>
          </a:p>
        </p:txBody>
      </p:sp>
      <p:cxnSp>
        <p:nvCxnSpPr>
          <p:cNvPr id="21" name="Straight Arrow Connector 20"/>
          <p:cNvCxnSpPr/>
          <p:nvPr/>
        </p:nvCxnSpPr>
        <p:spPr>
          <a:xfrm>
            <a:off x="3685032" y="4864608"/>
            <a:ext cx="167335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 Box 5"/>
          <p:cNvSpPr txBox="1">
            <a:spLocks noChangeArrowheads="1"/>
          </p:cNvSpPr>
          <p:nvPr/>
        </p:nvSpPr>
        <p:spPr bwMode="auto">
          <a:xfrm>
            <a:off x="3492818" y="4908423"/>
            <a:ext cx="1935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algn="ctr" eaLnBrk="1" hangingPunct="1">
              <a:spcAft>
                <a:spcPts val="600"/>
              </a:spcAft>
            </a:pPr>
            <a:r>
              <a:rPr kumimoji="1" lang="en-US" b="1" dirty="0" smtClean="0">
                <a:ea typeface="굴림" pitchFamily="34" charset="-127"/>
              </a:rPr>
              <a:t>Complexity</a:t>
            </a:r>
          </a:p>
        </p:txBody>
      </p:sp>
      <p:sp>
        <p:nvSpPr>
          <p:cNvPr id="23" name="Text Box 5"/>
          <p:cNvSpPr txBox="1">
            <a:spLocks noChangeArrowheads="1"/>
          </p:cNvSpPr>
          <p:nvPr/>
        </p:nvSpPr>
        <p:spPr bwMode="auto">
          <a:xfrm>
            <a:off x="5373434" y="4685919"/>
            <a:ext cx="2179510" cy="36933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Many Reactions</a:t>
            </a:r>
          </a:p>
        </p:txBody>
      </p:sp>
      <p:sp>
        <p:nvSpPr>
          <p:cNvPr id="24" name="Text Box 5"/>
          <p:cNvSpPr txBox="1">
            <a:spLocks noChangeArrowheads="1"/>
          </p:cNvSpPr>
          <p:nvPr/>
        </p:nvSpPr>
        <p:spPr bwMode="auto">
          <a:xfrm>
            <a:off x="1904810" y="4664583"/>
            <a:ext cx="1999678" cy="36933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Few Reactions</a:t>
            </a:r>
          </a:p>
        </p:txBody>
      </p:sp>
      <p:cxnSp>
        <p:nvCxnSpPr>
          <p:cNvPr id="25" name="Straight Arrow Connector 24"/>
          <p:cNvCxnSpPr/>
          <p:nvPr/>
        </p:nvCxnSpPr>
        <p:spPr>
          <a:xfrm flipV="1">
            <a:off x="1935480" y="2523744"/>
            <a:ext cx="0" cy="16733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 Box 5"/>
          <p:cNvSpPr txBox="1">
            <a:spLocks noChangeArrowheads="1"/>
          </p:cNvSpPr>
          <p:nvPr/>
        </p:nvSpPr>
        <p:spPr bwMode="auto">
          <a:xfrm>
            <a:off x="691706" y="3213735"/>
            <a:ext cx="1935670" cy="369332"/>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algn="ctr" eaLnBrk="1" hangingPunct="1">
              <a:spcAft>
                <a:spcPts val="600"/>
              </a:spcAft>
            </a:pPr>
            <a:r>
              <a:rPr kumimoji="1" lang="en-US" b="1" dirty="0" smtClean="0">
                <a:ea typeface="굴림" pitchFamily="34" charset="-127"/>
              </a:rPr>
              <a:t>Accuracy</a:t>
            </a:r>
          </a:p>
        </p:txBody>
      </p:sp>
      <p:sp>
        <p:nvSpPr>
          <p:cNvPr id="27" name="Text Box 5"/>
          <p:cNvSpPr txBox="1">
            <a:spLocks noChangeArrowheads="1"/>
          </p:cNvSpPr>
          <p:nvPr/>
        </p:nvSpPr>
        <p:spPr bwMode="auto">
          <a:xfrm>
            <a:off x="749808" y="2110359"/>
            <a:ext cx="1999678" cy="36933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High Order</a:t>
            </a:r>
          </a:p>
        </p:txBody>
      </p:sp>
      <p:sp>
        <p:nvSpPr>
          <p:cNvPr id="28" name="Text Box 5"/>
          <p:cNvSpPr txBox="1">
            <a:spLocks noChangeArrowheads="1"/>
          </p:cNvSpPr>
          <p:nvPr/>
        </p:nvSpPr>
        <p:spPr bwMode="auto">
          <a:xfrm>
            <a:off x="594360" y="4311015"/>
            <a:ext cx="1999678" cy="36933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Approximate</a:t>
            </a:r>
          </a:p>
        </p:txBody>
      </p:sp>
      <p:sp>
        <p:nvSpPr>
          <p:cNvPr id="29" name="Text Box 5"/>
          <p:cNvSpPr txBox="1">
            <a:spLocks noChangeArrowheads="1"/>
          </p:cNvSpPr>
          <p:nvPr/>
        </p:nvSpPr>
        <p:spPr bwMode="auto">
          <a:xfrm>
            <a:off x="2197418" y="3887343"/>
            <a:ext cx="1935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Designing Equipment</a:t>
            </a:r>
          </a:p>
        </p:txBody>
      </p:sp>
      <p:grpSp>
        <p:nvGrpSpPr>
          <p:cNvPr id="30" name="Group 29"/>
          <p:cNvGrpSpPr/>
          <p:nvPr/>
        </p:nvGrpSpPr>
        <p:grpSpPr>
          <a:xfrm>
            <a:off x="4416552" y="3063240"/>
            <a:ext cx="1819656" cy="493776"/>
            <a:chOff x="2816352" y="5532120"/>
            <a:chExt cx="1819656" cy="493776"/>
          </a:xfrm>
        </p:grpSpPr>
        <p:sp>
          <p:nvSpPr>
            <p:cNvPr id="31" name="Text Box 5"/>
            <p:cNvSpPr txBox="1">
              <a:spLocks noChangeArrowheads="1"/>
            </p:cNvSpPr>
            <p:nvPr/>
          </p:nvSpPr>
          <p:spPr bwMode="auto">
            <a:xfrm>
              <a:off x="2959513" y="5578953"/>
              <a:ext cx="1533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Low Power</a:t>
              </a:r>
            </a:p>
          </p:txBody>
        </p:sp>
        <p:sp>
          <p:nvSpPr>
            <p:cNvPr id="32" name="Oval 31"/>
            <p:cNvSpPr/>
            <p:nvPr/>
          </p:nvSpPr>
          <p:spPr>
            <a:xfrm>
              <a:off x="2816352" y="5532120"/>
              <a:ext cx="1819656" cy="493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254752" y="1350264"/>
            <a:ext cx="1819656" cy="493776"/>
            <a:chOff x="4248912" y="499872"/>
            <a:chExt cx="1819656" cy="493776"/>
          </a:xfrm>
        </p:grpSpPr>
        <p:sp>
          <p:nvSpPr>
            <p:cNvPr id="34" name="Text Box 5"/>
            <p:cNvSpPr txBox="1">
              <a:spLocks noChangeArrowheads="1"/>
            </p:cNvSpPr>
            <p:nvPr/>
          </p:nvSpPr>
          <p:spPr bwMode="auto">
            <a:xfrm>
              <a:off x="4392072" y="546705"/>
              <a:ext cx="1588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High Power</a:t>
              </a:r>
            </a:p>
          </p:txBody>
        </p:sp>
        <p:sp>
          <p:nvSpPr>
            <p:cNvPr id="35" name="Oval 34"/>
            <p:cNvSpPr/>
            <p:nvPr/>
          </p:nvSpPr>
          <p:spPr>
            <a:xfrm>
              <a:off x="4248912" y="499872"/>
              <a:ext cx="1819656" cy="493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Arrow Connector 35"/>
          <p:cNvCxnSpPr/>
          <p:nvPr/>
        </p:nvCxnSpPr>
        <p:spPr>
          <a:xfrm flipV="1">
            <a:off x="7141464" y="3822192"/>
            <a:ext cx="630936" cy="8046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 Box 5"/>
          <p:cNvSpPr txBox="1">
            <a:spLocks noChangeArrowheads="1"/>
          </p:cNvSpPr>
          <p:nvPr/>
        </p:nvSpPr>
        <p:spPr bwMode="auto">
          <a:xfrm>
            <a:off x="7592378" y="3969639"/>
            <a:ext cx="2179510" cy="646331"/>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r>
              <a:rPr kumimoji="1" lang="en-US" b="1" dirty="0" smtClean="0">
                <a:ea typeface="굴림" pitchFamily="34" charset="-127"/>
              </a:rPr>
              <a:t>Temperature</a:t>
            </a:r>
          </a:p>
          <a:p>
            <a:pPr marL="0" indent="0" eaLnBrk="1" hangingPunct="1"/>
            <a:r>
              <a:rPr kumimoji="1" lang="en-US" b="1" dirty="0" smtClean="0">
                <a:ea typeface="굴림" pitchFamily="34" charset="-127"/>
              </a:rPr>
              <a:t>Robustness</a:t>
            </a:r>
          </a:p>
        </p:txBody>
      </p:sp>
      <p:sp>
        <p:nvSpPr>
          <p:cNvPr id="39" name="Text Box 5"/>
          <p:cNvSpPr txBox="1">
            <a:spLocks noChangeArrowheads="1"/>
          </p:cNvSpPr>
          <p:nvPr/>
        </p:nvSpPr>
        <p:spPr bwMode="auto">
          <a:xfrm>
            <a:off x="7738682" y="3658743"/>
            <a:ext cx="8292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High</a:t>
            </a:r>
          </a:p>
        </p:txBody>
      </p:sp>
      <p:cxnSp>
        <p:nvCxnSpPr>
          <p:cNvPr id="40" name="Straight Arrow Connector 39"/>
          <p:cNvCxnSpPr/>
          <p:nvPr/>
        </p:nvCxnSpPr>
        <p:spPr>
          <a:xfrm flipV="1">
            <a:off x="2118360" y="1197864"/>
            <a:ext cx="652272" cy="80162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331464" y="1365504"/>
            <a:ext cx="1819656" cy="493776"/>
            <a:chOff x="4248912" y="499872"/>
            <a:chExt cx="1819656" cy="493776"/>
          </a:xfrm>
        </p:grpSpPr>
        <p:sp>
          <p:nvSpPr>
            <p:cNvPr id="42" name="Text Box 5"/>
            <p:cNvSpPr txBox="1">
              <a:spLocks noChangeArrowheads="1"/>
            </p:cNvSpPr>
            <p:nvPr/>
          </p:nvSpPr>
          <p:spPr bwMode="auto">
            <a:xfrm>
              <a:off x="4392072" y="546705"/>
              <a:ext cx="165516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sz="1700" b="1" i="1" dirty="0" smtClean="0">
                  <a:ea typeface="굴림" pitchFamily="34" charset="-127"/>
                </a:rPr>
                <a:t>Low Pressure</a:t>
              </a:r>
            </a:p>
          </p:txBody>
        </p:sp>
        <p:sp>
          <p:nvSpPr>
            <p:cNvPr id="43" name="Oval 42"/>
            <p:cNvSpPr/>
            <p:nvPr/>
          </p:nvSpPr>
          <p:spPr>
            <a:xfrm>
              <a:off x="4248912" y="499872"/>
              <a:ext cx="1819656" cy="493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5"/>
          <p:cNvSpPr txBox="1">
            <a:spLocks noChangeArrowheads="1"/>
          </p:cNvSpPr>
          <p:nvPr/>
        </p:nvSpPr>
        <p:spPr bwMode="auto">
          <a:xfrm>
            <a:off x="512064" y="1784223"/>
            <a:ext cx="1783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Not Important</a:t>
            </a:r>
          </a:p>
        </p:txBody>
      </p:sp>
      <p:sp>
        <p:nvSpPr>
          <p:cNvPr id="45" name="Text Box 5"/>
          <p:cNvSpPr txBox="1">
            <a:spLocks noChangeArrowheads="1"/>
          </p:cNvSpPr>
          <p:nvPr/>
        </p:nvSpPr>
        <p:spPr bwMode="auto">
          <a:xfrm>
            <a:off x="1161098" y="1104519"/>
            <a:ext cx="2179510" cy="646331"/>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r>
              <a:rPr kumimoji="1" lang="en-US" b="1" dirty="0" smtClean="0">
                <a:ea typeface="굴림" pitchFamily="34" charset="-127"/>
              </a:rPr>
              <a:t>Surface</a:t>
            </a:r>
          </a:p>
          <a:p>
            <a:pPr marL="0" indent="0" eaLnBrk="1" hangingPunct="1"/>
            <a:r>
              <a:rPr kumimoji="1" lang="en-US" b="1" dirty="0" smtClean="0">
                <a:ea typeface="굴림" pitchFamily="34" charset="-127"/>
              </a:rPr>
              <a:t>Reactions</a:t>
            </a:r>
          </a:p>
        </p:txBody>
      </p:sp>
      <p:sp>
        <p:nvSpPr>
          <p:cNvPr id="46" name="Text Box 5"/>
          <p:cNvSpPr txBox="1">
            <a:spLocks noChangeArrowheads="1"/>
          </p:cNvSpPr>
          <p:nvPr/>
        </p:nvSpPr>
        <p:spPr bwMode="auto">
          <a:xfrm>
            <a:off x="1682306" y="866775"/>
            <a:ext cx="133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b="1" i="1" dirty="0" smtClean="0">
                <a:ea typeface="굴림" pitchFamily="34" charset="-127"/>
              </a:rPr>
              <a:t>Important</a:t>
            </a:r>
          </a:p>
        </p:txBody>
      </p:sp>
      <p:grpSp>
        <p:nvGrpSpPr>
          <p:cNvPr id="47" name="Group 46"/>
          <p:cNvGrpSpPr/>
          <p:nvPr/>
        </p:nvGrpSpPr>
        <p:grpSpPr>
          <a:xfrm>
            <a:off x="2487168" y="3072384"/>
            <a:ext cx="1819656" cy="493776"/>
            <a:chOff x="4248912" y="499872"/>
            <a:chExt cx="1819656" cy="493776"/>
          </a:xfrm>
        </p:grpSpPr>
        <p:sp>
          <p:nvSpPr>
            <p:cNvPr id="48" name="Text Box 5"/>
            <p:cNvSpPr txBox="1">
              <a:spLocks noChangeArrowheads="1"/>
            </p:cNvSpPr>
            <p:nvPr/>
          </p:nvSpPr>
          <p:spPr bwMode="auto">
            <a:xfrm>
              <a:off x="4392072" y="546705"/>
              <a:ext cx="165516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spcAft>
                  <a:spcPts val="600"/>
                </a:spcAft>
              </a:pPr>
              <a:r>
                <a:rPr kumimoji="1" lang="en-US" sz="1700" b="1" i="1" dirty="0" smtClean="0">
                  <a:ea typeface="굴림" pitchFamily="34" charset="-127"/>
                </a:rPr>
                <a:t>High Pressure</a:t>
              </a:r>
            </a:p>
          </p:txBody>
        </p:sp>
        <p:sp>
          <p:nvSpPr>
            <p:cNvPr id="49" name="Oval 48"/>
            <p:cNvSpPr/>
            <p:nvPr/>
          </p:nvSpPr>
          <p:spPr>
            <a:xfrm>
              <a:off x="4248912" y="499872"/>
              <a:ext cx="1819656" cy="493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783080" y="5408295"/>
            <a:ext cx="5504688" cy="646331"/>
            <a:chOff x="1325880" y="5005959"/>
            <a:chExt cx="5504688" cy="646331"/>
          </a:xfrm>
        </p:grpSpPr>
        <p:sp>
          <p:nvSpPr>
            <p:cNvPr id="51" name="Oval 50"/>
            <p:cNvSpPr/>
            <p:nvPr/>
          </p:nvSpPr>
          <p:spPr>
            <a:xfrm>
              <a:off x="1650014" y="521208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
            <p:cNvSpPr txBox="1">
              <a:spLocks noChangeArrowheads="1"/>
            </p:cNvSpPr>
            <p:nvPr/>
          </p:nvSpPr>
          <p:spPr bwMode="auto">
            <a:xfrm>
              <a:off x="1325880" y="5005959"/>
              <a:ext cx="5504688" cy="646331"/>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algn="ctr" eaLnBrk="1" hangingPunct="1">
                <a:spcAft>
                  <a:spcPts val="600"/>
                </a:spcAft>
              </a:pPr>
              <a:r>
                <a:rPr kumimoji="1" lang="en-US" b="1" dirty="0" smtClean="0">
                  <a:ea typeface="굴림" pitchFamily="34" charset="-127"/>
                </a:rPr>
                <a:t>       Place dot(s) where you think experimental (or computed) data could be available.</a:t>
              </a:r>
            </a:p>
          </p:txBody>
        </p:sp>
      </p:grpSp>
      <p:sp>
        <p:nvSpPr>
          <p:cNvPr id="53" name="Line 2"/>
          <p:cNvSpPr>
            <a:spLocks noChangeShapeType="1"/>
          </p:cNvSpPr>
          <p:nvPr/>
        </p:nvSpPr>
        <p:spPr bwMode="auto">
          <a:xfrm>
            <a:off x="215964" y="599885"/>
            <a:ext cx="8407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Text Box 3"/>
          <p:cNvSpPr txBox="1">
            <a:spLocks noChangeArrowheads="1"/>
          </p:cNvSpPr>
          <p:nvPr/>
        </p:nvSpPr>
        <p:spPr bwMode="auto">
          <a:xfrm>
            <a:off x="128016" y="51054"/>
            <a:ext cx="881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2800" b="1" dirty="0" smtClean="0"/>
              <a:t>WHAT SHOULD BE OUR BASE CASE?</a:t>
            </a:r>
          </a:p>
        </p:txBody>
      </p:sp>
    </p:spTree>
    <p:extLst>
      <p:ext uri="{BB962C8B-B14F-4D97-AF65-F5344CB8AC3E}">
        <p14:creationId xmlns:p14="http://schemas.microsoft.com/office/powerpoint/2010/main" val="170569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28472"/>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100584" y="182880"/>
            <a:ext cx="89519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000" b="1" dirty="0" smtClean="0">
                <a:latin typeface="Arial" pitchFamily="34" charset="0"/>
              </a:rPr>
              <a:t>WHAT IS (or is not) A REACTION MECHANISM?</a:t>
            </a:r>
            <a:endParaRPr lang="en-US" altLang="en-US" sz="3000" b="1" i="0" dirty="0"/>
          </a:p>
        </p:txBody>
      </p:sp>
      <p:sp>
        <p:nvSpPr>
          <p:cNvPr id="3400717" name="Text Box 8"/>
          <p:cNvSpPr txBox="1">
            <a:spLocks noChangeArrowheads="1"/>
          </p:cNvSpPr>
          <p:nvPr/>
        </p:nvSpPr>
        <p:spPr bwMode="auto">
          <a:xfrm>
            <a:off x="179832" y="1526413"/>
            <a:ext cx="7098792"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indent="0" eaLnBrk="0" hangingPunct="0">
              <a:spcAft>
                <a:spcPct val="50000"/>
              </a:spcAft>
            </a:pPr>
            <a:r>
              <a:rPr lang="en-US" altLang="en-US" sz="2200" b="1" dirty="0" smtClean="0">
                <a:latin typeface="Arial" pitchFamily="34" charset="0"/>
              </a:rPr>
              <a:t>"If all you do is go to the </a:t>
            </a:r>
            <a:r>
              <a:rPr lang="en-US" altLang="en-US" sz="2200" b="1" dirty="0" err="1" smtClean="0">
                <a:latin typeface="Arial" pitchFamily="34" charset="0"/>
              </a:rPr>
              <a:t>NIST</a:t>
            </a:r>
            <a:r>
              <a:rPr lang="en-US" altLang="en-US" sz="2200" b="1" dirty="0" smtClean="0">
                <a:latin typeface="Arial" pitchFamily="34" charset="0"/>
              </a:rPr>
              <a:t> chemical kinetics database, and throw together all the reactions you can find, you can't even predict a hydrogen flame properly."*</a:t>
            </a:r>
          </a:p>
          <a:p>
            <a:pPr marL="0" indent="0" eaLnBrk="0" hangingPunct="0">
              <a:spcAft>
                <a:spcPct val="50000"/>
              </a:spcAft>
            </a:pPr>
            <a:endParaRPr lang="en-US" altLang="en-US" sz="2200" b="1" dirty="0">
              <a:latin typeface="Arial" pitchFamily="34" charset="0"/>
            </a:endParaRPr>
          </a:p>
        </p:txBody>
      </p:sp>
      <p:sp>
        <p:nvSpPr>
          <p:cNvPr id="10" name="Text Box 8"/>
          <p:cNvSpPr txBox="1">
            <a:spLocks noChangeArrowheads="1"/>
          </p:cNvSpPr>
          <p:nvPr/>
        </p:nvSpPr>
        <p:spPr bwMode="auto">
          <a:xfrm>
            <a:off x="82296" y="5372989"/>
            <a:ext cx="8970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173038" indent="-173038" eaLnBrk="0" hangingPunct="0">
              <a:spcAft>
                <a:spcPct val="50000"/>
              </a:spcAft>
            </a:pPr>
            <a:r>
              <a:rPr lang="en-US" altLang="en-US" sz="2000" b="1" dirty="0" smtClean="0">
                <a:latin typeface="Arial" pitchFamily="34" charset="0"/>
              </a:rPr>
              <a:t>* </a:t>
            </a:r>
            <a:r>
              <a:rPr lang="en-US" altLang="en-US" sz="1600" b="1" dirty="0" smtClean="0">
                <a:latin typeface="Arial" pitchFamily="34" charset="0"/>
              </a:rPr>
              <a:t>With apologies to Michael, this is my memory of what he said. We had both consumed a few beers and it was a long time ago.</a:t>
            </a:r>
            <a:endParaRPr lang="en-US" altLang="en-US" sz="1600" b="1" i="0" dirty="0">
              <a:latin typeface="Arial" pitchFamily="34" charset="0"/>
            </a:endParaRPr>
          </a:p>
        </p:txBody>
      </p:sp>
      <p:sp>
        <p:nvSpPr>
          <p:cNvPr id="12"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11" name="Text Box 8"/>
          <p:cNvSpPr txBox="1">
            <a:spLocks noChangeArrowheads="1"/>
          </p:cNvSpPr>
          <p:nvPr/>
        </p:nvSpPr>
        <p:spPr bwMode="auto">
          <a:xfrm>
            <a:off x="2279904" y="2940685"/>
            <a:ext cx="46421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indent="0" eaLnBrk="0" hangingPunct="0">
              <a:spcAft>
                <a:spcPts val="0"/>
              </a:spcAft>
            </a:pPr>
            <a:r>
              <a:rPr lang="en-US" altLang="en-US" sz="2000" b="1" dirty="0" smtClean="0">
                <a:latin typeface="Arial" pitchFamily="34" charset="0"/>
              </a:rPr>
              <a:t>Michael Zachariah (1995?)</a:t>
            </a:r>
          </a:p>
          <a:p>
            <a:pPr marL="0" indent="0" eaLnBrk="0" hangingPunct="0">
              <a:spcAft>
                <a:spcPts val="0"/>
              </a:spcAft>
            </a:pPr>
            <a:r>
              <a:rPr lang="en-US" altLang="en-US" sz="2000" b="1" dirty="0" smtClean="0">
                <a:latin typeface="Arial" pitchFamily="34" charset="0"/>
              </a:rPr>
              <a:t>Leader, </a:t>
            </a:r>
            <a:r>
              <a:rPr lang="en-US" altLang="en-US" sz="2000" b="1" dirty="0" err="1" smtClean="0">
                <a:latin typeface="Arial" pitchFamily="34" charset="0"/>
              </a:rPr>
              <a:t>NIST</a:t>
            </a:r>
            <a:r>
              <a:rPr lang="en-US" altLang="en-US" sz="2000" b="1" dirty="0" smtClean="0">
                <a:latin typeface="Arial" pitchFamily="34" charset="0"/>
              </a:rPr>
              <a:t> Reacting Flows Group</a:t>
            </a:r>
          </a:p>
          <a:p>
            <a:pPr marL="0" indent="0" eaLnBrk="0" hangingPunct="0">
              <a:spcAft>
                <a:spcPts val="0"/>
              </a:spcAft>
            </a:pPr>
            <a:endParaRPr lang="en-US" altLang="en-US" sz="2000" b="1" dirty="0">
              <a:latin typeface="Arial" pitchFamily="34" charset="0"/>
            </a:endParaRPr>
          </a:p>
        </p:txBody>
      </p:sp>
      <p:pic>
        <p:nvPicPr>
          <p:cNvPr id="148482" name="Picture 2" descr="D:\UIGELT-1_D_MJK\WORDDOCS\VIEWGRAF_abstract\Eindhoven_React_Mech_Workshop_2016_04_22\Zachariah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63" y="1221994"/>
            <a:ext cx="1514475" cy="22193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8"/>
          <p:cNvSpPr txBox="1">
            <a:spLocks noChangeArrowheads="1"/>
          </p:cNvSpPr>
          <p:nvPr/>
        </p:nvSpPr>
        <p:spPr bwMode="auto">
          <a:xfrm>
            <a:off x="170688" y="4141597"/>
            <a:ext cx="885444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buFont typeface="Symbol" pitchFamily="18" charset="2"/>
              <a:buChar char="·"/>
            </a:pPr>
            <a:r>
              <a:rPr lang="en-US" altLang="en-US" sz="2200" b="1" i="0" dirty="0" smtClean="0">
                <a:latin typeface="Arial" pitchFamily="34" charset="0"/>
              </a:rPr>
              <a:t>Why?  </a:t>
            </a:r>
          </a:p>
          <a:p>
            <a:pPr eaLnBrk="0" hangingPunct="0">
              <a:spcAft>
                <a:spcPct val="50000"/>
              </a:spcAft>
              <a:buFont typeface="Symbol" pitchFamily="18" charset="2"/>
              <a:buChar char="·"/>
            </a:pPr>
            <a:r>
              <a:rPr lang="en-US" altLang="en-US" sz="2200" b="1" i="1" dirty="0" smtClean="0">
                <a:latin typeface="Arial" pitchFamily="34" charset="0"/>
              </a:rPr>
              <a:t>A collection of reactions is not a reaction mechanism.</a:t>
            </a:r>
          </a:p>
        </p:txBody>
      </p:sp>
    </p:spTree>
    <p:extLst>
      <p:ext uri="{BB962C8B-B14F-4D97-AF65-F5344CB8AC3E}">
        <p14:creationId xmlns:p14="http://schemas.microsoft.com/office/powerpoint/2010/main" val="1878356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28472"/>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109728"/>
            <a:ext cx="8513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200" b="1" dirty="0" smtClean="0">
                <a:latin typeface="Arial" pitchFamily="34" charset="0"/>
              </a:rPr>
              <a:t>WHAT IS A REACTION MECHANISM?</a:t>
            </a:r>
            <a:endParaRPr lang="en-US" altLang="en-US" sz="3200" b="1" i="0" dirty="0"/>
          </a:p>
        </p:txBody>
      </p:sp>
      <p:sp>
        <p:nvSpPr>
          <p:cNvPr id="3400717" name="Text Box 8"/>
          <p:cNvSpPr txBox="1">
            <a:spLocks noChangeArrowheads="1"/>
          </p:cNvSpPr>
          <p:nvPr/>
        </p:nvSpPr>
        <p:spPr bwMode="auto">
          <a:xfrm>
            <a:off x="198120" y="1444117"/>
            <a:ext cx="885444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buFont typeface="Symbol" pitchFamily="18" charset="2"/>
              <a:buChar char="·"/>
            </a:pPr>
            <a:r>
              <a:rPr lang="en-US" altLang="en-US" sz="2200" b="1" dirty="0" smtClean="0">
                <a:latin typeface="Arial" pitchFamily="34" charset="0"/>
              </a:rPr>
              <a:t>(Wikipedia</a:t>
            </a:r>
            <a:r>
              <a:rPr lang="en-US" altLang="en-US" sz="2200" b="1" dirty="0">
                <a:latin typeface="Arial" pitchFamily="34" charset="0"/>
              </a:rPr>
              <a:t>): </a:t>
            </a:r>
            <a:r>
              <a:rPr lang="en-US" altLang="en-US" sz="2200" b="1" dirty="0" smtClean="0">
                <a:latin typeface="Arial" pitchFamily="34" charset="0"/>
              </a:rPr>
              <a:t>"In </a:t>
            </a:r>
            <a:r>
              <a:rPr lang="en-US" altLang="en-US" sz="2200" b="1" dirty="0">
                <a:latin typeface="Arial" pitchFamily="34" charset="0"/>
              </a:rPr>
              <a:t>chemistry, a reaction mechanism is the step by step sequence of elementary reactions by which overall chemical change </a:t>
            </a:r>
            <a:r>
              <a:rPr lang="en-US" altLang="en-US" sz="2200" b="1" dirty="0" smtClean="0">
                <a:latin typeface="Arial" pitchFamily="34" charset="0"/>
              </a:rPr>
              <a:t>occurs"</a:t>
            </a:r>
          </a:p>
          <a:p>
            <a:pPr eaLnBrk="0" hangingPunct="0">
              <a:spcAft>
                <a:spcPct val="50000"/>
              </a:spcAft>
              <a:buFont typeface="Symbol" pitchFamily="18" charset="2"/>
              <a:buChar char="·"/>
            </a:pPr>
            <a:r>
              <a:rPr lang="en-US" altLang="en-US" sz="2200" b="1" dirty="0" smtClean="0">
                <a:latin typeface="Arial" pitchFamily="34" charset="0"/>
              </a:rPr>
              <a:t>(</a:t>
            </a:r>
            <a:r>
              <a:rPr lang="en-US" altLang="en-US" sz="2200" b="1" dirty="0" err="1" smtClean="0">
                <a:latin typeface="Arial" pitchFamily="34" charset="0"/>
              </a:rPr>
              <a:t>ChemWiki</a:t>
            </a:r>
            <a:r>
              <a:rPr lang="en-US" altLang="en-US" sz="2200" b="1" dirty="0">
                <a:latin typeface="Arial" pitchFamily="34" charset="0"/>
              </a:rPr>
              <a:t>): </a:t>
            </a:r>
            <a:r>
              <a:rPr lang="en-US" altLang="en-US" sz="2200" b="1" dirty="0" smtClean="0">
                <a:latin typeface="Arial" pitchFamily="34" charset="0"/>
              </a:rPr>
              <a:t>"Reaction </a:t>
            </a:r>
            <a:r>
              <a:rPr lang="en-US" altLang="en-US" sz="2200" b="1" dirty="0">
                <a:latin typeface="Arial" pitchFamily="34" charset="0"/>
              </a:rPr>
              <a:t>mechanisms are step-by-step descriptions of what occurs on a molecular level in chemical reactions. </a:t>
            </a:r>
            <a:r>
              <a:rPr lang="en-US" altLang="en-US" sz="2200" b="1" dirty="0" smtClean="0">
                <a:latin typeface="Arial" pitchFamily="34" charset="0"/>
              </a:rPr>
              <a:t> Each </a:t>
            </a:r>
            <a:r>
              <a:rPr lang="en-US" altLang="en-US" sz="2200" b="1" dirty="0">
                <a:latin typeface="Arial" pitchFamily="34" charset="0"/>
              </a:rPr>
              <a:t>step of the reaction mechanism is known as an elementary </a:t>
            </a:r>
            <a:r>
              <a:rPr lang="en-US" altLang="en-US" sz="2200" b="1" dirty="0" smtClean="0">
                <a:latin typeface="Arial" pitchFamily="34" charset="0"/>
              </a:rPr>
              <a:t>process...Collectively</a:t>
            </a:r>
            <a:r>
              <a:rPr lang="en-US" altLang="en-US" sz="2200" b="1" dirty="0">
                <a:latin typeface="Arial" pitchFamily="34" charset="0"/>
              </a:rPr>
              <a:t>, an overall reaction and a reaction mechanism consist of multiple elementary processes</a:t>
            </a:r>
            <a:r>
              <a:rPr lang="en-US" altLang="en-US" sz="2200" b="1" dirty="0" smtClean="0">
                <a:latin typeface="Arial" pitchFamily="34" charset="0"/>
              </a:rPr>
              <a:t>."</a:t>
            </a:r>
            <a:endParaRPr lang="en-US" altLang="en-US" sz="2200" b="1" i="0" dirty="0">
              <a:latin typeface="Arial" pitchFamily="34" charset="0"/>
            </a:endParaRPr>
          </a:p>
        </p:txBody>
      </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1770434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728472"/>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7" name="Text Box 8"/>
          <p:cNvSpPr txBox="1">
            <a:spLocks noChangeArrowheads="1"/>
          </p:cNvSpPr>
          <p:nvPr/>
        </p:nvSpPr>
        <p:spPr bwMode="auto">
          <a:xfrm>
            <a:off x="161544" y="2367661"/>
            <a:ext cx="88544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Aft>
                <a:spcPct val="50000"/>
              </a:spcAft>
              <a:buFont typeface="Symbol" pitchFamily="18" charset="2"/>
              <a:buChar char="·"/>
            </a:pPr>
            <a:r>
              <a:rPr lang="en-US" altLang="en-US" sz="2200" b="1" dirty="0" smtClean="0">
                <a:latin typeface="Arial" pitchFamily="34" charset="0"/>
              </a:rPr>
              <a:t>(</a:t>
            </a:r>
            <a:r>
              <a:rPr lang="en-US" altLang="en-US" sz="2200" b="1" dirty="0" err="1" smtClean="0">
                <a:latin typeface="Arial" pitchFamily="34" charset="0"/>
              </a:rPr>
              <a:t>ChemWiki</a:t>
            </a:r>
            <a:r>
              <a:rPr lang="en-US" altLang="en-US" sz="2200" b="1" dirty="0">
                <a:latin typeface="Arial" pitchFamily="34" charset="0"/>
              </a:rPr>
              <a:t>): "A reaction mechanism is only a guess at how a reaction proceeds. Therefore, even if a mechanism agrees with the experimental results of a reaction, it cannot be proven to be correct</a:t>
            </a:r>
            <a:r>
              <a:rPr lang="en-US" altLang="en-US" sz="2200" b="1" dirty="0" smtClean="0">
                <a:latin typeface="Arial" pitchFamily="34" charset="0"/>
              </a:rPr>
              <a:t>."</a:t>
            </a:r>
            <a:endParaRPr lang="en-US" altLang="en-US" sz="2200" b="1" i="0" dirty="0">
              <a:latin typeface="Arial" pitchFamily="34" charset="0"/>
            </a:endParaRPr>
          </a:p>
        </p:txBody>
      </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
        <p:nvSpPr>
          <p:cNvPr id="11" name="Text Box 7"/>
          <p:cNvSpPr txBox="1">
            <a:spLocks noChangeArrowheads="1"/>
          </p:cNvSpPr>
          <p:nvPr/>
        </p:nvSpPr>
        <p:spPr bwMode="auto">
          <a:xfrm>
            <a:off x="310896" y="109728"/>
            <a:ext cx="8513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200" b="1" dirty="0" smtClean="0">
                <a:latin typeface="Arial" pitchFamily="34" charset="0"/>
              </a:rPr>
              <a:t>WHAT IS A REACTION MECHANISM?</a:t>
            </a:r>
            <a:endParaRPr lang="en-US" altLang="en-US" sz="3200" b="1" i="0" dirty="0"/>
          </a:p>
        </p:txBody>
      </p:sp>
    </p:spTree>
    <p:extLst>
      <p:ext uri="{BB962C8B-B14F-4D97-AF65-F5344CB8AC3E}">
        <p14:creationId xmlns:p14="http://schemas.microsoft.com/office/powerpoint/2010/main" val="163619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i="0">
                  <a:latin typeface="Arial" pitchFamily="34" charset="0"/>
                </a:rPr>
                <a:t>University of Michigan</a:t>
              </a:r>
            </a:p>
            <a:p>
              <a:pPr algn="ctr" eaLnBrk="0" hangingPunct="0"/>
              <a:r>
                <a:rPr lang="en-US" altLang="en-US" sz="1600" b="1" i="0">
                  <a:latin typeface="Arial" pitchFamily="34" charset="0"/>
                </a:rPr>
                <a:t>Institute for Plasma Science &amp; Engr.</a:t>
              </a:r>
            </a:p>
          </p:txBody>
        </p:sp>
      </p:grpSp>
      <p:sp>
        <p:nvSpPr>
          <p:cNvPr id="3400715" name="Line 4"/>
          <p:cNvSpPr>
            <a:spLocks noChangeShapeType="1"/>
          </p:cNvSpPr>
          <p:nvPr/>
        </p:nvSpPr>
        <p:spPr bwMode="auto">
          <a:xfrm>
            <a:off x="612775" y="1277112"/>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0716" name="Text Box 7"/>
          <p:cNvSpPr txBox="1">
            <a:spLocks noChangeArrowheads="1"/>
          </p:cNvSpPr>
          <p:nvPr/>
        </p:nvSpPr>
        <p:spPr bwMode="auto">
          <a:xfrm>
            <a:off x="310896" y="228600"/>
            <a:ext cx="85130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3000" b="1" dirty="0" smtClean="0">
                <a:latin typeface="Arial" pitchFamily="34" charset="0"/>
              </a:rPr>
              <a:t>A COLLECTION OF REACTIONS </a:t>
            </a:r>
            <a:r>
              <a:rPr lang="en-US" altLang="en-US" sz="3000" b="1" dirty="0" smtClean="0">
                <a:latin typeface="Arial" pitchFamily="34" charset="0"/>
                <a:sym typeface="Symbol"/>
              </a:rPr>
              <a:t>  REACTION MECHANISM</a:t>
            </a:r>
            <a:endParaRPr lang="en-US" altLang="en-US" sz="3000" b="1" i="0" dirty="0"/>
          </a:p>
        </p:txBody>
      </p:sp>
      <p:sp>
        <p:nvSpPr>
          <p:cNvPr id="3400717" name="Text Box 8"/>
          <p:cNvSpPr txBox="1">
            <a:spLocks noChangeArrowheads="1"/>
          </p:cNvSpPr>
          <p:nvPr/>
        </p:nvSpPr>
        <p:spPr bwMode="auto">
          <a:xfrm>
            <a:off x="134112" y="1600208"/>
            <a:ext cx="8854440"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200" b="1" dirty="0" smtClean="0">
                <a:latin typeface="Arial" pitchFamily="34" charset="0"/>
              </a:rPr>
              <a:t>My perspective....</a:t>
            </a:r>
          </a:p>
          <a:p>
            <a:pPr marL="292100" indent="-292100" eaLnBrk="0" hangingPunct="0">
              <a:spcAft>
                <a:spcPct val="50000"/>
              </a:spcAft>
              <a:buFont typeface="Symbol" panose="05050102010706020507" pitchFamily="18" charset="2"/>
              <a:buChar char="·"/>
            </a:pPr>
            <a:r>
              <a:rPr lang="en-US" altLang="en-US" sz="2200" b="1" dirty="0" smtClean="0">
                <a:latin typeface="Arial" pitchFamily="34" charset="0"/>
              </a:rPr>
              <a:t>A collection of reactions (no matter how accurate each reaction is) does not necessarily make an accurate reaction mechanism because we may not know all of the pathways that take you from A to B.</a:t>
            </a:r>
          </a:p>
          <a:p>
            <a:pPr marL="292100" indent="-292100" eaLnBrk="0" hangingPunct="0">
              <a:spcAft>
                <a:spcPct val="50000"/>
              </a:spcAft>
              <a:buFont typeface="Symbol" panose="05050102010706020507" pitchFamily="18" charset="2"/>
              <a:buChar char="·"/>
            </a:pPr>
            <a:r>
              <a:rPr lang="en-US" altLang="en-US" sz="2200" b="1" dirty="0" smtClean="0">
                <a:latin typeface="Arial" pitchFamily="34" charset="0"/>
              </a:rPr>
              <a:t>To make a </a:t>
            </a:r>
            <a:r>
              <a:rPr lang="en-US" altLang="en-US" sz="2200" b="1" i="1" dirty="0" smtClean="0">
                <a:latin typeface="Arial" pitchFamily="34" charset="0"/>
              </a:rPr>
              <a:t>reaction mechanism </a:t>
            </a:r>
            <a:r>
              <a:rPr lang="en-US" altLang="en-US" sz="2200" b="1" dirty="0" smtClean="0">
                <a:latin typeface="Arial" pitchFamily="34" charset="0"/>
              </a:rPr>
              <a:t>out of a collection of reactions, you adjust, normalize or otherwise calibrate the collection of reactions to reproduce experiments over a wide range of conditions</a:t>
            </a:r>
            <a:r>
              <a:rPr lang="en-US" altLang="en-US" sz="2200" b="1" dirty="0">
                <a:latin typeface="Arial" pitchFamily="34" charset="0"/>
              </a:rPr>
              <a:t> </a:t>
            </a:r>
            <a:r>
              <a:rPr lang="en-US" altLang="en-US" sz="2200" b="1" dirty="0" smtClean="0">
                <a:latin typeface="Arial" pitchFamily="34" charset="0"/>
              </a:rPr>
              <a:t>that touch all such pathways.</a:t>
            </a:r>
          </a:p>
          <a:p>
            <a:pPr marL="0" indent="0" eaLnBrk="0" hangingPunct="0">
              <a:spcAft>
                <a:spcPct val="50000"/>
              </a:spcAft>
            </a:pPr>
            <a:endParaRPr lang="en-US" altLang="en-US" sz="2000" b="1" i="0" dirty="0" smtClean="0">
              <a:latin typeface="Arial" pitchFamily="34" charset="0"/>
            </a:endParaRPr>
          </a:p>
        </p:txBody>
      </p:sp>
      <p:sp>
        <p:nvSpPr>
          <p:cNvPr id="10"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i="0" dirty="0" err="1" smtClean="0">
                <a:latin typeface="Arial" pitchFamily="34" charset="0"/>
              </a:rPr>
              <a:t>TUE_Workshop_2016</a:t>
            </a:r>
            <a:endParaRPr lang="en-US" altLang="en-US" sz="900" b="1" i="0" dirty="0">
              <a:latin typeface="Arial" pitchFamily="34" charset="0"/>
            </a:endParaRPr>
          </a:p>
        </p:txBody>
      </p:sp>
    </p:spTree>
    <p:extLst>
      <p:ext uri="{BB962C8B-B14F-4D97-AF65-F5344CB8AC3E}">
        <p14:creationId xmlns:p14="http://schemas.microsoft.com/office/powerpoint/2010/main" val="240309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D:\UIGELT-1_D_MJK\WORDDOCS\VIEWGRAF_abstract\Eindhoven_React_Mech_Workshop_2016_04_22\JAP_80_1325_1996_CF4_e_impact_head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506" y="5736971"/>
            <a:ext cx="5751512" cy="850900"/>
          </a:xfrm>
          <a:prstGeom prst="rect">
            <a:avLst/>
          </a:prstGeom>
          <a:noFill/>
          <a:extLst>
            <a:ext uri="{909E8E84-426E-40DD-AFC4-6F175D3DCCD1}">
              <a14:hiddenFill xmlns:a14="http://schemas.microsoft.com/office/drawing/2010/main">
                <a:solidFill>
                  <a:srgbClr val="FFFFFF"/>
                </a:solidFill>
              </a14:hiddenFill>
            </a:ext>
          </a:extLst>
        </p:spPr>
      </p:pic>
      <p:sp>
        <p:nvSpPr>
          <p:cNvPr id="3400707" name="Rectangle 3"/>
          <p:cNvSpPr>
            <a:spLocks noChangeArrowheads="1"/>
          </p:cNvSpPr>
          <p:nvPr/>
        </p:nvSpPr>
        <p:spPr bwMode="auto">
          <a:xfrm>
            <a:off x="91440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grpSp>
        <p:nvGrpSpPr>
          <p:cNvPr id="3400711" name="Group 7"/>
          <p:cNvGrpSpPr>
            <a:grpSpLocks/>
          </p:cNvGrpSpPr>
          <p:nvPr/>
        </p:nvGrpSpPr>
        <p:grpSpPr bwMode="auto">
          <a:xfrm>
            <a:off x="5257800" y="6172200"/>
            <a:ext cx="3770313" cy="582613"/>
            <a:chOff x="2953" y="3839"/>
            <a:chExt cx="2375" cy="367"/>
          </a:xfrm>
        </p:grpSpPr>
        <p:sp>
          <p:nvSpPr>
            <p:cNvPr id="3400712" name="Line 8"/>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400713" name="Text Box 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solidFill>
                    <a:srgbClr val="000000"/>
                  </a:solidFill>
                </a:rPr>
                <a:t>University of Michigan</a:t>
              </a:r>
            </a:p>
            <a:p>
              <a:pPr algn="ctr" eaLnBrk="0" hangingPunct="0"/>
              <a:r>
                <a:rPr lang="en-US" altLang="en-US" sz="1600" b="1">
                  <a:solidFill>
                    <a:srgbClr val="000000"/>
                  </a:solidFill>
                </a:rPr>
                <a:t>Institute for Plasma Science &amp; Engr.</a:t>
              </a:r>
            </a:p>
          </p:txBody>
        </p:sp>
      </p:grpSp>
      <p:sp>
        <p:nvSpPr>
          <p:cNvPr id="3400715" name="Line 4"/>
          <p:cNvSpPr>
            <a:spLocks noChangeShapeType="1"/>
          </p:cNvSpPr>
          <p:nvPr/>
        </p:nvSpPr>
        <p:spPr bwMode="auto">
          <a:xfrm>
            <a:off x="612775" y="902208"/>
            <a:ext cx="822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400716" name="Text Box 7"/>
          <p:cNvSpPr txBox="1">
            <a:spLocks noChangeArrowheads="1"/>
          </p:cNvSpPr>
          <p:nvPr/>
        </p:nvSpPr>
        <p:spPr bwMode="auto">
          <a:xfrm>
            <a:off x="310896" y="45720"/>
            <a:ext cx="851306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en-US" sz="2200" b="1" dirty="0" smtClean="0">
                <a:solidFill>
                  <a:srgbClr val="000000"/>
                </a:solidFill>
                <a:latin typeface="Arial" pitchFamily="34" charset="0"/>
              </a:rPr>
              <a:t>A COLLECTION OF REACTIONS </a:t>
            </a:r>
            <a:r>
              <a:rPr lang="en-US" altLang="en-US" sz="2200" b="1" dirty="0" smtClean="0">
                <a:solidFill>
                  <a:srgbClr val="000000"/>
                </a:solidFill>
                <a:latin typeface="Arial" pitchFamily="34" charset="0"/>
                <a:sym typeface="Symbol"/>
              </a:rPr>
              <a:t>  REACTION MECHANISM</a:t>
            </a:r>
            <a:r>
              <a:rPr lang="en-US" altLang="en-US" sz="2600" b="1" dirty="0" smtClean="0">
                <a:solidFill>
                  <a:srgbClr val="000000"/>
                </a:solidFill>
                <a:latin typeface="Arial" pitchFamily="34" charset="0"/>
                <a:sym typeface="Symbol"/>
              </a:rPr>
              <a:t>:</a:t>
            </a:r>
          </a:p>
          <a:p>
            <a:pPr algn="ctr" eaLnBrk="0" hangingPunct="0"/>
            <a:r>
              <a:rPr lang="en-US" altLang="en-US" sz="2600" b="1" dirty="0" smtClean="0">
                <a:solidFill>
                  <a:srgbClr val="000000"/>
                </a:solidFill>
                <a:latin typeface="Arial" pitchFamily="34" charset="0"/>
                <a:sym typeface="Symbol"/>
              </a:rPr>
              <a:t>NOT A NEW CONCEPT – MATCHING SWARM DATA  </a:t>
            </a:r>
            <a:endParaRPr lang="en-US" altLang="en-US" sz="2600" b="1" dirty="0">
              <a:solidFill>
                <a:srgbClr val="000000"/>
              </a:solidFill>
            </a:endParaRPr>
          </a:p>
        </p:txBody>
      </p:sp>
      <p:sp>
        <p:nvSpPr>
          <p:cNvPr id="3400717" name="Text Box 8"/>
          <p:cNvSpPr txBox="1">
            <a:spLocks noChangeArrowheads="1"/>
          </p:cNvSpPr>
          <p:nvPr/>
        </p:nvSpPr>
        <p:spPr bwMode="auto">
          <a:xfrm>
            <a:off x="161544" y="1014349"/>
            <a:ext cx="88544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292100" indent="-292100" eaLnBrk="0" hangingPunct="0">
              <a:spcAft>
                <a:spcPct val="50000"/>
              </a:spcAft>
              <a:buFont typeface="Symbol" panose="05050102010706020507" pitchFamily="18" charset="2"/>
              <a:buChar char="·"/>
            </a:pPr>
            <a:r>
              <a:rPr lang="en-US" altLang="en-US" sz="2000" b="1" dirty="0" smtClean="0">
                <a:solidFill>
                  <a:srgbClr val="000000"/>
                </a:solidFill>
                <a:latin typeface="Arial" pitchFamily="34" charset="0"/>
              </a:rPr>
              <a:t>Converting collected data (individual cross sections) to a mechanism (cross section set) is not a new concept for the low temperature plasma community – unfolding swarm data.</a:t>
            </a:r>
          </a:p>
        </p:txBody>
      </p:sp>
      <p:pic>
        <p:nvPicPr>
          <p:cNvPr id="148483" name="Picture 3" descr="D:\UIGELT-1_D_MJK\WORDDOCS\VIEWGRAF_abstract\Eindhoven_React_Mech_Workshop_2016_04_22\JAP_80_1325_1996_CF4_e_impact_xsects.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576" y="2186178"/>
            <a:ext cx="4787900" cy="3144838"/>
          </a:xfrm>
          <a:prstGeom prst="rect">
            <a:avLst/>
          </a:prstGeom>
          <a:noFill/>
          <a:extLst>
            <a:ext uri="{909E8E84-426E-40DD-AFC4-6F175D3DCCD1}">
              <a14:hiddenFill xmlns:a14="http://schemas.microsoft.com/office/drawing/2010/main">
                <a:solidFill>
                  <a:srgbClr val="FFFFFF"/>
                </a:solidFill>
              </a14:hiddenFill>
            </a:ext>
          </a:extLst>
        </p:spPr>
      </p:pic>
      <p:pic>
        <p:nvPicPr>
          <p:cNvPr id="148484" name="Picture 4" descr="D:\UIGELT-1_D_MJK\WORDDOCS\VIEWGRAF_abstract\Eindhoven_React_Mech_Workshop_2016_04_22\JAP_80_1325_1996_CF4_e_impact_drif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36" y="2146427"/>
            <a:ext cx="3657600" cy="335469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425166" y="3813187"/>
            <a:ext cx="877824"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 Box 22"/>
          <p:cNvSpPr txBox="1">
            <a:spLocks noChangeArrowheads="1"/>
          </p:cNvSpPr>
          <p:nvPr/>
        </p:nvSpPr>
        <p:spPr bwMode="auto">
          <a:xfrm>
            <a:off x="0" y="6520752"/>
            <a:ext cx="1369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en-US" sz="900" b="1" dirty="0" err="1" smtClean="0">
                <a:solidFill>
                  <a:srgbClr val="000000"/>
                </a:solidFill>
                <a:latin typeface="Arial" pitchFamily="34" charset="0"/>
              </a:rPr>
              <a:t>TUE_Workshop_2016</a:t>
            </a:r>
            <a:endParaRPr lang="en-US" altLang="en-US" sz="900" b="1" dirty="0">
              <a:solidFill>
                <a:srgbClr val="000000"/>
              </a:solidFill>
              <a:latin typeface="Arial" pitchFamily="34" charset="0"/>
            </a:endParaRPr>
          </a:p>
        </p:txBody>
      </p:sp>
    </p:spTree>
    <p:extLst>
      <p:ext uri="{BB962C8B-B14F-4D97-AF65-F5344CB8AC3E}">
        <p14:creationId xmlns:p14="http://schemas.microsoft.com/office/powerpoint/2010/main" val="371005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Lorentz_Plasma_Medicine_v02">
  <a:themeElements>
    <a:clrScheme name="Lorentz_Plasma_Medicine_v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orentz_Plasma_Medicine_v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orentz_Plasma_Medicine_v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orentz_Plasma_Medicine_v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orentz_Plasma_Medicine_v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orentz_Plasma_Medicine_v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orentz_Plasma_Medicine_v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orentz_Plasma_Medicine_v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orentz_Plasma_Medicine_v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orentz_Plasma_Medicine_v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orentz_Plasma_Medicine_v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orentz_Plasma_Medicine_v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orentz_Plasma_Medicine_v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orentz_Plasma_Medicine_v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5239</TotalTime>
  <Words>2597</Words>
  <Application>Microsoft Office PowerPoint</Application>
  <PresentationFormat>On-screen Show (4:3)</PresentationFormat>
  <Paragraphs>351</Paragraphs>
  <Slides>42</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Lorentz_Plasma_Medicine_v02</vt:lpstr>
      <vt:lpstr>4_Default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J. Kushner</dc:creator>
  <cp:lastModifiedBy>mjk</cp:lastModifiedBy>
  <cp:revision>171</cp:revision>
  <dcterms:created xsi:type="dcterms:W3CDTF">2013-01-02T19:57:29Z</dcterms:created>
  <dcterms:modified xsi:type="dcterms:W3CDTF">2016-04-22T05:58:35Z</dcterms:modified>
</cp:coreProperties>
</file>