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82" r:id="rId4"/>
    <p:sldId id="331" r:id="rId5"/>
    <p:sldId id="284" r:id="rId6"/>
    <p:sldId id="277" r:id="rId7"/>
    <p:sldId id="329" r:id="rId8"/>
    <p:sldId id="300" r:id="rId9"/>
    <p:sldId id="260" r:id="rId10"/>
    <p:sldId id="340" r:id="rId11"/>
    <p:sldId id="270" r:id="rId12"/>
    <p:sldId id="272" r:id="rId13"/>
    <p:sldId id="305" r:id="rId14"/>
    <p:sldId id="306" r:id="rId15"/>
    <p:sldId id="310" r:id="rId16"/>
    <p:sldId id="313" r:id="rId17"/>
    <p:sldId id="311" r:id="rId18"/>
    <p:sldId id="315" r:id="rId19"/>
    <p:sldId id="316" r:id="rId20"/>
    <p:sldId id="318" r:id="rId21"/>
    <p:sldId id="290" r:id="rId22"/>
    <p:sldId id="333" r:id="rId23"/>
    <p:sldId id="342" r:id="rId24"/>
    <p:sldId id="291" r:id="rId25"/>
    <p:sldId id="343" r:id="rId26"/>
    <p:sldId id="332" r:id="rId2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 snapToGrid="0">
      <p:cViewPr>
        <p:scale>
          <a:sx n="100" d="100"/>
          <a:sy n="100" d="100"/>
        </p:scale>
        <p:origin x="-230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DB0459B-FE98-4A0D-932D-1FFA63109AF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CE6AD71-C455-479A-A18A-0053AAE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2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738" indent="-29143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753" indent="-2331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2054" indent="-2331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8356" indent="-2331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657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0959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7259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3561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5" tIns="46623" rIns="93245" bIns="46623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8363" cy="3508375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48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208" tIns="44103" rIns="88208" bIns="44103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661" indent="-29140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635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1887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8142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395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0650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6903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3157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35" tIns="46618" rIns="93235" bIns="466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8363" cy="3508375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49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199" tIns="44098" rIns="88199" bIns="44098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661" indent="-29140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635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1887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8142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395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0650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6903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3157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35" tIns="46618" rIns="93235" bIns="466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8363" cy="3508375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49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199" tIns="44098" rIns="88199" bIns="44098"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0 w did converge</a:t>
            </a:r>
            <a:r>
              <a:rPr lang="en-US" baseline="0" dirty="0" smtClean="0">
                <a:latin typeface="Arial" pitchFamily="34" charset="0"/>
              </a:rPr>
              <a:t> to 0 watt! 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661" indent="-29140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635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1887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8142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395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0650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6903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3157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35" tIns="46618" rIns="93235" bIns="466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8363" cy="3508375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49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199" tIns="44098" rIns="88199" bIns="44098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584" indent="-29137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516" indent="-23310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1720" indent="-23310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7928" indent="-23310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134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0341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6547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2753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26" tIns="46613" rIns="93226" bIns="46613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8363" cy="3508375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50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190" tIns="44093" rIns="88190" bIns="44093"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Which is due to thinner sheath width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584" indent="-29137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516" indent="-23310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1720" indent="-23310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7928" indent="-23310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134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0341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6547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2753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26" tIns="46613" rIns="93226" bIns="46613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8363" cy="3508375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50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190" tIns="44093" rIns="88190" bIns="44093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0550" y="142875"/>
            <a:ext cx="5838825" cy="4378325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4" indent="-304804">
              <a:buFontTx/>
              <a:buAutoNum type="arabicPeriod"/>
            </a:pPr>
            <a:r>
              <a:rPr lang="en-US" altLang="ko-KR" dirty="0" smtClean="0">
                <a:ea typeface="Arial Unicode MS" pitchFamily="34" charset="-128"/>
                <a:cs typeface="Arial Unicode MS" pitchFamily="34" charset="-128"/>
              </a:rPr>
              <a:t>So what we would like to do is to investigate the possibilities of using pulse plasmas as a means to control the distribution functions and etch properties.</a:t>
            </a:r>
            <a:endParaRPr lang="en-US" altLang="ko-KR" i="1" dirty="0" smtClean="0">
              <a:ea typeface="Arial Unicode MS" pitchFamily="34" charset="-128"/>
              <a:cs typeface="Arial Unicode MS" pitchFamily="34" charset="-128"/>
            </a:endParaRPr>
          </a:p>
          <a:p>
            <a:pPr marL="304804" indent="-304804">
              <a:buFontTx/>
              <a:buAutoNum type="arabicPeriod"/>
            </a:pPr>
            <a:r>
              <a:rPr lang="en-US" altLang="ko-KR" dirty="0" smtClean="0">
                <a:ea typeface="Arial Unicode MS" pitchFamily="34" charset="-128"/>
                <a:cs typeface="Arial Unicode MS" pitchFamily="34" charset="-128"/>
              </a:rPr>
              <a:t>We are going to look at pulsed capacitively coupled plasma with the duty cycle which is a fraction of the powers on period and a pulse repetition frequency which is how many times per second will repeat this wave form.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661" indent="-29140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635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1887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8142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395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0650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6903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3157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35" tIns="46618" rIns="93235" bIns="466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8363" cy="3508375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49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199" tIns="44098" rIns="88199" bIns="44098"/>
          <a:lstStyle/>
          <a:p>
            <a:r>
              <a:rPr lang="en-US" dirty="0"/>
              <a:t>high-energy electrons are generated due to an overshoot of</a:t>
            </a:r>
          </a:p>
          <a:p>
            <a:r>
              <a:rPr lang="en-US" i="1" dirty="0"/>
              <a:t>E/N 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584" indent="-29137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516" indent="-23310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1720" indent="-23310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7928" indent="-23310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134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0341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6547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2753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26" tIns="46613" rIns="93226" bIns="46613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8363" cy="3508375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50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190" tIns="44093" rIns="88190" bIns="44093"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Which is due to thinner sheath width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822" indent="-29147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880" indent="-23317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2232" indent="-23317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8586" indent="-23317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938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1291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7642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3994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5" tIns="46628" rIns="93255" bIns="4662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586972F-4411-42BE-8759-39F674B32F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19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7388"/>
            <a:ext cx="4675187" cy="3506787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48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217" tIns="44108" rIns="88217" bIns="44108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822" indent="-29147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880" indent="-23317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2232" indent="-23317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8586" indent="-23317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938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1291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7642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3994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5" tIns="46628" rIns="93255" bIns="4662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586972F-4411-42BE-8759-39F674B32F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20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7388"/>
            <a:ext cx="4675187" cy="3506787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48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217" tIns="44108" rIns="88217" bIns="44108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738" indent="-29143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753" indent="-2331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2054" indent="-2331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8356" indent="-2331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657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0959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7259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3561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5" tIns="46623" rIns="93245" bIns="46623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8363" cy="3508375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48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208" tIns="44103" rIns="88208" bIns="44103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822" indent="-29147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880" indent="-23317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2232" indent="-23317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8586" indent="-23317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938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1291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7642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3994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5" tIns="46628" rIns="93255" bIns="4662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586972F-4411-42BE-8759-39F674B32F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22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7388"/>
            <a:ext cx="4675187" cy="3506787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48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217" tIns="44108" rIns="88217" bIns="44108"/>
          <a:lstStyle/>
          <a:p>
            <a:pPr marL="291522" lvl="1">
              <a:spcBef>
                <a:spcPct val="0"/>
              </a:spcBef>
              <a:spcAft>
                <a:spcPts val="612"/>
              </a:spcAft>
              <a:buFont typeface="Symbol" pitchFamily="18" charset="2"/>
              <a:buChar char="·"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Launch particles towards surface.</a:t>
            </a:r>
          </a:p>
          <a:p>
            <a:pPr marL="291522" lvl="1">
              <a:spcBef>
                <a:spcPct val="0"/>
              </a:spcBef>
              <a:spcAft>
                <a:spcPts val="612"/>
              </a:spcAft>
              <a:buFont typeface="Symbol" pitchFamily="18" charset="2"/>
              <a:buChar char="·"/>
            </a:pPr>
            <a:r>
              <a:rPr kumimoji="1" lang="en-US" altLang="en-US" sz="2000" b="1" i="1" dirty="0">
                <a:solidFill>
                  <a:srgbClr val="000000"/>
                </a:solidFill>
                <a:latin typeface="Arial" charset="0"/>
                <a:ea typeface="굴림" charset="-127"/>
              </a:rPr>
              <a:t>Record fluxes at “etch front”</a:t>
            </a:r>
          </a:p>
          <a:p>
            <a:pPr marL="291522" lvl="1">
              <a:spcBef>
                <a:spcPct val="0"/>
              </a:spcBef>
              <a:spcAft>
                <a:spcPts val="612"/>
              </a:spcAft>
              <a:buFont typeface="Symbol" pitchFamily="18" charset="2"/>
              <a:buChar char="·"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All ions neutralize on striking surfaces.</a:t>
            </a:r>
          </a:p>
          <a:p>
            <a:pPr marL="291522" lvl="1" defTabSz="932871">
              <a:spcBef>
                <a:spcPct val="0"/>
              </a:spcBef>
              <a:spcAft>
                <a:spcPts val="612"/>
              </a:spcAft>
              <a:buFont typeface="Symbol" pitchFamily="18" charset="2"/>
              <a:buChar char="·"/>
              <a:defRPr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Once hot neutrals thermalize deep in the feature, low conductance to top of feature produce “rattling around” of radicals at bottom of feature. </a:t>
            </a:r>
          </a:p>
          <a:p>
            <a:pPr marL="291522" lvl="1">
              <a:spcBef>
                <a:spcPct val="0"/>
              </a:spcBef>
              <a:spcAft>
                <a:spcPts val="612"/>
              </a:spcAft>
              <a:buFont typeface="Symbol" pitchFamily="18" charset="2"/>
              <a:buChar char="·"/>
            </a:pPr>
            <a:endParaRPr kumimoji="1" lang="en-US" altLang="en-US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822" indent="-29147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880" indent="-23317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2232" indent="-23317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8586" indent="-23317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938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1291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7642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3994" indent="-233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5" tIns="46628" rIns="93255" bIns="4662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586972F-4411-42BE-8759-39F674B32F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23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7388"/>
            <a:ext cx="4675187" cy="3506787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48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217" tIns="44108" rIns="88217" bIns="44108"/>
          <a:lstStyle/>
          <a:p>
            <a:pPr marL="291522" lvl="1">
              <a:spcBef>
                <a:spcPct val="0"/>
              </a:spcBef>
              <a:spcAft>
                <a:spcPts val="612"/>
              </a:spcAft>
              <a:buFont typeface="Symbol" pitchFamily="18" charset="2"/>
              <a:buChar char="·"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Launch particles towards surface.</a:t>
            </a:r>
          </a:p>
          <a:p>
            <a:pPr marL="291522" lvl="1">
              <a:spcBef>
                <a:spcPct val="0"/>
              </a:spcBef>
              <a:spcAft>
                <a:spcPts val="612"/>
              </a:spcAft>
              <a:buFont typeface="Symbol" pitchFamily="18" charset="2"/>
              <a:buChar char="·"/>
            </a:pPr>
            <a:r>
              <a:rPr kumimoji="1" lang="en-US" altLang="en-US" sz="2000" b="1" i="1" dirty="0">
                <a:solidFill>
                  <a:srgbClr val="000000"/>
                </a:solidFill>
                <a:latin typeface="Arial" charset="0"/>
                <a:ea typeface="굴림" charset="-127"/>
              </a:rPr>
              <a:t>Record fluxes at “etch front”</a:t>
            </a:r>
          </a:p>
          <a:p>
            <a:pPr marL="291522" lvl="1">
              <a:spcBef>
                <a:spcPct val="0"/>
              </a:spcBef>
              <a:spcAft>
                <a:spcPts val="612"/>
              </a:spcAft>
              <a:buFont typeface="Symbol" pitchFamily="18" charset="2"/>
              <a:buChar char="·"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All ions neutralize on striking surfaces.</a:t>
            </a:r>
          </a:p>
          <a:p>
            <a:pPr marL="291522" lvl="1" defTabSz="932871">
              <a:spcBef>
                <a:spcPct val="0"/>
              </a:spcBef>
              <a:spcAft>
                <a:spcPts val="612"/>
              </a:spcAft>
              <a:buFont typeface="Symbol" pitchFamily="18" charset="2"/>
              <a:buChar char="·"/>
              <a:defRPr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Once hot neutrals thermalize deep in the feature, low conductance to top of feature produce “rattling around” of radicals at bottom of feature. </a:t>
            </a:r>
          </a:p>
          <a:p>
            <a:pPr marL="291522" lvl="1">
              <a:spcBef>
                <a:spcPct val="0"/>
              </a:spcBef>
              <a:spcAft>
                <a:spcPts val="612"/>
              </a:spcAft>
              <a:buFont typeface="Symbol" pitchFamily="18" charset="2"/>
              <a:buChar char="·"/>
            </a:pPr>
            <a:endParaRPr kumimoji="1" lang="en-US" altLang="en-US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738" indent="-29143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753" indent="-2331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2054" indent="-2331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8356" indent="-2331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657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0959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7259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3561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5" tIns="46623" rIns="93245" bIns="46623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8363" cy="3508375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48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208" tIns="44103" rIns="88208" bIns="44103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Decreasing LF frequency broadened IEADs resulted in transition from single peak to a multi-peaks mode.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9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887" indent="-275725" defTabSz="91449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2904" indent="-220581" defTabSz="91449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4066" indent="-220581" defTabSz="91449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5229" indent="-220581" defTabSz="91449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6390" indent="-220581" defTabSz="91449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7552" indent="-220581" defTabSz="91449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8714" indent="-220581" defTabSz="91449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9875" indent="-220581" defTabSz="91449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9E8216-A80A-4B3F-8A14-0334739A70DA}" type="slidenum">
              <a:rPr lang="en-US" altLang="en-US" sz="1300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 sz="1300" dirty="0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7388"/>
            <a:ext cx="4678363" cy="3508375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78" y="4423700"/>
            <a:ext cx="5188773" cy="4195975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537" indent="-29136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443" indent="-23309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1619" indent="-23309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7800" indent="-23309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3977" indent="-233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0155" indent="-233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6332" indent="-233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2509" indent="-233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22" tIns="46610" rIns="93222" bIns="4661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8363" cy="3508375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1" y="4423550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184" tIns="44091" rIns="88184" bIns="44091"/>
          <a:lstStyle/>
          <a:p>
            <a:pPr defTabSz="932871">
              <a:defRPr/>
            </a:pPr>
            <a:r>
              <a:rPr lang="en-US" dirty="0" smtClean="0"/>
              <a:t>Make clear that </a:t>
            </a:r>
            <a:r>
              <a:rPr lang="en-US" dirty="0" err="1" smtClean="0"/>
              <a:t>Vdc</a:t>
            </a:r>
            <a:r>
              <a:rPr lang="en-US" dirty="0" smtClean="0"/>
              <a:t>-block is the natural dc bias.  </a:t>
            </a:r>
            <a:r>
              <a:rPr lang="en-US" dirty="0" err="1" smtClean="0"/>
              <a:t>Vdc</a:t>
            </a:r>
            <a:r>
              <a:rPr lang="en-US" dirty="0" smtClean="0"/>
              <a:t>-sub is externally applied dc voltage.  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738" indent="-29143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753" indent="-2331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2054" indent="-2331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8356" indent="-2331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657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0959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7259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3561" indent="-233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5" tIns="46623" rIns="93245" bIns="46623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8363" cy="3508375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48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208" tIns="44103" rIns="88208" bIns="44103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661" indent="-29140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635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1887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8142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395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0650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6903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3157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35" tIns="46618" rIns="93235" bIns="466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8363" cy="3508375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49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199" tIns="44098" rIns="88199" bIns="44098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661" indent="-29140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5635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1887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8142" indent="-23312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4395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0650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6903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3157" indent="-233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35" tIns="46618" rIns="93235" bIns="466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8363" cy="3508375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49"/>
            <a:ext cx="5186945" cy="419574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8199" tIns="44098" rIns="88199" bIns="44098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6075-5ECF-4347-B666-E797CF30A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0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01D1-1C44-4AF5-9521-131092DEB4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0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8B7F-8AE7-4494-8D90-0E716D375D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4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6075-5ECF-4347-B666-E797CF30A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0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E952-05ED-4D5E-9EBD-022650EC47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9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8654-02C6-41C5-A778-A55CFED8F2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0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6BB9A-DF08-4AA3-A086-273EFFF6F2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03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93998-9BBB-4EB0-B2DE-A642F55955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65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EF189-926B-42C8-824F-194A9E9C7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07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331F8-B7BD-4079-9DC4-BF8BF6543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E09B-3BD7-45C0-8CD8-EFA0C3C1CD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7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E952-05ED-4D5E-9EBD-022650EC47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3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3359B-EEF4-40E4-A5CC-B63739F01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84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01D1-1C44-4AF5-9521-131092DEB4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3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8B7F-8AE7-4494-8D90-0E716D375D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6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B1A-6DA6-45A4-A3C5-562F384BA9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CAA-25A1-44AC-BAD6-F11E5AF0D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76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B1A-6DA6-45A4-A3C5-562F384BA9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CAA-25A1-44AC-BAD6-F11E5AF0D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37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B1A-6DA6-45A4-A3C5-562F384BA9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CAA-25A1-44AC-BAD6-F11E5AF0D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51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B1A-6DA6-45A4-A3C5-562F384BA9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CAA-25A1-44AC-BAD6-F11E5AF0D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56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B1A-6DA6-45A4-A3C5-562F384BA9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CAA-25A1-44AC-BAD6-F11E5AF0D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03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B1A-6DA6-45A4-A3C5-562F384BA9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CAA-25A1-44AC-BAD6-F11E5AF0D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83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B1A-6DA6-45A4-A3C5-562F384BA9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CAA-25A1-44AC-BAD6-F11E5AF0D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3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8654-02C6-41C5-A778-A55CFED8F2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10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B1A-6DA6-45A4-A3C5-562F384BA9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CAA-25A1-44AC-BAD6-F11E5AF0D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50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B1A-6DA6-45A4-A3C5-562F384BA9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CAA-25A1-44AC-BAD6-F11E5AF0D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53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B1A-6DA6-45A4-A3C5-562F384BA9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CAA-25A1-44AC-BAD6-F11E5AF0D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09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B1A-6DA6-45A4-A3C5-562F384BA9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CAA-25A1-44AC-BAD6-F11E5AF0D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4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6BB9A-DF08-4AA3-A086-273EFFF6F2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6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93998-9BBB-4EB0-B2DE-A642F55955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EF189-926B-42C8-824F-194A9E9C7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331F8-B7BD-4079-9DC4-BF8BF6543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2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E09B-3BD7-45C0-8CD8-EFA0C3C1CD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9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3359B-EEF4-40E4-A5CC-B63739F01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9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E576B9-BF90-4363-B34E-631F45AAA1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8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E576B9-BF90-4363-B34E-631F45AAA1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7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A3B1A-6DA6-45A4-A3C5-562F384BA9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CCAA-25A1-44AC-BAD6-F11E5AF0D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3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3.tiff"/><Relationship Id="rId7" Type="http://schemas.openxmlformats.org/officeDocument/2006/relationships/image" Target="../media/image2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iff"/><Relationship Id="rId3" Type="http://schemas.openxmlformats.org/officeDocument/2006/relationships/image" Target="../media/image29.png"/><Relationship Id="rId7" Type="http://schemas.openxmlformats.org/officeDocument/2006/relationships/image" Target="../media/image3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tiff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tiff"/><Relationship Id="rId5" Type="http://schemas.openxmlformats.org/officeDocument/2006/relationships/image" Target="../media/image29.png"/><Relationship Id="rId4" Type="http://schemas.openxmlformats.org/officeDocument/2006/relationships/image" Target="../media/image39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iff"/><Relationship Id="rId13" Type="http://schemas.openxmlformats.org/officeDocument/2006/relationships/image" Target="../media/image50.tiff"/><Relationship Id="rId3" Type="http://schemas.openxmlformats.org/officeDocument/2006/relationships/image" Target="../media/image41.tiff"/><Relationship Id="rId7" Type="http://schemas.openxmlformats.org/officeDocument/2006/relationships/image" Target="../media/image44.tiff"/><Relationship Id="rId12" Type="http://schemas.openxmlformats.org/officeDocument/2006/relationships/image" Target="../media/image49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tiff"/><Relationship Id="rId11" Type="http://schemas.openxmlformats.org/officeDocument/2006/relationships/image" Target="../media/image48.tiff"/><Relationship Id="rId5" Type="http://schemas.openxmlformats.org/officeDocument/2006/relationships/image" Target="../media/image42.tiff"/><Relationship Id="rId10" Type="http://schemas.openxmlformats.org/officeDocument/2006/relationships/image" Target="../media/image47.tiff"/><Relationship Id="rId4" Type="http://schemas.openxmlformats.org/officeDocument/2006/relationships/image" Target="../media/image29.png"/><Relationship Id="rId9" Type="http://schemas.openxmlformats.org/officeDocument/2006/relationships/image" Target="../media/image46.tiff"/><Relationship Id="rId14" Type="http://schemas.openxmlformats.org/officeDocument/2006/relationships/image" Target="../media/image5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7" Type="http://schemas.openxmlformats.org/officeDocument/2006/relationships/image" Target="../media/image5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7" Type="http://schemas.openxmlformats.org/officeDocument/2006/relationships/image" Target="../media/image5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8.tiff"/><Relationship Id="rId5" Type="http://schemas.openxmlformats.org/officeDocument/2006/relationships/image" Target="../media/image52.tiff"/><Relationship Id="rId4" Type="http://schemas.openxmlformats.org/officeDocument/2006/relationships/image" Target="../media/image5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7.png"/><Relationship Id="rId5" Type="http://schemas.openxmlformats.org/officeDocument/2006/relationships/image" Target="../media/image66.tiff"/><Relationship Id="rId4" Type="http://schemas.openxmlformats.org/officeDocument/2006/relationships/image" Target="../media/image65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4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87141" y="429327"/>
            <a:ext cx="785421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cap="all" dirty="0" smtClean="0">
                <a:solidFill>
                  <a:srgbClr val="000000"/>
                </a:solidFill>
                <a:latin typeface="Arial" charset="0"/>
              </a:rPr>
              <a:t>Flux </a:t>
            </a:r>
            <a:r>
              <a:rPr lang="en-US" altLang="en-US" sz="2800" b="1" cap="all" dirty="0">
                <a:solidFill>
                  <a:srgbClr val="000000"/>
                </a:solidFill>
                <a:latin typeface="Arial" charset="0"/>
              </a:rPr>
              <a:t>and Energy of Reactive Species Arriving at the Etch Front in </a:t>
            </a:r>
            <a:r>
              <a:rPr lang="en-US" altLang="en-US" sz="2800" b="1" cap="all" dirty="0" smtClean="0">
                <a:solidFill>
                  <a:srgbClr val="000000"/>
                </a:solidFill>
                <a:latin typeface="Arial" charset="0"/>
              </a:rPr>
              <a:t>High Aspect Ratio </a:t>
            </a:r>
            <a:r>
              <a:rPr lang="en-US" altLang="en-US" sz="2800" b="1" cap="all" dirty="0">
                <a:solidFill>
                  <a:srgbClr val="000000"/>
                </a:solidFill>
                <a:latin typeface="Arial" charset="0"/>
              </a:rPr>
              <a:t>Features </a:t>
            </a:r>
            <a:r>
              <a:rPr lang="en-US" altLang="en-US" sz="2800" b="1" cap="all" dirty="0" smtClean="0">
                <a:solidFill>
                  <a:srgbClr val="000000"/>
                </a:solidFill>
                <a:latin typeface="Arial" charset="0"/>
              </a:rPr>
              <a:t>During Plasma </a:t>
            </a:r>
            <a:r>
              <a:rPr lang="en-US" altLang="en-US" sz="2800" b="1" cap="all" dirty="0">
                <a:solidFill>
                  <a:srgbClr val="000000"/>
                </a:solidFill>
                <a:latin typeface="Arial" charset="0"/>
              </a:rPr>
              <a:t>Etching of </a:t>
            </a:r>
            <a:r>
              <a:rPr lang="en-US" altLang="en-US" sz="2800" b="1" cap="all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2800" b="1" cap="all" dirty="0" smtClean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800" b="1" cap="all" baseline="-25000" dirty="0" smtClean="0">
                <a:solidFill>
                  <a:srgbClr val="000000"/>
                </a:solidFill>
                <a:latin typeface="Arial" charset="0"/>
              </a:rPr>
              <a:t>2 </a:t>
            </a:r>
            <a:r>
              <a:rPr lang="en-US" altLang="en-US" sz="2800" b="1" cap="all" dirty="0">
                <a:solidFill>
                  <a:srgbClr val="000000"/>
                </a:solidFill>
                <a:latin typeface="Arial" charset="0"/>
              </a:rPr>
              <a:t>in </a:t>
            </a:r>
            <a:r>
              <a:rPr lang="en-US" altLang="en-US" sz="2800" b="1" cap="all" dirty="0" err="1">
                <a:solidFill>
                  <a:srgbClr val="000000"/>
                </a:solidFill>
                <a:latin typeface="Arial" charset="0"/>
              </a:rPr>
              <a:t>Ar</a:t>
            </a:r>
            <a:r>
              <a:rPr lang="en-US" altLang="en-US" sz="2800" b="1" cap="all" dirty="0">
                <a:solidFill>
                  <a:srgbClr val="000000"/>
                </a:solidFill>
                <a:latin typeface="Arial" charset="0"/>
              </a:rPr>
              <a:t>/CF</a:t>
            </a:r>
            <a:r>
              <a:rPr lang="en-US" altLang="en-US" sz="2800" b="1" cap="all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altLang="en-US" sz="2800" b="1" cap="all" dirty="0">
                <a:solidFill>
                  <a:srgbClr val="000000"/>
                </a:solidFill>
                <a:latin typeface="Arial" charset="0"/>
              </a:rPr>
              <a:t>/CHF</a:t>
            </a:r>
            <a:r>
              <a:rPr lang="en-US" altLang="en-US" sz="2800" b="1" cap="all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800" b="1" cap="all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 cap="all" dirty="0" smtClean="0">
                <a:solidFill>
                  <a:srgbClr val="000000"/>
                </a:solidFill>
                <a:latin typeface="Arial" charset="0"/>
              </a:rPr>
              <a:t>Mixtures*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latin typeface="Arial" charset="0"/>
              </a:rPr>
              <a:t>Soheila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charset="0"/>
              </a:rPr>
              <a:t>Mohades</a:t>
            </a:r>
            <a:r>
              <a:rPr lang="en-US" altLang="en-US" sz="2400" b="1" baseline="30000" dirty="0" err="1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charset="0"/>
              </a:rPr>
              <a:t>Mingmei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charset="0"/>
              </a:rPr>
              <a:t>Wang</a:t>
            </a:r>
            <a:r>
              <a:rPr lang="en-US" altLang="en-US" sz="2400" b="1" baseline="30000" dirty="0" err="1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charset="0"/>
              </a:rPr>
              <a:t>Aelan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charset="0"/>
              </a:rPr>
              <a:t>Mosden</a:t>
            </a:r>
            <a:r>
              <a:rPr lang="en-US" altLang="en-US" sz="2400" b="1" baseline="30000" dirty="0" err="1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</a:rPr>
              <a:t> and Mark J.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charset="0"/>
              </a:rPr>
              <a:t>Kushner</a:t>
            </a:r>
            <a:r>
              <a:rPr lang="en-US" altLang="en-US" sz="2400" b="1" baseline="30000" dirty="0" err="1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(a) Department of Electrical and  Computer Engineering,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University of Michigan, Ann Arbor, 48109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sz="1600" b="1" dirty="0" smtClean="0">
                <a:latin typeface="Arial" charset="0"/>
              </a:rPr>
              <a:t>smohades@umich.edu,  </a:t>
            </a:r>
            <a:r>
              <a:rPr lang="en-US" altLang="en-US" sz="1600" b="1" dirty="0">
                <a:latin typeface="Arial" charset="0"/>
              </a:rPr>
              <a:t>mjkush@umich.edu</a:t>
            </a:r>
            <a:r>
              <a:rPr lang="en-US" altLang="en-US" sz="1600" b="1" dirty="0" smtClean="0">
                <a:latin typeface="Arial" charset="0"/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b) TEL Technology Center America,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charset="0"/>
              </a:rPr>
              <a:t>LLC</a:t>
            </a:r>
            <a:endParaRPr lang="en-US" altLang="en-US" sz="1600" b="1" dirty="0">
              <a:solidFill>
                <a:srgbClr val="000000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0000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AVS 65th International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Symposium,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October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23, 2018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571" y="5969003"/>
            <a:ext cx="8865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* Work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supported by TEL Technology Center, America, LLC, 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National Science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Foundation and the Department 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of Energy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Office of Fusion Energy Sciences.</a:t>
            </a:r>
          </a:p>
        </p:txBody>
      </p:sp>
    </p:spTree>
    <p:extLst>
      <p:ext uri="{BB962C8B-B14F-4D97-AF65-F5344CB8AC3E}">
        <p14:creationId xmlns:p14="http://schemas.microsoft.com/office/powerpoint/2010/main" val="11981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5716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RADICAL, ION FLUXES TO WAFER: BASE CASE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581044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66" y="660010"/>
            <a:ext cx="3546944" cy="2926080"/>
            <a:chOff x="4066" y="702740"/>
            <a:chExt cx="3546944" cy="2926080"/>
          </a:xfrm>
        </p:grpSpPr>
        <p:pic>
          <p:nvPicPr>
            <p:cNvPr id="12292" name="Picture 4" descr="D:\UIGEL0-2_D_soheilam\HPEM\TEL\Based_case\test4\data\radical_flux_avs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65" y="702740"/>
              <a:ext cx="3293245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066" y="850452"/>
              <a:ext cx="3142350" cy="2071743"/>
              <a:chOff x="94815" y="1290618"/>
              <a:chExt cx="4275371" cy="2720299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447800" y="1290618"/>
                <a:ext cx="34785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16200000">
                <a:off x="-826111" y="2751438"/>
                <a:ext cx="2180405" cy="338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Radical  Flux (cm</a:t>
                </a:r>
                <a:r>
                  <a:rPr lang="en-US" sz="1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022334" y="1554416"/>
                <a:ext cx="34785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750404" y="1801991"/>
                <a:ext cx="125035" cy="2462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endPara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057400" y="2226825"/>
                <a:ext cx="27251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endPara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904313" y="3637560"/>
                <a:ext cx="495329" cy="2462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CHF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895600" y="1474454"/>
                <a:ext cx="42319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574272" y="2666526"/>
                <a:ext cx="42319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en-US" sz="16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0283" y="6500830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841" y="3641972"/>
            <a:ext cx="3539170" cy="3115553"/>
            <a:chOff x="99761" y="3756268"/>
            <a:chExt cx="3539170" cy="3115553"/>
          </a:xfrm>
        </p:grpSpPr>
        <p:pic>
          <p:nvPicPr>
            <p:cNvPr id="12291" name="Picture 3" descr="D:\UIGEL0-2_D_soheilam\HPEM\TEL\Based_case\test4\data\ion_flux_avs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86" y="3756268"/>
              <a:ext cx="3293245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99761" y="4254929"/>
              <a:ext cx="2941223" cy="1821147"/>
              <a:chOff x="4575452" y="1746450"/>
              <a:chExt cx="4024198" cy="228488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529536" y="1746450"/>
                <a:ext cx="42800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171648" y="3038567"/>
                <a:ext cx="42800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293135" y="3345430"/>
                <a:ext cx="28533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</a:t>
                </a:r>
                <a:r>
                  <a:rPr lang="en-US" sz="1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561161" y="3548233"/>
                <a:ext cx="35266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sz="1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646760" y="3785119"/>
                <a:ext cx="575478" cy="246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CHF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 rot="16200000">
                <a:off x="3881351" y="2761706"/>
                <a:ext cx="17267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Ion Flux (cm</a:t>
                </a:r>
                <a:r>
                  <a:rPr lang="en-US" sz="1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81866" y="6533267"/>
              <a:ext cx="129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Radius (cm)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398992" y="3914994"/>
            <a:ext cx="6010874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With significant dissociation, radical fluxes dominated by </a:t>
            </a:r>
            <a:r>
              <a:rPr kumimoji="1" lang="en-US" altLang="en-US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CF</a:t>
            </a:r>
            <a:r>
              <a:rPr kumimoji="1" lang="en-US" altLang="en-US" sz="2000" b="1" baseline="-25000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x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and F.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Reactive radical fluxes exceed ion fluxes by</a:t>
            </a:r>
            <a:b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</a:b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1-2 orders of magnitudes.</a:t>
            </a:r>
            <a:endParaRPr kumimoji="1" lang="en-US" altLang="en-US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Ion fluxes</a:t>
            </a:r>
            <a:r>
              <a:rPr kumimoji="1" lang="en-US" altLang="en-US" sz="2000" b="1" dirty="0">
                <a:latin typeface="Arial" charset="0"/>
                <a:ea typeface="굴림" charset="-127"/>
              </a:rPr>
              <a:t>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dominated by CF</a:t>
            </a:r>
            <a:r>
              <a:rPr kumimoji="1" lang="en-US" altLang="en-US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en-US" sz="2000" b="1" baseline="30000" dirty="0">
                <a:solidFill>
                  <a:srgbClr val="000000"/>
                </a:solidFill>
                <a:latin typeface="Arial" charset="0"/>
                <a:ea typeface="굴림" charset="-127"/>
              </a:rPr>
              <a:t>+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due to larger mole fraction of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CF</a:t>
            </a:r>
            <a:r>
              <a:rPr kumimoji="1" lang="en-US" altLang="en-US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4</a:t>
            </a:r>
            <a:r>
              <a:rPr kumimoji="1" lang="en-US" altLang="en-US" sz="2000" b="1" dirty="0" smtClean="0">
                <a:latin typeface="Arial" charset="0"/>
                <a:ea typeface="굴림" charset="-127"/>
              </a:rPr>
              <a:t>.</a:t>
            </a:r>
            <a:endParaRPr kumimoji="1" lang="en-US" altLang="en-US" sz="2000" b="1" dirty="0"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buFont typeface="Symbol" pitchFamily="18" charset="2"/>
              <a:buChar char="·"/>
            </a:pPr>
            <a:endParaRPr kumimoji="1" lang="en-US" altLang="en-US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322067" y="839798"/>
            <a:ext cx="4385136" cy="3087977"/>
            <a:chOff x="4322067" y="839798"/>
            <a:chExt cx="4385136" cy="3087977"/>
          </a:xfrm>
        </p:grpSpPr>
        <p:pic>
          <p:nvPicPr>
            <p:cNvPr id="12295" name="Picture 7" descr="D:\UIGEL0-2_D_soheilam\HPEM\TEL\Based_case\test4\data\IED_all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403" y="869979"/>
              <a:ext cx="41148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28"/>
            <p:cNvGrpSpPr/>
            <p:nvPr/>
          </p:nvGrpSpPr>
          <p:grpSpPr>
            <a:xfrm>
              <a:off x="4322067" y="839798"/>
              <a:ext cx="3692285" cy="3087977"/>
              <a:chOff x="-394597" y="927289"/>
              <a:chExt cx="3262509" cy="323113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556303" y="2307152"/>
                <a:ext cx="311609" cy="2576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44932" y="1738218"/>
                <a:ext cx="307777" cy="2462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</a:t>
                </a:r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59444" y="1702190"/>
                <a:ext cx="378180" cy="2576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sz="1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82881" y="1036536"/>
                <a:ext cx="575479" cy="2462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CHF</a:t>
                </a:r>
                <a:r>
                  <a:rPr lang="en-US" sz="16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Straight Arrow Connector 35"/>
              <p:cNvCxnSpPr>
                <a:stCxn id="35" idx="3"/>
              </p:cNvCxnSpPr>
              <p:nvPr/>
            </p:nvCxnSpPr>
            <p:spPr>
              <a:xfrm>
                <a:off x="1658361" y="1159647"/>
                <a:ext cx="205673" cy="1214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>
                <a:off x="2097952" y="1831008"/>
                <a:ext cx="21968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1352709" y="1803409"/>
                <a:ext cx="147768" cy="671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1509437" y="1488487"/>
                <a:ext cx="228973" cy="1422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2358910" y="2430845"/>
                <a:ext cx="181857" cy="51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 rot="16200000">
                <a:off x="-1632052" y="2164744"/>
                <a:ext cx="2813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Ion Energy Distribution (eV</a:t>
                </a:r>
                <a:r>
                  <a:rPr lang="en-US" sz="1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121439" y="3819865"/>
                <a:ext cx="12795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Energy (eV)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156621" y="1338379"/>
                <a:ext cx="428002" cy="2462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sz="16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5678565" y="2500901"/>
            <a:ext cx="20518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909387" y="2624012"/>
            <a:ext cx="224547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ION AND RADICAL FLUXES TO WAFER: LF POWER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61739" y="3737925"/>
            <a:ext cx="905653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LF Power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: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10,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100, 500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W;  1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5, 10, and 20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kW. Fluxes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to the wafer collected at radius of 6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cm. </a:t>
            </a:r>
            <a:endParaRPr kumimoji="1" lang="en-US" altLang="en-US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Ion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sources dominated by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HF and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so weaker dependence of ion fluxes on LF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power up to 1 kW.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Transition of LF to radical generation mode occurs at a few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kW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when power significantly exceeds that of HF.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Significant increase in C</a:t>
            </a:r>
            <a:r>
              <a:rPr kumimoji="1" lang="en-US" altLang="en-US" sz="2000" b="1" baseline="30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+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due to additional fragmentation.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2349" y="736604"/>
            <a:ext cx="4500783" cy="3052394"/>
            <a:chOff x="201993" y="701441"/>
            <a:chExt cx="4500783" cy="3052394"/>
          </a:xfrm>
        </p:grpSpPr>
        <p:pic>
          <p:nvPicPr>
            <p:cNvPr id="13314" name="Picture 2" descr="D:\UIGEL0-2_D_soheilam\HPEM\TEL\Project_2_P\data\ion_flux_power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16" y="701441"/>
              <a:ext cx="4251960" cy="283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201993" y="829753"/>
              <a:ext cx="3605422" cy="2009584"/>
              <a:chOff x="1957560" y="972192"/>
              <a:chExt cx="3694278" cy="239753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957560" y="972192"/>
                <a:ext cx="3694278" cy="2397539"/>
                <a:chOff x="-2780214" y="1500209"/>
                <a:chExt cx="3694278" cy="2397539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-815198" y="1500209"/>
                  <a:ext cx="466474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CF</a:t>
                  </a:r>
                  <a:r>
                    <a:rPr lang="en-US" sz="16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en-US" sz="16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+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 rot="16200000">
                  <a:off x="-3636820" y="2694245"/>
                  <a:ext cx="2060109" cy="3468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Ion Flux (cm</a:t>
                  </a:r>
                  <a:r>
                    <a:rPr lang="en-US" sz="1600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-2</a:t>
                  </a:r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1600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-1</a:t>
                  </a:r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447590" y="1742409"/>
                  <a:ext cx="466474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CF</a:t>
                  </a:r>
                  <a:r>
                    <a:rPr lang="en-US" sz="16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16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+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-1551064" y="3282495"/>
                  <a:ext cx="266098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r>
                    <a:rPr lang="en-US" sz="16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+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-806442" y="2667105"/>
                  <a:ext cx="575479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CHF</a:t>
                  </a:r>
                  <a:r>
                    <a:rPr lang="en-US" sz="16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1600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endPara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3107076" y="2142235"/>
                <a:ext cx="3911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566875" y="1438987"/>
                <a:ext cx="32380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</a:t>
                </a:r>
                <a:r>
                  <a:rPr lang="en-US" sz="1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cxnSp>
            <p:nvCxnSpPr>
              <p:cNvPr id="4" name="Straight Arrow Connector 3"/>
              <p:cNvCxnSpPr>
                <a:stCxn id="40" idx="3"/>
              </p:cNvCxnSpPr>
              <p:nvPr/>
            </p:nvCxnSpPr>
            <p:spPr>
              <a:xfrm>
                <a:off x="3890682" y="1562098"/>
                <a:ext cx="75677" cy="4008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1853033" y="3415281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Power (W)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39652" y="710966"/>
            <a:ext cx="4413403" cy="3036484"/>
            <a:chOff x="4696802" y="701441"/>
            <a:chExt cx="4413403" cy="3036484"/>
          </a:xfrm>
        </p:grpSpPr>
        <p:grpSp>
          <p:nvGrpSpPr>
            <p:cNvPr id="9" name="Group 8"/>
            <p:cNvGrpSpPr/>
            <p:nvPr/>
          </p:nvGrpSpPr>
          <p:grpSpPr>
            <a:xfrm>
              <a:off x="4696802" y="701441"/>
              <a:ext cx="4413403" cy="2743200"/>
              <a:chOff x="4671164" y="701441"/>
              <a:chExt cx="4413403" cy="2743200"/>
            </a:xfrm>
          </p:grpSpPr>
          <p:pic>
            <p:nvPicPr>
              <p:cNvPr id="13315" name="Picture 3" descr="D:\UIGEL0-2_D_soheilam\HPEM\TEL\Project_2_P\data\fluxes\radical _flux_power.t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767" y="701441"/>
                <a:ext cx="41148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4671164" y="861381"/>
                <a:ext cx="3569776" cy="2136620"/>
                <a:chOff x="1991595" y="961456"/>
                <a:chExt cx="3806207" cy="2547722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1991595" y="961456"/>
                  <a:ext cx="3806207" cy="2547722"/>
                  <a:chOff x="-2746179" y="1489473"/>
                  <a:chExt cx="3806207" cy="2547722"/>
                </a:xfrm>
              </p:grpSpPr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-1917412" y="1786787"/>
                    <a:ext cx="347852" cy="24622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CF</a:t>
                    </a:r>
                    <a:r>
                      <a:rPr lang="en-US" sz="16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en-US" sz="1600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 rot="16200000">
                    <a:off x="-3667104" y="2777716"/>
                    <a:ext cx="218040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Radical  Flux (cm</a:t>
                    </a:r>
                    <a:r>
                      <a:rPr lang="en-US" sz="1600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-2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</a:t>
                    </a:r>
                    <a:r>
                      <a:rPr lang="en-US" sz="1600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-1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-863413" y="1981199"/>
                    <a:ext cx="347852" cy="24622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CF</a:t>
                    </a:r>
                    <a:r>
                      <a:rPr lang="en-US" sz="16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</a:t>
                    </a:r>
                    <a:endParaRPr lang="en-US" sz="1600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934994" y="1489473"/>
                    <a:ext cx="125034" cy="24622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endParaRPr lang="en-US" sz="1600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725001" y="2116333"/>
                    <a:ext cx="272510" cy="24622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endParaRPr lang="en-US" sz="1600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86933" y="3223086"/>
                    <a:ext cx="495328" cy="24622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CHF</a:t>
                    </a:r>
                    <a:r>
                      <a:rPr lang="en-US" sz="16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en-US" sz="1600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-1421027" y="2216168"/>
                    <a:ext cx="423193" cy="24622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r>
                      <a:rPr lang="en-US" sz="16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r>
                      <a:rPr lang="en-US" sz="16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</a:t>
                    </a:r>
                    <a:endParaRPr lang="en-US" sz="1600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-755605" y="2844710"/>
                    <a:ext cx="423193" cy="24622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r>
                      <a:rPr lang="en-US" sz="16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r>
                      <a:rPr lang="en-US" sz="16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</a:t>
                    </a:r>
                    <a:endParaRPr lang="en-US" sz="1600" baseline="-25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3023785" y="1971012"/>
                  <a:ext cx="272510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CF</a:t>
                  </a:r>
                  <a:endPara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604951" y="975557"/>
                  <a:ext cx="14747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4790007" y="1093076"/>
                  <a:ext cx="122630" cy="25740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TextBox 42"/>
            <p:cNvSpPr txBox="1"/>
            <p:nvPr/>
          </p:nvSpPr>
          <p:spPr>
            <a:xfrm>
              <a:off x="6801648" y="3399371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Power (W)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6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1" name="Picture 15" descr="D:\UIGEL0-2_D_soheilam\HPEM\TEL\Based_case\test4\data\IEAD_100_P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05" y="812188"/>
            <a:ext cx="110956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D:\UIGEL0-2_D_soheilam\HPEM\TEL\Project_2_P\10kW\test1\data\IEAD_10kw_P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13" y="857908"/>
            <a:ext cx="77417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UIGEL0-2_D_soheilam\HPEM\TEL\Project_2_P\20kW\data\IEAD_20kw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75" y="857908"/>
            <a:ext cx="10304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UIGEL0-2_D_soheilam\HPEM\TEL\Project_2_P\5kW\test1\data\export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68" y="857908"/>
            <a:ext cx="10304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UIGEL0-2_D_soheilam\HPEM\TEL\Project_2_P\1kW\test2\data\IEAD_1kW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782" y="883546"/>
            <a:ext cx="77417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UIGEL0-2_D_soheilam\HPEM\TEL\Project_2_P\500W\test3\data\export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828" y="883546"/>
            <a:ext cx="77417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LF POWER: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IEADs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82251" y="6532356"/>
            <a:ext cx="3529013" cy="304800"/>
            <a:chOff x="1219200" y="6219937"/>
            <a:chExt cx="3529013" cy="304800"/>
          </a:xfrm>
        </p:grpSpPr>
        <p:pic>
          <p:nvPicPr>
            <p:cNvPr id="13" name="Picture 25" descr="colorban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154" y="6331070"/>
              <a:ext cx="2039850" cy="139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6"/>
            <p:cNvSpPr>
              <a:spLocks noChangeAspect="1" noChangeArrowheads="1"/>
            </p:cNvSpPr>
            <p:nvPr/>
          </p:nvSpPr>
          <p:spPr bwMode="auto">
            <a:xfrm>
              <a:off x="1219200" y="6219937"/>
              <a:ext cx="35290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altLang="zh-CN" sz="1600" dirty="0">
                  <a:solidFill>
                    <a:srgbClr val="000000"/>
                  </a:solidFill>
                  <a:latin typeface="Calibri"/>
                  <a:ea typeface="宋体"/>
                </a:rPr>
                <a:t>MIN</a:t>
              </a:r>
              <a:r>
                <a:rPr lang="en-US" altLang="zh-CN" sz="1600" baseline="30000" dirty="0">
                  <a:solidFill>
                    <a:srgbClr val="000000"/>
                  </a:solidFill>
                  <a:latin typeface="Calibri"/>
                  <a:ea typeface="宋体"/>
                </a:rPr>
                <a:t>                                                           </a:t>
              </a:r>
              <a:r>
                <a:rPr lang="en-US" altLang="zh-CN" sz="1600" baseline="30000" dirty="0" smtClean="0">
                  <a:solidFill>
                    <a:srgbClr val="000000"/>
                  </a:solidFill>
                  <a:latin typeface="Calibri"/>
                  <a:ea typeface="宋体"/>
                </a:rPr>
                <a:t>   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Calibri"/>
                  <a:ea typeface="宋体"/>
                </a:rPr>
                <a:t>MAX </a:t>
              </a:r>
              <a:r>
                <a:rPr lang="en-US" altLang="zh-CN" sz="2000" dirty="0" smtClean="0">
                  <a:solidFill>
                    <a:srgbClr val="000000"/>
                  </a:solidFill>
                  <a:latin typeface="Calibri"/>
                  <a:ea typeface="宋体"/>
                </a:rPr>
                <a:t> </a:t>
              </a:r>
              <a:endParaRPr lang="en-US" altLang="zh-CN" sz="2000" dirty="0">
                <a:solidFill>
                  <a:srgbClr val="000000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8138" y="4062116"/>
            <a:ext cx="8659877" cy="222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Font typeface="Symbol" pitchFamily="18" charset="2"/>
              <a:buChar char="·"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ions, 2-dec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 typeface="Symbol" pitchFamily="18" charset="2"/>
              <a:buChar char="·"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LF power has little effect on [e] since electron heating scales with </a:t>
            </a:r>
            <a:r>
              <a:rPr lang="el-GR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altLang="en-US" sz="18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Majority of additional power results in ion 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acceleration.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 typeface="Symbol" pitchFamily="18" charset="2"/>
              <a:buChar char="·"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ion energies and narrower IADs with increasing LF 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power.</a:t>
            </a:r>
            <a:endParaRPr lang="en-US" alt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5938" lvl="1" eaLnBrk="1" hangingPunct="1">
              <a:spcBef>
                <a:spcPct val="0"/>
              </a:spcBef>
              <a:spcAft>
                <a:spcPts val="300"/>
              </a:spcAft>
              <a:buFont typeface="Symbol" pitchFamily="18" charset="2"/>
              <a:buChar char="·"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High ion energies required for etching of HAR features.  </a:t>
            </a:r>
          </a:p>
          <a:p>
            <a:pPr marL="515938" lvl="1" eaLnBrk="1" hangingPunct="1">
              <a:spcBef>
                <a:spcPct val="0"/>
              </a:spcBef>
              <a:spcAft>
                <a:spcPts val="300"/>
              </a:spcAft>
              <a:buFont typeface="Symbol" pitchFamily="18" charset="2"/>
              <a:buChar char="·"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Narrow ion angular distributions reduce sidewall impacts.  </a:t>
            </a: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 typeface="Symbol" pitchFamily="18" charset="2"/>
              <a:buChar char="·"/>
            </a:pP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75689" y="6007122"/>
            <a:ext cx="4939461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1450" lvl="1" indent="-171450" eaLnBrk="1" fontAlgn="base" hangingPunct="1">
              <a:spcBef>
                <a:spcPct val="0"/>
              </a:spcBef>
              <a:buFont typeface="Symbol" pitchFamily="18" charset="2"/>
              <a:buChar char="·"/>
            </a:pPr>
            <a:r>
              <a:rPr kumimoji="1" lang="en-US" altLang="ko-KR" sz="16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ko-KR" sz="16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/CF</a:t>
            </a:r>
            <a:r>
              <a:rPr kumimoji="1" lang="en-US" altLang="ko-KR" sz="16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4</a:t>
            </a:r>
            <a:r>
              <a:rPr kumimoji="1" lang="en-US" altLang="ko-KR" sz="16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/CHF</a:t>
            </a:r>
            <a:r>
              <a:rPr kumimoji="1" lang="en-US" altLang="ko-KR" sz="16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ko-KR" sz="16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= </a:t>
            </a:r>
            <a:r>
              <a:rPr kumimoji="1" lang="en-US" altLang="ko-KR" sz="1600" b="1" dirty="0">
                <a:latin typeface="Arial" charset="0"/>
                <a:ea typeface="굴림" charset="-127"/>
              </a:rPr>
              <a:t>5/75/20</a:t>
            </a:r>
            <a:r>
              <a:rPr kumimoji="1" lang="en-US" altLang="ko-KR" sz="15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 15 mTorr,  500 </a:t>
            </a:r>
            <a:r>
              <a:rPr kumimoji="1" lang="en-US" altLang="ko-KR" sz="15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sccm</a:t>
            </a:r>
            <a:r>
              <a:rPr kumimoji="1" lang="en-US" altLang="ko-KR" sz="15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</a:t>
            </a:r>
          </a:p>
          <a:p>
            <a:pPr marL="171450" lvl="1" indent="-171450" eaLnBrk="1" fontAlgn="base" hangingPunct="1">
              <a:spcBef>
                <a:spcPct val="0"/>
              </a:spcBef>
              <a:buFontTx/>
              <a:buNone/>
            </a:pPr>
            <a:r>
              <a:rPr kumimoji="1" lang="en-US" altLang="ko-KR" sz="15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	</a:t>
            </a:r>
            <a:r>
              <a:rPr kumimoji="1" lang="en-US" altLang="ko-KR" sz="15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40/10 MHz = 500 W / 0.1 − 20 kW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96300" y="625541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kW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0181" y="616930"/>
            <a:ext cx="3576855" cy="3305640"/>
            <a:chOff x="780181" y="616930"/>
            <a:chExt cx="3576855" cy="3305640"/>
          </a:xfrm>
        </p:grpSpPr>
        <p:sp>
          <p:nvSpPr>
            <p:cNvPr id="23" name="TextBox 22"/>
            <p:cNvSpPr txBox="1"/>
            <p:nvPr/>
          </p:nvSpPr>
          <p:spPr>
            <a:xfrm rot="16200000">
              <a:off x="326531" y="1940280"/>
              <a:ext cx="12458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 (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ev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82244" y="3584016"/>
              <a:ext cx="12442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Angle (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deg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437187" y="616930"/>
              <a:ext cx="2919849" cy="2822688"/>
              <a:chOff x="841295" y="616930"/>
              <a:chExt cx="2919849" cy="2822688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872454" y="616930"/>
                <a:ext cx="7777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500 W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41295" y="625541"/>
                <a:ext cx="7777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 W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869553" y="630953"/>
                <a:ext cx="8915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1000 W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07925" y="964095"/>
                <a:ext cx="731520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71450" lvl="1" indent="-171450" fontAlgn="base">
                  <a:spcBef>
                    <a:spcPct val="0"/>
                  </a:spcBef>
                </a:pPr>
                <a:r>
                  <a:rPr kumimoji="1" lang="en-US" altLang="ko-KR" sz="1400" dirty="0">
                    <a:solidFill>
                      <a:srgbClr val="000000"/>
                    </a:solidFill>
                    <a:latin typeface="Arial" charset="0"/>
                    <a:ea typeface="굴림" charset="-127"/>
                  </a:rPr>
                  <a:t>Dc </a:t>
                </a:r>
                <a:r>
                  <a:rPr kumimoji="1" lang="en-US" altLang="ko-KR" sz="1400" dirty="0" smtClean="0">
                    <a:solidFill>
                      <a:srgbClr val="000000"/>
                    </a:solidFill>
                    <a:latin typeface="Arial" charset="0"/>
                    <a:ea typeface="굴림" charset="-127"/>
                  </a:rPr>
                  <a:t>Bias</a:t>
                </a:r>
              </a:p>
              <a:p>
                <a:pPr marL="171450" lvl="1" indent="-171450" fontAlgn="base">
                  <a:spcBef>
                    <a:spcPct val="0"/>
                  </a:spcBef>
                </a:pPr>
                <a:r>
                  <a:rPr kumimoji="1" lang="en-US" altLang="ko-KR" sz="1400" dirty="0" smtClean="0">
                    <a:solidFill>
                      <a:srgbClr val="000000"/>
                    </a:solidFill>
                    <a:latin typeface="Arial" charset="0"/>
                    <a:ea typeface="굴림" charset="-127"/>
                  </a:rPr>
                  <a:t>-235 </a:t>
                </a:r>
                <a:r>
                  <a:rPr kumimoji="1" lang="en-US" altLang="ko-KR" sz="1400" dirty="0">
                    <a:solidFill>
                      <a:srgbClr val="000000"/>
                    </a:solidFill>
                    <a:latin typeface="Arial" charset="0"/>
                    <a:ea typeface="굴림" charset="-127"/>
                  </a:rPr>
                  <a:t>V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12997" y="3121223"/>
                <a:ext cx="71205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71450" lvl="1" indent="-171450" fontAlgn="base">
                  <a:spcBef>
                    <a:spcPct val="0"/>
                  </a:spcBef>
                </a:pPr>
                <a:r>
                  <a:rPr kumimoji="1" lang="en-US" altLang="ko-KR" sz="1400" dirty="0" smtClean="0">
                    <a:solidFill>
                      <a:srgbClr val="000000"/>
                    </a:solidFill>
                    <a:latin typeface="Arial" charset="0"/>
                    <a:ea typeface="굴림" charset="-127"/>
                  </a:rPr>
                  <a:t>-605 </a:t>
                </a:r>
                <a:r>
                  <a:rPr kumimoji="1" lang="en-US" altLang="ko-KR" sz="1400" dirty="0">
                    <a:solidFill>
                      <a:srgbClr val="000000"/>
                    </a:solidFill>
                    <a:latin typeface="Arial" charset="0"/>
                    <a:ea typeface="굴림" charset="-127"/>
                  </a:rPr>
                  <a:t>V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28951" y="3131841"/>
                <a:ext cx="71205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71450" lvl="1" indent="-171450" fontAlgn="base">
                  <a:spcBef>
                    <a:spcPct val="0"/>
                  </a:spcBef>
                </a:pPr>
                <a:r>
                  <a:rPr kumimoji="1" lang="en-US" altLang="ko-KR" sz="1400" dirty="0" smtClean="0">
                    <a:solidFill>
                      <a:srgbClr val="000000"/>
                    </a:solidFill>
                    <a:latin typeface="Arial" charset="0"/>
                    <a:ea typeface="굴림" charset="-127"/>
                  </a:rPr>
                  <a:t>-945 </a:t>
                </a:r>
                <a:r>
                  <a:rPr kumimoji="1" lang="en-US" altLang="ko-KR" sz="1400" dirty="0">
                    <a:solidFill>
                      <a:srgbClr val="000000"/>
                    </a:solidFill>
                    <a:latin typeface="Arial" charset="0"/>
                    <a:ea typeface="굴림" charset="-127"/>
                  </a:rPr>
                  <a:t>V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5026967" y="608664"/>
            <a:ext cx="1730144" cy="2845974"/>
            <a:chOff x="4318061" y="608664"/>
            <a:chExt cx="1730144" cy="2845974"/>
          </a:xfrm>
        </p:grpSpPr>
        <p:sp>
          <p:nvSpPr>
            <p:cNvPr id="52" name="TextBox 51"/>
            <p:cNvSpPr txBox="1"/>
            <p:nvPr/>
          </p:nvSpPr>
          <p:spPr>
            <a:xfrm>
              <a:off x="4318061" y="608664"/>
              <a:ext cx="663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kW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48595" y="608664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kW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49914" y="3133913"/>
              <a:ext cx="7521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lvl="1" indent="-171450" fontAlgn="base">
                <a:spcBef>
                  <a:spcPct val="0"/>
                </a:spcBef>
              </a:pPr>
              <a:r>
                <a:rPr kumimoji="1" lang="en-US" altLang="ko-KR" sz="1400" dirty="0" smtClean="0">
                  <a:solidFill>
                    <a:srgbClr val="000000"/>
                  </a:solidFill>
                  <a:latin typeface="Arial" charset="0"/>
                  <a:ea typeface="굴림" charset="-127"/>
                </a:rPr>
                <a:t>-1.9 kV</a:t>
              </a:r>
              <a:endParaRPr kumimoji="1" lang="en-US" altLang="ko-KR" sz="1400" dirty="0">
                <a:solidFill>
                  <a:srgbClr val="000000"/>
                </a:solidFill>
                <a:latin typeface="Arial" charset="0"/>
                <a:ea typeface="굴림" charset="-127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96076" y="3146861"/>
              <a:ext cx="7521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lvl="1" indent="-171450" fontAlgn="base">
                <a:spcBef>
                  <a:spcPct val="0"/>
                </a:spcBef>
              </a:pPr>
              <a:r>
                <a:rPr kumimoji="1" lang="en-US" altLang="ko-KR" sz="1400" dirty="0">
                  <a:solidFill>
                    <a:srgbClr val="000000"/>
                  </a:solidFill>
                  <a:latin typeface="Arial" charset="0"/>
                  <a:ea typeface="굴림" charset="-127"/>
                </a:rPr>
                <a:t>-</a:t>
              </a:r>
              <a:r>
                <a:rPr kumimoji="1" lang="en-US" altLang="ko-KR" sz="1400" dirty="0" smtClean="0">
                  <a:solidFill>
                    <a:srgbClr val="000000"/>
                  </a:solidFill>
                  <a:latin typeface="Arial" charset="0"/>
                  <a:ea typeface="굴림" charset="-127"/>
                </a:rPr>
                <a:t>2.6 kV</a:t>
              </a:r>
              <a:endParaRPr kumimoji="1" lang="en-US" altLang="ko-KR" sz="1400" dirty="0">
                <a:solidFill>
                  <a:srgbClr val="000000"/>
                </a:solidFill>
                <a:latin typeface="Arial" charset="0"/>
                <a:ea typeface="굴림" charset="-127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692760" y="3133913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1" indent="-171450" fontAlgn="base">
              <a:spcBef>
                <a:spcPct val="0"/>
              </a:spcBef>
            </a:pPr>
            <a:r>
              <a:rPr kumimoji="1" lang="en-US" altLang="ko-KR" sz="14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-3.5 kV</a:t>
            </a:r>
            <a:endParaRPr kumimoji="1" lang="en-US" altLang="ko-KR" sz="1400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40841" y="3807247"/>
            <a:ext cx="8434960" cy="355646"/>
            <a:chOff x="240841" y="3807247"/>
            <a:chExt cx="8434960" cy="355646"/>
          </a:xfrm>
        </p:grpSpPr>
        <p:sp>
          <p:nvSpPr>
            <p:cNvPr id="20" name="Rectangle 19"/>
            <p:cNvSpPr/>
            <p:nvPr/>
          </p:nvSpPr>
          <p:spPr>
            <a:xfrm>
              <a:off x="240841" y="3824339"/>
              <a:ext cx="43788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spcAft>
                  <a:spcPts val="300"/>
                </a:spcAft>
                <a:buFont typeface="Symbol" pitchFamily="18" charset="2"/>
                <a:buChar char="·"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HF/LF = 263/170 V, </a:t>
              </a:r>
              <a:r>
                <a:rPr lang="en-US" alt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605/317 </a:t>
              </a: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V, </a:t>
              </a:r>
              <a:r>
                <a:rPr lang="en-US" alt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340/1008 V</a:t>
              </a:r>
              <a:endPara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681820" y="3807247"/>
              <a:ext cx="3993981" cy="338554"/>
              <a:chOff x="4681820" y="3687603"/>
              <a:chExt cx="3993981" cy="33855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681820" y="3687603"/>
                <a:ext cx="12346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altLang="en-US" sz="16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0.38/2.4 kV</a:t>
                </a:r>
                <a:endPara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65815" y="3687603"/>
                <a:ext cx="13484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altLang="en-US" sz="16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0.42/3.36 kV</a:t>
                </a:r>
                <a:endPara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327355" y="3687603"/>
                <a:ext cx="13484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altLang="en-US" sz="16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0.46/4.49 kV</a:t>
                </a:r>
                <a:endPara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64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28316" y="855133"/>
            <a:ext cx="3738023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latin typeface="Arial" charset="0"/>
                <a:ea typeface="굴림" charset="-127"/>
              </a:rPr>
              <a:t>Total </a:t>
            </a:r>
            <a:r>
              <a:rPr kumimoji="1" lang="en-US" altLang="en-US" sz="1800" b="1" dirty="0">
                <a:latin typeface="Arial" charset="0"/>
                <a:ea typeface="굴림" charset="-127"/>
              </a:rPr>
              <a:t>I</a:t>
            </a:r>
            <a:r>
              <a:rPr kumimoji="1" lang="en-US" altLang="en-US" sz="1800" b="1" dirty="0" smtClean="0">
                <a:latin typeface="Arial" charset="0"/>
                <a:ea typeface="굴림" charset="-127"/>
              </a:rPr>
              <a:t>ED.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latin typeface="Arial" charset="0"/>
                <a:ea typeface="굴림" charset="-127"/>
              </a:rPr>
              <a:t>Ion energy increases by increasing LF power while energy distribution broadens. 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>
                <a:latin typeface="Arial" charset="0"/>
                <a:ea typeface="굴림" charset="-127"/>
              </a:rPr>
              <a:t>The LF power is mainly deposited into the sheath – the width of IED increases with LF power. 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>
                <a:latin typeface="Arial" charset="0"/>
                <a:ea typeface="굴림" charset="-127"/>
              </a:rPr>
              <a:t>During the </a:t>
            </a:r>
            <a:r>
              <a:rPr kumimoji="1" lang="en-US" altLang="en-US" sz="1800" b="1" dirty="0" smtClean="0">
                <a:latin typeface="Arial" charset="0"/>
                <a:ea typeface="굴림" charset="-127"/>
              </a:rPr>
              <a:t>negative polarity of LF </a:t>
            </a:r>
            <a:r>
              <a:rPr kumimoji="1" lang="en-US" altLang="en-US" sz="1800" b="1" dirty="0">
                <a:latin typeface="Arial" charset="0"/>
                <a:ea typeface="굴림" charset="-127"/>
              </a:rPr>
              <a:t>cycle, increase in sheath potential accelerates ions to higher energy</a:t>
            </a:r>
            <a:r>
              <a:rPr kumimoji="1" lang="en-US" altLang="en-US" sz="1800" b="1" dirty="0" smtClean="0">
                <a:latin typeface="Arial" charset="0"/>
                <a:ea typeface="굴림" charset="-127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>
                <a:latin typeface="Arial" charset="0"/>
                <a:ea typeface="굴림" charset="-127"/>
              </a:rPr>
              <a:t>During </a:t>
            </a:r>
            <a:r>
              <a:rPr kumimoji="1" lang="en-US" altLang="en-US" sz="1800" b="1" dirty="0" smtClean="0">
                <a:latin typeface="Arial" charset="0"/>
                <a:ea typeface="굴림" charset="-127"/>
              </a:rPr>
              <a:t>positive polarity of LF </a:t>
            </a:r>
            <a:r>
              <a:rPr kumimoji="1" lang="en-US" altLang="en-US" sz="1800" b="1" dirty="0">
                <a:latin typeface="Arial" charset="0"/>
                <a:ea typeface="굴림" charset="-127"/>
              </a:rPr>
              <a:t>cycle, sheath potential is dominated by </a:t>
            </a:r>
            <a:r>
              <a:rPr kumimoji="1" lang="en-US" altLang="en-US" sz="1800" b="1" dirty="0" smtClean="0">
                <a:latin typeface="Arial" charset="0"/>
                <a:ea typeface="굴림" charset="-127"/>
              </a:rPr>
              <a:t>HF</a:t>
            </a:r>
            <a:r>
              <a:rPr kumimoji="1" lang="en-US" altLang="en-US" sz="1800" b="1" dirty="0" smtClean="0">
                <a:solidFill>
                  <a:srgbClr val="FF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en-US" sz="1800" b="1" dirty="0" smtClean="0">
                <a:latin typeface="Arial" charset="0"/>
                <a:ea typeface="굴림" charset="-127"/>
              </a:rPr>
              <a:t>which </a:t>
            </a:r>
            <a:r>
              <a:rPr kumimoji="1" lang="en-US" altLang="en-US" sz="1800" b="1" dirty="0">
                <a:latin typeface="Arial" charset="0"/>
                <a:ea typeface="굴림" charset="-127"/>
              </a:rPr>
              <a:t>is </a:t>
            </a:r>
            <a:r>
              <a:rPr kumimoji="1" lang="en-US" altLang="en-US" sz="1800" b="1" dirty="0" smtClean="0">
                <a:latin typeface="Arial" charset="0"/>
                <a:ea typeface="굴림" charset="-127"/>
              </a:rPr>
              <a:t>unchanged. </a:t>
            </a:r>
            <a:endParaRPr kumimoji="1" lang="en-US" altLang="en-US" sz="1800" b="1" dirty="0"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1" lang="en-US" altLang="en-US" sz="1800" b="1" dirty="0" smtClean="0">
              <a:latin typeface="Arial" charset="0"/>
              <a:ea typeface="굴림" charset="-127"/>
            </a:endParaRP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22691" y="5851493"/>
            <a:ext cx="53091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1450" lvl="1" indent="-171450" eaLnBrk="1" fontAlgn="base" hangingPunct="1">
              <a:spcBef>
                <a:spcPct val="0"/>
              </a:spcBef>
              <a:buFont typeface="Symbol" pitchFamily="18" charset="2"/>
              <a:buChar char="·"/>
            </a:pPr>
            <a:r>
              <a:rPr kumimoji="1" lang="en-US" altLang="ko-KR" sz="18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ko-KR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/CF</a:t>
            </a:r>
            <a:r>
              <a:rPr kumimoji="1" lang="en-US" altLang="ko-KR" sz="18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4</a:t>
            </a:r>
            <a:r>
              <a:rPr kumimoji="1" lang="en-US" altLang="ko-KR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/CHF</a:t>
            </a:r>
            <a:r>
              <a:rPr kumimoji="1" lang="en-US" altLang="ko-KR" sz="18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ko-KR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= </a:t>
            </a:r>
            <a:r>
              <a:rPr kumimoji="1" lang="en-US" altLang="ko-KR" sz="1800" b="1" dirty="0">
                <a:latin typeface="Arial" charset="0"/>
                <a:ea typeface="굴림" charset="-127"/>
              </a:rPr>
              <a:t>5/75/20</a:t>
            </a:r>
            <a:r>
              <a:rPr kumimoji="1" lang="en-US" altLang="ko-KR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 15 mTorr,  500 </a:t>
            </a:r>
            <a:r>
              <a:rPr kumimoji="1" lang="en-US" altLang="ko-KR" sz="18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sccm</a:t>
            </a:r>
            <a:r>
              <a:rPr kumimoji="1" lang="en-US" altLang="ko-KR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</a:t>
            </a:r>
          </a:p>
          <a:p>
            <a:pPr marL="171450" lvl="1" indent="-171450" eaLnBrk="1" fontAlgn="base" hangingPunct="1">
              <a:spcBef>
                <a:spcPct val="0"/>
              </a:spcBef>
              <a:buNone/>
            </a:pPr>
            <a:r>
              <a:rPr kumimoji="1" lang="en-US" altLang="ko-KR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	</a:t>
            </a:r>
            <a:r>
              <a:rPr kumimoji="1" lang="en-US" altLang="ko-KR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40/10 MHz = </a:t>
            </a:r>
            <a:r>
              <a:rPr kumimoji="1" lang="en-US" altLang="ko-KR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0.5/0.1 − 20 </a:t>
            </a:r>
            <a:r>
              <a:rPr kumimoji="1" lang="en-US" altLang="ko-KR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kW</a:t>
            </a:r>
            <a:endParaRPr kumimoji="1" lang="en-US" altLang="ko-KR" sz="18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LF POWER, IED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15362" name="Picture 2" descr="D:\UIGEL0-2_D_soheilam\HPEM\TEL\Project_2_P\data\IED\IED_ALL_POWER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4" y="931092"/>
            <a:ext cx="4572000" cy="406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2454875" y="480543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iral"/>
              </a:rPr>
              <a:t>Energy (eV)</a:t>
            </a:r>
            <a:endParaRPr lang="en-US" dirty="0">
              <a:latin typeface="Airal"/>
            </a:endParaRPr>
          </a:p>
        </p:txBody>
      </p:sp>
      <p:sp>
        <p:nvSpPr>
          <p:cNvPr id="81" name="TextBox 80"/>
          <p:cNvSpPr txBox="1"/>
          <p:nvPr/>
        </p:nvSpPr>
        <p:spPr>
          <a:xfrm rot="16200000">
            <a:off x="-1140189" y="2862603"/>
            <a:ext cx="314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iral"/>
              </a:rPr>
              <a:t>Ion Energy Distribution (eV</a:t>
            </a:r>
            <a:r>
              <a:rPr lang="en-US" baseline="30000" dirty="0" smtClean="0">
                <a:latin typeface="Airal"/>
              </a:rPr>
              <a:t>-1</a:t>
            </a:r>
            <a:r>
              <a:rPr lang="en-US" dirty="0" smtClean="0">
                <a:latin typeface="Airal"/>
              </a:rPr>
              <a:t>)</a:t>
            </a:r>
            <a:endParaRPr lang="en-US" dirty="0">
              <a:latin typeface="Airal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</p:spTree>
    <p:extLst>
      <p:ext uri="{BB962C8B-B14F-4D97-AF65-F5344CB8AC3E}">
        <p14:creationId xmlns:p14="http://schemas.microsoft.com/office/powerpoint/2010/main" val="5542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LF FREQUENCY: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IEAD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03778" y="2855357"/>
            <a:ext cx="3355976" cy="304800"/>
            <a:chOff x="1219200" y="6219937"/>
            <a:chExt cx="3529013" cy="304800"/>
          </a:xfrm>
        </p:grpSpPr>
        <p:pic>
          <p:nvPicPr>
            <p:cNvPr id="13" name="Picture 25" descr="colorb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154" y="6331070"/>
              <a:ext cx="2039850" cy="139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6"/>
            <p:cNvSpPr>
              <a:spLocks noChangeAspect="1" noChangeArrowheads="1"/>
            </p:cNvSpPr>
            <p:nvPr/>
          </p:nvSpPr>
          <p:spPr bwMode="auto">
            <a:xfrm>
              <a:off x="1219200" y="6219937"/>
              <a:ext cx="35290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altLang="zh-CN" sz="1600" dirty="0">
                  <a:solidFill>
                    <a:srgbClr val="000000"/>
                  </a:solidFill>
                  <a:latin typeface="Calibri"/>
                  <a:ea typeface="宋体"/>
                </a:rPr>
                <a:t>MIN</a:t>
              </a:r>
              <a:r>
                <a:rPr lang="en-US" altLang="zh-CN" sz="1600" baseline="30000" dirty="0">
                  <a:solidFill>
                    <a:srgbClr val="000000"/>
                  </a:solidFill>
                  <a:latin typeface="Calibri"/>
                  <a:ea typeface="宋体"/>
                </a:rPr>
                <a:t>                                                           </a:t>
              </a:r>
              <a:r>
                <a:rPr lang="en-US" altLang="zh-CN" sz="1600" baseline="30000" dirty="0" smtClean="0">
                  <a:solidFill>
                    <a:srgbClr val="000000"/>
                  </a:solidFill>
                  <a:latin typeface="Calibri"/>
                  <a:ea typeface="宋体"/>
                </a:rPr>
                <a:t>   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Calibri"/>
                  <a:ea typeface="宋体"/>
                </a:rPr>
                <a:t>MAX </a:t>
              </a:r>
              <a:r>
                <a:rPr lang="en-US" altLang="zh-CN" sz="2000" dirty="0" smtClean="0">
                  <a:solidFill>
                    <a:srgbClr val="000000"/>
                  </a:solidFill>
                  <a:latin typeface="Calibri"/>
                  <a:ea typeface="宋体"/>
                </a:rPr>
                <a:t> </a:t>
              </a:r>
              <a:endParaRPr lang="en-US" altLang="zh-CN" sz="2000" dirty="0">
                <a:solidFill>
                  <a:srgbClr val="000000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1309" y="4220387"/>
            <a:ext cx="8636804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Font typeface="Symbol" pitchFamily="18" charset="2"/>
              <a:buChar char="·"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IEAD is broadened by decreasing LF frequency and is shifted to higher energies.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 typeface="Symbol" pitchFamily="18" charset="2"/>
              <a:buChar char="·"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DC-bias (most negative at 5 MHz) changes with LF frequency to compensate for change in displacement current and balance the conduction.</a:t>
            </a:r>
          </a:p>
          <a:p>
            <a:pPr marL="228600" lvl="1" indent="-228600" eaLnBrk="1" hangingPunct="1">
              <a:spcBef>
                <a:spcPct val="0"/>
              </a:spcBef>
              <a:spcAft>
                <a:spcPts val="300"/>
              </a:spcAft>
              <a:buFont typeface="Symbol" pitchFamily="18" charset="2"/>
              <a:buChar char="·"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 ion angular distribution (&lt; ±4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results in more “anisotropic” etch profile.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 typeface="Symbol" pitchFamily="18" charset="2"/>
              <a:buChar char="·"/>
            </a:pP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 typeface="Symbol" pitchFamily="18" charset="2"/>
              <a:buChar char="·"/>
            </a:pPr>
            <a:endParaRPr lang="en-US" alt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214376" y="957658"/>
            <a:ext cx="292962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1450" lvl="1" indent="-171450" eaLnBrk="1" fontAlgn="base" hangingPunct="1">
              <a:spcBef>
                <a:spcPct val="0"/>
              </a:spcBef>
              <a:buFont typeface="Symbol" pitchFamily="18" charset="2"/>
              <a:buChar char="·"/>
            </a:pPr>
            <a:r>
              <a:rPr kumimoji="1" lang="en-US" altLang="ko-KR" sz="18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ko-KR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/CF</a:t>
            </a:r>
            <a:r>
              <a:rPr kumimoji="1" lang="en-US" altLang="ko-KR" sz="18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4</a:t>
            </a:r>
            <a:r>
              <a:rPr kumimoji="1" lang="en-US" altLang="ko-KR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/CHF</a:t>
            </a:r>
            <a:r>
              <a:rPr kumimoji="1" lang="en-US" altLang="ko-KR" sz="18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ko-KR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= </a:t>
            </a:r>
            <a:r>
              <a:rPr kumimoji="1" lang="en-US" altLang="ko-KR" sz="1800" b="1" dirty="0">
                <a:latin typeface="Arial" charset="0"/>
                <a:ea typeface="굴림" charset="-127"/>
              </a:rPr>
              <a:t>5/75/20</a:t>
            </a:r>
            <a:r>
              <a:rPr kumimoji="1" lang="en-US" altLang="ko-KR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 15 mTorr,  500 </a:t>
            </a:r>
            <a:r>
              <a:rPr kumimoji="1" lang="en-US" altLang="ko-KR" sz="18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sccm</a:t>
            </a:r>
            <a:r>
              <a:rPr kumimoji="1" lang="en-US" altLang="ko-KR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</a:t>
            </a:r>
          </a:p>
          <a:p>
            <a:pPr marL="171450" lvl="1" indent="-171450" eaLnBrk="1" fontAlgn="base" hangingPunct="1">
              <a:spcBef>
                <a:spcPct val="0"/>
              </a:spcBef>
              <a:buFontTx/>
              <a:buNone/>
            </a:pPr>
            <a:r>
              <a:rPr kumimoji="1" lang="en-US" altLang="ko-KR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	</a:t>
            </a:r>
            <a:r>
              <a:rPr kumimoji="1" lang="en-US" altLang="ko-KR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40/1−20 MHz = 0.5/0.1 kW</a:t>
            </a:r>
          </a:p>
          <a:p>
            <a:pPr marL="0" lvl="0" indent="0" eaLnBrk="1" hangingPunct="1">
              <a:spcBef>
                <a:spcPct val="0"/>
              </a:spcBef>
              <a:spcAft>
                <a:spcPts val="300"/>
              </a:spcAft>
              <a:buFont typeface="Symbol" pitchFamily="18" charset="2"/>
              <a:buChar char="·"/>
            </a:pP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300"/>
              </a:spcAft>
              <a:buFont typeface="Symbol" pitchFamily="18" charset="2"/>
              <a:buChar char="·"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ions, IEADs, 2-dec</a:t>
            </a:r>
          </a:p>
          <a:p>
            <a:pPr marL="171450" lvl="1" indent="-171450" eaLnBrk="1" fontAlgn="base" hangingPunct="1">
              <a:spcBef>
                <a:spcPct val="0"/>
              </a:spcBef>
              <a:buFontTx/>
              <a:buNone/>
            </a:pPr>
            <a:endParaRPr kumimoji="1" lang="en-US" altLang="ko-KR" sz="1500" b="1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36" y="3845951"/>
            <a:ext cx="7595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fontAlgn="base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HF/LF= 262/211 V  267/206 V   275/200 V  263/170 V   244/175 V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4946" y="616995"/>
            <a:ext cx="5629829" cy="3288074"/>
            <a:chOff x="594946" y="616995"/>
            <a:chExt cx="5629829" cy="3288074"/>
          </a:xfrm>
        </p:grpSpPr>
        <p:grpSp>
          <p:nvGrpSpPr>
            <p:cNvPr id="7" name="Group 6"/>
            <p:cNvGrpSpPr/>
            <p:nvPr/>
          </p:nvGrpSpPr>
          <p:grpSpPr>
            <a:xfrm>
              <a:off x="594946" y="616995"/>
              <a:ext cx="5629829" cy="3288074"/>
              <a:chOff x="594946" y="659725"/>
              <a:chExt cx="5629829" cy="3288074"/>
            </a:xfrm>
          </p:grpSpPr>
          <p:pic>
            <p:nvPicPr>
              <p:cNvPr id="15365" name="Picture 5" descr="D:\UIGEL0-2_D_soheilam\HPEM\TEL\Project_1_F\20MHz\data\IEAD_20Mhz.t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4930" y="924427"/>
                <a:ext cx="77417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64" name="Picture 4" descr="D:\UIGEL0-2_D_soheilam\HPEM\TEL\Project_1_F\2Mhz\v3\data\iead_2mhz.t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248" y="924427"/>
                <a:ext cx="77417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63" name="Picture 3" descr="D:\UIGEL0-2_D_soheilam\HPEM\TEL\Project_1_F\5MHz\test2\data\IEAD_5mhz.t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6619" y="930118"/>
                <a:ext cx="77417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62" name="Picture 2" descr="D:\UIGEL0-2_D_soheilam\HPEM\TEL\Based_case\test4\data\IEAD_10mhz.ti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9998" y="924427"/>
                <a:ext cx="77417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594946" y="659725"/>
                <a:ext cx="5629829" cy="3288074"/>
                <a:chOff x="594946" y="659725"/>
                <a:chExt cx="5629829" cy="3288074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333184" y="659725"/>
                  <a:ext cx="891591" cy="2923341"/>
                  <a:chOff x="4572908" y="659725"/>
                  <a:chExt cx="891591" cy="2923341"/>
                </a:xfrm>
              </p:grpSpPr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572908" y="659725"/>
                    <a:ext cx="89159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 MHz</a:t>
                    </a:r>
                    <a:endPara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4582621" y="2875180"/>
                    <a:ext cx="846707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lvl="1" algn="ctr" fontAlgn="base">
                      <a:lnSpc>
                        <a:spcPct val="150000"/>
                      </a:lnSpc>
                      <a:spcBef>
                        <a:spcPct val="0"/>
                      </a:spcBef>
                    </a:pPr>
                    <a:r>
                      <a:rPr kumimoji="1" lang="en-US" altLang="ko-KR" sz="1600" baseline="-25000" dirty="0" smtClean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/>
                    </a:r>
                    <a:br>
                      <a:rPr kumimoji="1" lang="en-US" altLang="ko-KR" sz="1600" baseline="-25000" dirty="0" smtClean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</a:br>
                    <a:r>
                      <a:rPr kumimoji="1" lang="en-US" altLang="ko-KR" sz="1600" dirty="0" smtClean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> -167 </a:t>
                    </a:r>
                    <a:r>
                      <a:rPr kumimoji="1" lang="en-US" altLang="ko-KR" sz="1600" dirty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>V</a:t>
                    </a: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4285481" y="673039"/>
                  <a:ext cx="891591" cy="2853453"/>
                  <a:chOff x="3730685" y="673039"/>
                  <a:chExt cx="891591" cy="2853453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730685" y="673039"/>
                    <a:ext cx="89159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r>
                      <a: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 MHz</a:t>
                    </a:r>
                    <a:endPara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3787791" y="3187938"/>
                    <a:ext cx="788999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lvl="1" fontAlgn="base">
                      <a:spcBef>
                        <a:spcPct val="0"/>
                      </a:spcBef>
                    </a:pPr>
                    <a:r>
                      <a:rPr kumimoji="1" lang="en-US" altLang="ko-KR" sz="1600" dirty="0" smtClean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>-</a:t>
                    </a:r>
                    <a:r>
                      <a:rPr kumimoji="1" lang="en-US" altLang="ko-KR" sz="1600" dirty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>235 V</a:t>
                    </a:r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3275141" y="669687"/>
                  <a:ext cx="805654" cy="2856805"/>
                  <a:chOff x="2895003" y="669687"/>
                  <a:chExt cx="805654" cy="2856805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895003" y="669687"/>
                    <a:ext cx="77777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MHz</a:t>
                    </a:r>
                    <a:endPara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2911658" y="3187938"/>
                    <a:ext cx="788999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lvl="1" fontAlgn="base">
                      <a:spcBef>
                        <a:spcPct val="0"/>
                      </a:spcBef>
                    </a:pPr>
                    <a:r>
                      <a:rPr kumimoji="1" lang="en-US" altLang="ko-KR" sz="1600" dirty="0" smtClean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>-238 </a:t>
                    </a:r>
                    <a:r>
                      <a:rPr kumimoji="1" lang="en-US" altLang="ko-KR" sz="1600" dirty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>V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2156222" y="668206"/>
                  <a:ext cx="834360" cy="2858286"/>
                  <a:chOff x="1991838" y="668206"/>
                  <a:chExt cx="834360" cy="2858286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991838" y="668206"/>
                    <a:ext cx="77777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MHz</a:t>
                    </a:r>
                    <a:endPara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2037199" y="3187938"/>
                    <a:ext cx="788999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lvl="1" fontAlgn="base">
                      <a:spcBef>
                        <a:spcPct val="0"/>
                      </a:spcBef>
                    </a:pPr>
                    <a:r>
                      <a:rPr kumimoji="1" lang="en-US" altLang="ko-KR" sz="1600" dirty="0" smtClean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>-175 </a:t>
                    </a:r>
                    <a:r>
                      <a:rPr kumimoji="1" lang="en-US" altLang="ko-KR" sz="1600" dirty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>V</a:t>
                    </a:r>
                  </a:p>
                </p:txBody>
              </p:sp>
            </p:grpSp>
            <p:grpSp>
              <p:nvGrpSpPr>
                <p:cNvPr id="4" name="Group 3"/>
                <p:cNvGrpSpPr/>
                <p:nvPr/>
              </p:nvGrpSpPr>
              <p:grpSpPr>
                <a:xfrm>
                  <a:off x="594946" y="924422"/>
                  <a:ext cx="1563789" cy="3023377"/>
                  <a:chOff x="594946" y="924422"/>
                  <a:chExt cx="1563789" cy="3023377"/>
                </a:xfrm>
              </p:grpSpPr>
              <p:pic>
                <p:nvPicPr>
                  <p:cNvPr id="15367" name="Picture 7" descr="D:\UIGEL0-2_D_soheilam\HPEM\TEL\Project_1_F\1MHz\test4\v2\data\1Mhz_IEAD.tif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5939" y="924422"/>
                    <a:ext cx="1030458" cy="27432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594946" y="1759042"/>
                    <a:ext cx="1563789" cy="2188757"/>
                    <a:chOff x="12162" y="2015422"/>
                    <a:chExt cx="1563789" cy="2188757"/>
                  </a:xfrm>
                </p:grpSpPr>
                <p:sp>
                  <p:nvSpPr>
                    <p:cNvPr id="23" name="TextBox 22"/>
                    <p:cNvSpPr txBox="1"/>
                    <p:nvPr/>
                  </p:nvSpPr>
                  <p:spPr>
                    <a:xfrm rot="16200000">
                      <a:off x="-441488" y="2469072"/>
                      <a:ext cx="124585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 smtClean="0">
                          <a:latin typeface="Airal"/>
                        </a:rPr>
                        <a:t>Energy (</a:t>
                      </a:r>
                      <a:r>
                        <a:rPr lang="en-US" sz="1600" dirty="0" err="1" smtClean="0">
                          <a:latin typeface="Airal"/>
                        </a:rPr>
                        <a:t>ev</a:t>
                      </a:r>
                      <a:r>
                        <a:rPr lang="en-US" sz="1600" dirty="0" smtClean="0">
                          <a:latin typeface="Airal"/>
                        </a:rPr>
                        <a:t>)</a:t>
                      </a:r>
                      <a:endParaRPr lang="en-US" sz="1600" dirty="0">
                        <a:latin typeface="Airal"/>
                      </a:endParaRPr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331700" y="3865625"/>
                      <a:ext cx="124425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 smtClean="0">
                          <a:latin typeface="Airal"/>
                        </a:rPr>
                        <a:t>Angle (</a:t>
                      </a:r>
                      <a:r>
                        <a:rPr lang="en-US" sz="1600" dirty="0" err="1" smtClean="0">
                          <a:latin typeface="Airal"/>
                        </a:rPr>
                        <a:t>deg</a:t>
                      </a:r>
                      <a:r>
                        <a:rPr lang="en-US" sz="1600" dirty="0" smtClean="0">
                          <a:latin typeface="Airal"/>
                        </a:rPr>
                        <a:t>)</a:t>
                      </a:r>
                      <a:endParaRPr lang="en-US" sz="1600" dirty="0">
                        <a:latin typeface="Airal"/>
                      </a:endParaRPr>
                    </a:p>
                  </p:txBody>
                </p:sp>
              </p:grpSp>
              <p:sp>
                <p:nvSpPr>
                  <p:cNvPr id="40" name="Rectangle 39"/>
                  <p:cNvSpPr/>
                  <p:nvPr/>
                </p:nvSpPr>
                <p:spPr>
                  <a:xfrm>
                    <a:off x="1120875" y="2951636"/>
                    <a:ext cx="880369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lvl="1" fontAlgn="base">
                      <a:spcBef>
                        <a:spcPct val="0"/>
                      </a:spcBef>
                    </a:pPr>
                    <a:r>
                      <a:rPr kumimoji="1" lang="en-US" altLang="ko-KR" sz="1600" b="1" dirty="0" err="1" smtClean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>V</a:t>
                    </a:r>
                    <a:r>
                      <a:rPr kumimoji="1" lang="en-US" altLang="ko-KR" sz="1600" b="1" baseline="-25000" dirty="0" err="1" smtClean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>dc</a:t>
                    </a:r>
                    <a:r>
                      <a:rPr kumimoji="1" lang="en-US" altLang="ko-KR" sz="1600" b="1" baseline="-25000" dirty="0" smtClean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>-block</a:t>
                    </a:r>
                    <a:r>
                      <a:rPr kumimoji="1" lang="en-US" altLang="ko-KR" sz="1600" baseline="-25000" dirty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/>
                    </a:r>
                    <a:br>
                      <a:rPr kumimoji="1" lang="en-US" altLang="ko-KR" sz="1600" baseline="-25000" dirty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</a:br>
                    <a:r>
                      <a:rPr kumimoji="1" lang="en-US" altLang="ko-KR" sz="1600" baseline="-25000" dirty="0" smtClean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> </a:t>
                    </a:r>
                    <a:r>
                      <a:rPr kumimoji="1" lang="en-US" altLang="ko-KR" sz="1600" dirty="0" smtClean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>-197 </a:t>
                    </a:r>
                    <a:r>
                      <a:rPr kumimoji="1" lang="en-US" altLang="ko-KR" sz="1600" dirty="0">
                        <a:solidFill>
                          <a:srgbClr val="000000"/>
                        </a:solidFill>
                        <a:latin typeface="Arial" charset="0"/>
                        <a:ea typeface="굴림" charset="-127"/>
                      </a:rPr>
                      <a:t>V</a:t>
                    </a:r>
                  </a:p>
                </p:txBody>
              </p:sp>
            </p:grpSp>
          </p:grpSp>
        </p:grpSp>
        <p:sp>
          <p:nvSpPr>
            <p:cNvPr id="50" name="TextBox 49"/>
            <p:cNvSpPr txBox="1"/>
            <p:nvPr/>
          </p:nvSpPr>
          <p:spPr>
            <a:xfrm>
              <a:off x="1176969" y="630309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MHz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0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205176" y="1110205"/>
            <a:ext cx="3540362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>
                <a:latin typeface="Arial" charset="0"/>
                <a:ea typeface="굴림" charset="-127"/>
              </a:rPr>
              <a:t>Increased number of peaks </a:t>
            </a:r>
            <a:r>
              <a:rPr kumimoji="1" lang="en-US" altLang="en-US" sz="1800" b="1" dirty="0" smtClean="0">
                <a:latin typeface="Arial" charset="0"/>
                <a:ea typeface="굴림" charset="-127"/>
              </a:rPr>
              <a:t>by decreasing LF frequency: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ingle peak to </a:t>
            </a:r>
            <a:r>
              <a:rPr kumimoji="1" lang="en-US" altLang="en-US" sz="1800" b="1" dirty="0" smtClean="0">
                <a:latin typeface="Arial" charset="0"/>
                <a:ea typeface="굴림" charset="-127"/>
              </a:rPr>
              <a:t>b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imodal.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longer LF cycle, sheath is then modulated by HF, with the LF sheath appearing to be “DC”. 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latin typeface="Arial" charset="0"/>
                <a:ea typeface="굴림" charset="-127"/>
              </a:rPr>
              <a:t>At higher LF,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ion transit time across the 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sheath is sufficiently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longer than the 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RF cycle reflects a time averaged sheath characteristic.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1" lang="en-US" altLang="en-US" sz="1800" b="1" dirty="0" smtClean="0">
              <a:latin typeface="Arial" charset="0"/>
              <a:ea typeface="굴림" charset="-127"/>
            </a:endParaRP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LF 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FREQUENCY: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IED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875315" y="6029119"/>
            <a:ext cx="4939461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1450" lvl="1" indent="-171450" eaLnBrk="1" fontAlgn="base" hangingPunct="1">
              <a:spcBef>
                <a:spcPct val="0"/>
              </a:spcBef>
              <a:buFont typeface="Symbol" pitchFamily="18" charset="2"/>
              <a:buChar char="·"/>
            </a:pPr>
            <a:r>
              <a:rPr kumimoji="1" lang="en-US" altLang="ko-KR" sz="16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ko-KR" sz="16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/CF</a:t>
            </a:r>
            <a:r>
              <a:rPr kumimoji="1" lang="en-US" altLang="ko-KR" sz="16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4</a:t>
            </a:r>
            <a:r>
              <a:rPr kumimoji="1" lang="en-US" altLang="ko-KR" sz="16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/CHF</a:t>
            </a:r>
            <a:r>
              <a:rPr kumimoji="1" lang="en-US" altLang="ko-KR" sz="16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ko-KR" sz="16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= </a:t>
            </a:r>
            <a:r>
              <a:rPr kumimoji="1" lang="en-US" altLang="ko-KR" sz="1600" b="1" dirty="0">
                <a:latin typeface="Arial" charset="0"/>
                <a:ea typeface="굴림" charset="-127"/>
              </a:rPr>
              <a:t>5/75/20</a:t>
            </a:r>
            <a:r>
              <a:rPr kumimoji="1" lang="en-US" altLang="ko-KR" sz="15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 15 mTorr,  500 </a:t>
            </a:r>
            <a:r>
              <a:rPr kumimoji="1" lang="en-US" altLang="ko-KR" sz="15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sccm</a:t>
            </a:r>
            <a:r>
              <a:rPr kumimoji="1" lang="en-US" altLang="ko-KR" sz="15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</a:t>
            </a:r>
          </a:p>
          <a:p>
            <a:pPr marL="171450" lvl="1" indent="-171450" eaLnBrk="1" fontAlgn="base" hangingPunct="1">
              <a:spcBef>
                <a:spcPct val="0"/>
              </a:spcBef>
              <a:buFontTx/>
              <a:buNone/>
            </a:pPr>
            <a:r>
              <a:rPr kumimoji="1" lang="en-US" altLang="ko-KR" sz="15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	</a:t>
            </a:r>
            <a:r>
              <a:rPr kumimoji="1" lang="en-US" altLang="ko-KR" sz="15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40/10 MHz = 0.5/0.1 kW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3991" y="1207940"/>
            <a:ext cx="3378441" cy="3392847"/>
            <a:chOff x="121679" y="969962"/>
            <a:chExt cx="3000827" cy="3472953"/>
          </a:xfrm>
        </p:grpSpPr>
        <p:sp>
          <p:nvSpPr>
            <p:cNvPr id="81" name="TextBox 80"/>
            <p:cNvSpPr txBox="1"/>
            <p:nvPr/>
          </p:nvSpPr>
          <p:spPr>
            <a:xfrm rot="16200000">
              <a:off x="-1115776" y="2207417"/>
              <a:ext cx="2813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Ion Energy Distribution (eV</a:t>
              </a:r>
              <a:r>
                <a:rPr lang="en-US" sz="1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798104" y="4104361"/>
              <a:ext cx="1324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 (eV)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314" name="Picture 2" descr="D:\UIGEL0-2_D_soheilam\HPEM\TEL\Project_1_F\data - Copy\all_freq_IED.tif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"/>
          <a:stretch/>
        </p:blipFill>
        <p:spPr bwMode="auto">
          <a:xfrm>
            <a:off x="585391" y="877962"/>
            <a:ext cx="4116270" cy="349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72647" y="4633313"/>
            <a:ext cx="52512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Ion and radical fluxes</a:t>
            </a:r>
            <a:r>
              <a:rPr kumimoji="1" lang="en-US" altLang="ko-KR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ko-KR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are nearly </a:t>
            </a:r>
            <a:br>
              <a:rPr kumimoji="1" lang="en-US" altLang="ko-KR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</a:br>
            <a:r>
              <a:rPr kumimoji="1" lang="en-US" altLang="ko-KR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independent </a:t>
            </a:r>
            <a:r>
              <a:rPr kumimoji="1" lang="en-US" altLang="ko-KR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of </a:t>
            </a:r>
            <a:r>
              <a:rPr kumimoji="1" lang="en-US" altLang="ko-KR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LF frequency and so negligible change in conduction current. </a:t>
            </a:r>
            <a:endParaRPr kumimoji="1" lang="en-US" altLang="en-US" sz="18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</p:spTree>
    <p:extLst>
      <p:ext uri="{BB962C8B-B14F-4D97-AF65-F5344CB8AC3E}">
        <p14:creationId xmlns:p14="http://schemas.microsoft.com/office/powerpoint/2010/main" val="4442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31" descr="pulse_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290282"/>
            <a:ext cx="6856412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111125" y="-14981"/>
            <a:ext cx="8804275" cy="592138"/>
            <a:chOff x="70" y="38"/>
            <a:chExt cx="5546" cy="373"/>
          </a:xfrm>
        </p:grpSpPr>
        <p:sp>
          <p:nvSpPr>
            <p:cNvPr id="89098" name="Line 5"/>
            <p:cNvSpPr>
              <a:spLocks noChangeShapeType="1"/>
            </p:cNvSpPr>
            <p:nvPr/>
          </p:nvSpPr>
          <p:spPr bwMode="auto">
            <a:xfrm>
              <a:off x="528" y="411"/>
              <a:ext cx="47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 i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099" name="Text Box 8"/>
            <p:cNvSpPr txBox="1">
              <a:spLocks noChangeArrowheads="1"/>
            </p:cNvSpPr>
            <p:nvPr/>
          </p:nvSpPr>
          <p:spPr bwMode="auto">
            <a:xfrm>
              <a:off x="70" y="38"/>
              <a:ext cx="554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2800" b="1" dirty="0" smtClean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PULSED POWER </a:t>
              </a:r>
              <a:endParaRPr lang="en-US" altLang="ko-KR" sz="2800" i="0" baseline="-250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89092" name="Text Box 7"/>
          <p:cNvSpPr txBox="1">
            <a:spLocks noChangeArrowheads="1"/>
          </p:cNvSpPr>
          <p:nvPr/>
        </p:nvSpPr>
        <p:spPr bwMode="auto">
          <a:xfrm>
            <a:off x="182563" y="609600"/>
            <a:ext cx="8890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ct val="50000"/>
              </a:spcAft>
              <a:buFont typeface="Symbol" pitchFamily="18" charset="2"/>
              <a:buNone/>
            </a:pPr>
            <a:endParaRPr lang="zh-CN" altLang="en-US" sz="800" i="0" dirty="0" smtClean="0">
              <a:solidFill>
                <a:srgbClr val="000000"/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ct val="500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  <a:sym typeface="Symbol" pitchFamily="18" charset="2"/>
              </a:rPr>
              <a:t>Use of pulse power provides a means for controlling IED, and so control etch properties.  </a:t>
            </a:r>
          </a:p>
          <a:p>
            <a:pPr fontAlgn="auto">
              <a:spcBef>
                <a:spcPts val="0"/>
              </a:spcBef>
              <a:spcAft>
                <a:spcPct val="500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  <a:sym typeface="Symbol" pitchFamily="18" charset="2"/>
              </a:rPr>
              <a:t>Pulsing enables both plasma potential and dc-bias to change beyond the steady state values in CW operation. </a:t>
            </a:r>
          </a:p>
        </p:txBody>
      </p:sp>
      <p:sp>
        <p:nvSpPr>
          <p:cNvPr id="89093" name="Text Box 7"/>
          <p:cNvSpPr txBox="1">
            <a:spLocks noChangeArrowheads="1"/>
          </p:cNvSpPr>
          <p:nvPr/>
        </p:nvSpPr>
        <p:spPr bwMode="auto">
          <a:xfrm>
            <a:off x="317500" y="4838296"/>
            <a:ext cx="8255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ct val="50000"/>
              </a:spcAft>
              <a:buFont typeface="Symbol" pitchFamily="18" charset="2"/>
              <a:buNone/>
            </a:pPr>
            <a:endParaRPr lang="zh-CN" altLang="en-US" sz="800" i="0" dirty="0" smtClean="0">
              <a:solidFill>
                <a:srgbClr val="000000"/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ct val="300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Simultaneous pulsing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both LF and HF</a:t>
            </a:r>
            <a:endParaRPr kumimoji="1" lang="en-US" altLang="ko-KR" sz="2000" b="1" dirty="0" smtClean="0">
              <a:solidFill>
                <a:srgbClr val="000000"/>
              </a:solidFill>
              <a:latin typeface="Arial" charset="0"/>
              <a:ea typeface="굴림" charset="-127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ct val="300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  <a:sym typeface="Symbol" pitchFamily="18" charset="2"/>
              </a:rPr>
              <a:t>Duty-cycle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  <a:sym typeface="Symbol" pitchFamily="18" charset="2"/>
              </a:rPr>
              <a:t>= 50%, PRF = 10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  <a:sym typeface="Symbol" pitchFamily="18" charset="2"/>
              </a:rPr>
              <a:t>kHz, 3 pulses</a:t>
            </a:r>
            <a:endParaRPr kumimoji="1" lang="ko-KR" altLang="en-US" sz="2000" b="1" dirty="0">
              <a:solidFill>
                <a:srgbClr val="000000"/>
              </a:solidFill>
              <a:latin typeface="Arial" charset="0"/>
              <a:ea typeface="굴림" charset="-127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ct val="500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  <a:sym typeface="Symbol" pitchFamily="18" charset="2"/>
              </a:rPr>
              <a:t>Constant power= 500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  <a:sym typeface="Symbol" pitchFamily="18" charset="2"/>
              </a:rPr>
              <a:t>W (HF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  <a:sym typeface="Symbol" pitchFamily="18" charset="2"/>
              </a:rPr>
              <a:t>, 40 MHz), 100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  <a:sym typeface="Symbol" pitchFamily="18" charset="2"/>
              </a:rPr>
              <a:t>W (LF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  <a:sym typeface="Symbol" pitchFamily="18" charset="2"/>
              </a:rPr>
              <a:t>, 10 MHz)</a:t>
            </a: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5257800" y="6172211"/>
            <a:ext cx="3770313" cy="585789"/>
            <a:chOff x="2953" y="3839"/>
            <a:chExt cx="2375" cy="369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 b="1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</p:spTree>
    <p:extLst>
      <p:ext uri="{BB962C8B-B14F-4D97-AF65-F5344CB8AC3E}">
        <p14:creationId xmlns:p14="http://schemas.microsoft.com/office/powerpoint/2010/main" val="30348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578914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5503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PLASMA PROPERTIES WITH PULSING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7126" y="4616406"/>
            <a:ext cx="8882261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n</a:t>
            </a:r>
            <a:r>
              <a:rPr kumimoji="1" lang="en-US" altLang="en-US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e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and </a:t>
            </a:r>
            <a:r>
              <a:rPr kumimoji="1" lang="en-US" altLang="ko-KR" sz="20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V</a:t>
            </a:r>
            <a:r>
              <a:rPr kumimoji="1" lang="en-US" altLang="ko-KR" sz="2000" b="1" baseline="-25000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dc</a:t>
            </a:r>
            <a:r>
              <a:rPr kumimoji="1" lang="en-US" altLang="ko-KR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-block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increase with pulse rising time due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to small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blocking capacitance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(BC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),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and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drop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to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CW values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at the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fall time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of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pulse.</a:t>
            </a:r>
            <a:endParaRPr kumimoji="1" lang="en-US" altLang="en-US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Total ion fluxes collected at the center of wafer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increase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following the ionization source and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then decrease after pulse is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off.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7126" y="626086"/>
            <a:ext cx="4314874" cy="1180343"/>
            <a:chOff x="602506" y="794364"/>
            <a:chExt cx="4572000" cy="1379301"/>
          </a:xfrm>
        </p:grpSpPr>
        <p:pic>
          <p:nvPicPr>
            <p:cNvPr id="19467" name="Picture 11" descr="D:\UIGEL0-2_D_soheilam\HPEM\TEL\pulsing\changeCode\test3\data\E_pulse_T3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06" y="794364"/>
              <a:ext cx="4572000" cy="1379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778411" y="1722179"/>
              <a:ext cx="21018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[e]: max=5×10</a:t>
              </a:r>
              <a:r>
                <a:rPr lang="en-US" sz="1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cm</a:t>
              </a:r>
              <a:r>
                <a:rPr lang="en-US" sz="1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6886" y="708916"/>
            <a:ext cx="4445743" cy="3381743"/>
            <a:chOff x="5068934" y="916567"/>
            <a:chExt cx="3931920" cy="3383676"/>
          </a:xfrm>
        </p:grpSpPr>
        <p:grpSp>
          <p:nvGrpSpPr>
            <p:cNvPr id="8" name="Group 7"/>
            <p:cNvGrpSpPr/>
            <p:nvPr/>
          </p:nvGrpSpPr>
          <p:grpSpPr>
            <a:xfrm>
              <a:off x="5068934" y="916567"/>
              <a:ext cx="3931920" cy="3383676"/>
              <a:chOff x="5402228" y="403807"/>
              <a:chExt cx="3931920" cy="3383676"/>
            </a:xfrm>
          </p:grpSpPr>
          <p:pic>
            <p:nvPicPr>
              <p:cNvPr id="14338" name="Picture 2" descr="D:\UIGEL0-2_D_soheilam\HPEM\TEL\pulsing\1Electrd\test4\data\ne_bias.t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45"/>
              <a:stretch/>
            </p:blipFill>
            <p:spPr bwMode="auto">
              <a:xfrm>
                <a:off x="5402228" y="403807"/>
                <a:ext cx="3931920" cy="3383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5813453" y="3270420"/>
                <a:ext cx="3006918" cy="172996"/>
                <a:chOff x="5796977" y="3278658"/>
                <a:chExt cx="3006918" cy="172996"/>
              </a:xfrm>
            </p:grpSpPr>
            <p:cxnSp>
              <p:nvCxnSpPr>
                <p:cNvPr id="13" name="Elbow Connector 12"/>
                <p:cNvCxnSpPr/>
                <p:nvPr/>
              </p:nvCxnSpPr>
              <p:spPr>
                <a:xfrm>
                  <a:off x="5796977" y="3278659"/>
                  <a:ext cx="1002306" cy="172995"/>
                </a:xfrm>
                <a:prstGeom prst="bentConnector3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lbow Connector 32"/>
                <p:cNvCxnSpPr/>
                <p:nvPr/>
              </p:nvCxnSpPr>
              <p:spPr>
                <a:xfrm>
                  <a:off x="6799283" y="3278659"/>
                  <a:ext cx="1002306" cy="172995"/>
                </a:xfrm>
                <a:prstGeom prst="bentConnector3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Elbow Connector 33"/>
                <p:cNvCxnSpPr/>
                <p:nvPr/>
              </p:nvCxnSpPr>
              <p:spPr>
                <a:xfrm>
                  <a:off x="7801589" y="3278658"/>
                  <a:ext cx="1002306" cy="172995"/>
                </a:xfrm>
                <a:prstGeom prst="bentConnector3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799283" y="3278659"/>
                  <a:ext cx="0" cy="1729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7812893" y="3278659"/>
                  <a:ext cx="0" cy="1729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5771670" y="2985757"/>
                <a:ext cx="7409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PULSE 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H="1">
              <a:off x="5722159" y="2829769"/>
              <a:ext cx="25915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498321" y="1396818"/>
              <a:ext cx="2699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3560956" y="6311462"/>
            <a:ext cx="1449658" cy="3056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/>
        </p:spPr>
        <p:txBody>
          <a:bodyPr wrap="square" lIns="45720" rIns="45720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350" lvl="1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kumimoji="1" lang="en-US" altLang="ko-KR" sz="14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Animation Slide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002759" y="1725268"/>
            <a:ext cx="3022068" cy="210341"/>
            <a:chOff x="1219200" y="6116053"/>
            <a:chExt cx="3529013" cy="354477"/>
          </a:xfrm>
        </p:grpSpPr>
        <p:pic>
          <p:nvPicPr>
            <p:cNvPr id="42" name="Picture 25" descr="colorba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154" y="6331070"/>
              <a:ext cx="2039850" cy="139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26"/>
            <p:cNvSpPr>
              <a:spLocks noChangeAspect="1" noChangeArrowheads="1"/>
            </p:cNvSpPr>
            <p:nvPr/>
          </p:nvSpPr>
          <p:spPr bwMode="auto">
            <a:xfrm>
              <a:off x="1219200" y="6116053"/>
              <a:ext cx="3529013" cy="30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altLang="zh-CN" sz="1600" dirty="0">
                  <a:solidFill>
                    <a:srgbClr val="000000"/>
                  </a:solidFill>
                  <a:latin typeface="Calibri"/>
                  <a:ea typeface="宋体"/>
                </a:rPr>
                <a:t>MIN</a:t>
              </a:r>
              <a:r>
                <a:rPr lang="en-US" altLang="zh-CN" sz="1600" baseline="30000" dirty="0">
                  <a:solidFill>
                    <a:srgbClr val="000000"/>
                  </a:solidFill>
                  <a:latin typeface="Calibri"/>
                  <a:ea typeface="宋体"/>
                </a:rPr>
                <a:t>                                                           </a:t>
              </a:r>
              <a:r>
                <a:rPr lang="en-US" altLang="zh-CN" sz="1600" baseline="30000" dirty="0" smtClean="0">
                  <a:solidFill>
                    <a:srgbClr val="000000"/>
                  </a:solidFill>
                  <a:latin typeface="Calibri"/>
                  <a:ea typeface="宋体"/>
                </a:rPr>
                <a:t>   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Calibri"/>
                  <a:ea typeface="宋体"/>
                </a:rPr>
                <a:t>MAX </a:t>
              </a:r>
              <a:r>
                <a:rPr lang="en-US" altLang="zh-CN" sz="2000" dirty="0" smtClean="0">
                  <a:solidFill>
                    <a:srgbClr val="000000"/>
                  </a:solidFill>
                  <a:latin typeface="Calibri"/>
                  <a:ea typeface="宋体"/>
                </a:rPr>
                <a:t> </a:t>
              </a:r>
              <a:endParaRPr lang="en-US" altLang="zh-CN" sz="2000" dirty="0">
                <a:solidFill>
                  <a:srgbClr val="000000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14339" name="Picture 3" descr="D:\UIGEL0-2_D_soheilam\HPEM\TEL\pulsing\1Electrd\test4\data\ion_flux_1d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5" y="1935608"/>
            <a:ext cx="4028659" cy="26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105469" y="4090660"/>
            <a:ext cx="134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6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 BC = </a:t>
            </a:r>
            <a:r>
              <a:rPr kumimoji="1" lang="en-US" altLang="en-US" sz="16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1 </a:t>
            </a:r>
            <a:r>
              <a:rPr kumimoji="1" lang="en-US" altLang="en-US" sz="16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nF</a:t>
            </a:r>
            <a:endParaRPr kumimoji="1" lang="en-US" altLang="en-US" sz="16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</p:spTree>
    <p:extLst>
      <p:ext uri="{BB962C8B-B14F-4D97-AF65-F5344CB8AC3E}">
        <p14:creationId xmlns:p14="http://schemas.microsoft.com/office/powerpoint/2010/main" val="13769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IGEL0-2_D_soheilam\HPEM\TEL\pulsing\1Electrd\test4\data\254\32us_IEAD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82" y="1185079"/>
            <a:ext cx="92727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IEAD EVOLUTION THROUGH A CYCLE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81280" y="6331338"/>
            <a:ext cx="3529013" cy="304800"/>
            <a:chOff x="1219200" y="6219937"/>
            <a:chExt cx="3529013" cy="304800"/>
          </a:xfrm>
        </p:grpSpPr>
        <p:pic>
          <p:nvPicPr>
            <p:cNvPr id="13" name="Picture 25" descr="colorba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154" y="6331070"/>
              <a:ext cx="2039850" cy="139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6"/>
            <p:cNvSpPr>
              <a:spLocks noChangeAspect="1" noChangeArrowheads="1"/>
            </p:cNvSpPr>
            <p:nvPr/>
          </p:nvSpPr>
          <p:spPr bwMode="auto">
            <a:xfrm>
              <a:off x="1219200" y="6219937"/>
              <a:ext cx="35290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altLang="zh-CN" sz="1600" dirty="0">
                  <a:solidFill>
                    <a:srgbClr val="000000"/>
                  </a:solidFill>
                  <a:latin typeface="Calibri"/>
                  <a:ea typeface="宋体"/>
                </a:rPr>
                <a:t>MIN</a:t>
              </a:r>
              <a:r>
                <a:rPr lang="en-US" altLang="zh-CN" sz="1600" baseline="30000" dirty="0">
                  <a:solidFill>
                    <a:srgbClr val="000000"/>
                  </a:solidFill>
                  <a:latin typeface="Calibri"/>
                  <a:ea typeface="宋体"/>
                </a:rPr>
                <a:t>                                                           </a:t>
              </a:r>
              <a:r>
                <a:rPr lang="en-US" altLang="zh-CN" sz="1600" baseline="30000" dirty="0" smtClean="0">
                  <a:solidFill>
                    <a:srgbClr val="000000"/>
                  </a:solidFill>
                  <a:latin typeface="Calibri"/>
                  <a:ea typeface="宋体"/>
                </a:rPr>
                <a:t>   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Calibri"/>
                  <a:ea typeface="宋体"/>
                </a:rPr>
                <a:t>MAX </a:t>
              </a:r>
              <a:r>
                <a:rPr lang="en-US" altLang="zh-CN" sz="2000" dirty="0" smtClean="0">
                  <a:solidFill>
                    <a:srgbClr val="000000"/>
                  </a:solidFill>
                  <a:latin typeface="Calibri"/>
                  <a:ea typeface="宋体"/>
                </a:rPr>
                <a:t> </a:t>
              </a:r>
              <a:endParaRPr lang="en-US" altLang="zh-CN" sz="2000" dirty="0">
                <a:solidFill>
                  <a:srgbClr val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93206" y="929656"/>
            <a:ext cx="7166311" cy="2682238"/>
            <a:chOff x="1765016" y="801466"/>
            <a:chExt cx="7166311" cy="2682238"/>
          </a:xfrm>
        </p:grpSpPr>
        <p:sp>
          <p:nvSpPr>
            <p:cNvPr id="19" name="TextBox 18"/>
            <p:cNvSpPr txBox="1"/>
            <p:nvPr/>
          </p:nvSpPr>
          <p:spPr>
            <a:xfrm>
              <a:off x="1765016" y="801466"/>
              <a:ext cx="2564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07237" y="805541"/>
              <a:ext cx="3847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128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84831" y="805612"/>
              <a:ext cx="3847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248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1374" y="805633"/>
              <a:ext cx="3847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488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63946" y="806307"/>
              <a:ext cx="3847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512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57115" y="806307"/>
              <a:ext cx="3847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632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77270" y="805613"/>
              <a:ext cx="3847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536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53132" y="801467"/>
              <a:ext cx="3847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776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71099" y="801467"/>
              <a:ext cx="3847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800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264121" y="1077884"/>
              <a:ext cx="6667206" cy="2405820"/>
              <a:chOff x="1045912" y="1063694"/>
              <a:chExt cx="6667206" cy="24058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045912" y="1091492"/>
                <a:ext cx="2035091" cy="2378022"/>
                <a:chOff x="1550126" y="1390602"/>
                <a:chExt cx="2035091" cy="2378022"/>
              </a:xfrm>
            </p:grpSpPr>
            <p:pic>
              <p:nvPicPr>
                <p:cNvPr id="15362" name="Picture 2" descr="D:\IEAD\IEAD_266.tif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0126" y="1391184"/>
                  <a:ext cx="670954" cy="23774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364" name="Picture 4" descr="D:\IEAD\IEAD_281.tif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27720" y="1391184"/>
                  <a:ext cx="670954" cy="23774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365" name="Picture 5" descr="D:\IEAD\IEAD_311.tif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4263" y="1390602"/>
                  <a:ext cx="670954" cy="23774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" name="Group 1"/>
              <p:cNvGrpSpPr/>
              <p:nvPr/>
            </p:nvGrpSpPr>
            <p:grpSpPr>
              <a:xfrm>
                <a:off x="4936888" y="1063694"/>
                <a:ext cx="2776230" cy="2378022"/>
                <a:chOff x="5275550" y="1390602"/>
                <a:chExt cx="2776230" cy="2378022"/>
              </a:xfrm>
            </p:grpSpPr>
            <p:pic>
              <p:nvPicPr>
                <p:cNvPr id="15369" name="Picture 9" descr="D:\IEAD\IEAD_329.tif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5550" y="1391184"/>
                  <a:ext cx="670953" cy="23774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370" name="Picture 10" descr="D:\IEAD\IEAD_347.tif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71566" y="1391184"/>
                  <a:ext cx="670953" cy="23774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371" name="Picture 11" descr="D:\IEAD\IEAD_350.tif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9533" y="1390602"/>
                  <a:ext cx="670953" cy="23774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372" name="Picture 12" descr="D:\IEAD\IEAD_374.tif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827" y="1390602"/>
                  <a:ext cx="670953" cy="23774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9" name="TextBox 38"/>
            <p:cNvSpPr txBox="1"/>
            <p:nvPr/>
          </p:nvSpPr>
          <p:spPr>
            <a:xfrm>
              <a:off x="8308546" y="805613"/>
              <a:ext cx="51296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91667" y="603330"/>
            <a:ext cx="1383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el-GR" sz="1600" b="1" dirty="0" smtClean="0">
                <a:latin typeface="Arial" panose="020B0604020202020204" pitchFamily="34" charset="0"/>
                <a:ea typeface="Gulim"/>
                <a:cs typeface="Arial" panose="020B0604020202020204" pitchFamily="34" charset="0"/>
              </a:rPr>
              <a:t>μ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1324" y="773382"/>
            <a:ext cx="604463" cy="542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61738" y="3907819"/>
            <a:ext cx="888226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Each cycle=1000 </a:t>
            </a:r>
            <a:r>
              <a:rPr kumimoji="1" lang="en-US" altLang="en-US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μs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 50% duty cycle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IEAD averaged every 3 iterations over the last pulse.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IEAD is highest at the beginning of the pulse following changes in</a:t>
            </a:r>
            <a:b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</a:b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V</a:t>
            </a:r>
            <a:r>
              <a:rPr kumimoji="1" lang="en-US" altLang="ko-KR" sz="2000" b="1" baseline="-25000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dc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-block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 decreases to the lowest energy after power is off then increases slightly due to negative </a:t>
            </a: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V</a:t>
            </a:r>
            <a:r>
              <a:rPr kumimoji="1" lang="en-US" altLang="ko-KR" sz="2000" b="1" baseline="-25000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dc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-block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Not a noticeable change on IAD with pulsing both LF and HF. 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  <p:pic>
        <p:nvPicPr>
          <p:cNvPr id="11267" name="Picture 3" descr="D:\UIGEL0-2_D_soheilam\HPEM\TEL\pulsing\1Electrd\test4\data\314\512us_iead.t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30" y="1160936"/>
            <a:ext cx="92748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UIGEL0-2_D_soheilam\HPEM\TEL\pulsing\1Electrd\test4\data\317\536us.t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02" y="1160936"/>
            <a:ext cx="92748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32596" y="970013"/>
            <a:ext cx="976549" cy="2903098"/>
            <a:chOff x="255682" y="970013"/>
            <a:chExt cx="976549" cy="2903098"/>
          </a:xfrm>
        </p:grpSpPr>
        <p:pic>
          <p:nvPicPr>
            <p:cNvPr id="11269" name="Picture 5" descr="D:\UIGEL0-2_D_soheilam\HPEM\TEL\pulsing\1Electrd\test4\data\IEAD_CW_.t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82" y="1185079"/>
              <a:ext cx="927480" cy="2468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611730" y="970013"/>
              <a:ext cx="3847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CW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5682" y="3596112"/>
              <a:ext cx="9765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Angle (</a:t>
              </a:r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deg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 rot="16200000">
            <a:off x="-454066" y="2084504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iral"/>
              </a:rPr>
              <a:t>Energy (</a:t>
            </a:r>
            <a:r>
              <a:rPr lang="en-US" sz="1600" dirty="0" err="1" smtClean="0">
                <a:latin typeface="Airal"/>
              </a:rPr>
              <a:t>ev</a:t>
            </a:r>
            <a:r>
              <a:rPr lang="en-US" sz="1600" dirty="0" smtClean="0">
                <a:latin typeface="Airal"/>
              </a:rPr>
              <a:t>)</a:t>
            </a:r>
            <a:endParaRPr lang="en-US" sz="1600" dirty="0">
              <a:latin typeface="Airal"/>
            </a:endParaRPr>
          </a:p>
        </p:txBody>
      </p:sp>
    </p:spTree>
    <p:extLst>
      <p:ext uri="{BB962C8B-B14F-4D97-AF65-F5344CB8AC3E}">
        <p14:creationId xmlns:p14="http://schemas.microsoft.com/office/powerpoint/2010/main" val="28470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solidFill>
                    <a:prstClr val="black"/>
                  </a:solidFill>
                </a:rPr>
                <a:t>University of Michigan</a:t>
              </a:r>
            </a:p>
            <a:p>
              <a:pPr algn="ctr">
                <a:defRPr/>
              </a:pPr>
              <a:r>
                <a:rPr lang="en-US" sz="1600" b="1" dirty="0" smtClean="0">
                  <a:solidFill>
                    <a:prstClr val="black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267311" y="49395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388" y="-49487"/>
            <a:ext cx="8723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charset="0"/>
              </a:rPr>
              <a:t>HAR ETCH PROFILE, CW </a:t>
            </a:r>
            <a:endParaRPr lang="en-US" altLang="en-US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719753" y="633637"/>
            <a:ext cx="530836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Etch </a:t>
            </a:r>
            <a:r>
              <a:rPr kumimoji="1" lang="en-US" altLang="en-US" sz="2000" b="1" dirty="0">
                <a:solidFill>
                  <a:prstClr val="black"/>
                </a:solidFill>
                <a:latin typeface="Arial" charset="0"/>
                <a:ea typeface="굴림" charset="-127"/>
              </a:rPr>
              <a:t>rate increases with </a:t>
            </a: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LF power </a:t>
            </a:r>
            <a:r>
              <a:rPr kumimoji="1" lang="en-US" altLang="en-US" sz="2000" b="1" dirty="0">
                <a:solidFill>
                  <a:prstClr val="black"/>
                </a:solidFill>
                <a:latin typeface="Arial" charset="0"/>
                <a:ea typeface="굴림" charset="-127"/>
              </a:rPr>
              <a:t>increase due to higher </a:t>
            </a: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ion energy. </a:t>
            </a:r>
            <a:endParaRPr kumimoji="1" lang="en-US" altLang="en-US" sz="2000" b="1" dirty="0">
              <a:solidFill>
                <a:prstClr val="black"/>
              </a:solidFill>
              <a:latin typeface="Arial" charset="0"/>
              <a:ea typeface="굴림" charset="-127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Low ion energies in base case leads to broad angular distributions and undercutting.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21521" y="6526687"/>
            <a:ext cx="1449658" cy="3056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/>
        </p:spPr>
        <p:txBody>
          <a:bodyPr wrap="square" lIns="45720" rIns="45720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350" lvl="1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kumimoji="1" lang="en-US" altLang="ko-KR" sz="14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Animation Slide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7150" y="921247"/>
            <a:ext cx="1125888" cy="5895201"/>
            <a:chOff x="0" y="645022"/>
            <a:chExt cx="1125888" cy="5895201"/>
          </a:xfrm>
        </p:grpSpPr>
        <p:grpSp>
          <p:nvGrpSpPr>
            <p:cNvPr id="18" name="Group 17"/>
            <p:cNvGrpSpPr/>
            <p:nvPr/>
          </p:nvGrpSpPr>
          <p:grpSpPr>
            <a:xfrm>
              <a:off x="7122" y="645022"/>
              <a:ext cx="1118766" cy="5895201"/>
              <a:chOff x="665651" y="670660"/>
              <a:chExt cx="1118766" cy="589520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65651" y="670660"/>
                <a:ext cx="1101012" cy="5895201"/>
                <a:chOff x="939160" y="687388"/>
                <a:chExt cx="1101012" cy="5895201"/>
              </a:xfrm>
            </p:grpSpPr>
            <p:pic>
              <p:nvPicPr>
                <p:cNvPr id="17412" name="Picture 4" descr="D:\UIGEL0-2_D_soheilam\HPEM\MCFPM\50nm\AR100\1kW\data\blank3.ti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9160" y="687388"/>
                  <a:ext cx="1101012" cy="5486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1197776" y="4984062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206322" y="1991611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212250" y="2979901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215597" y="3988477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208034" y="992439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1051449" y="6213257"/>
                  <a:ext cx="954107" cy="369332"/>
                  <a:chOff x="1051449" y="6213257"/>
                  <a:chExt cx="954107" cy="369332"/>
                </a:xfrm>
              </p:grpSpPr>
              <p:cxnSp>
                <p:nvCxnSpPr>
                  <p:cNvPr id="7" name="Straight Arrow Connector 6"/>
                  <p:cNvCxnSpPr/>
                  <p:nvPr/>
                </p:nvCxnSpPr>
                <p:spPr>
                  <a:xfrm>
                    <a:off x="1413394" y="6240298"/>
                    <a:ext cx="230217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1051449" y="6213257"/>
                    <a:ext cx="95410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160 nm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6" name="TextBox 25"/>
              <p:cNvSpPr txBox="1"/>
              <p:nvPr/>
            </p:nvSpPr>
            <p:spPr>
              <a:xfrm>
                <a:off x="1394887" y="3422577"/>
                <a:ext cx="38953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SiO</a:t>
                </a:r>
                <a:r>
                  <a:rPr lang="en-US" baseline="-25000" dirty="0" smtClean="0">
                    <a:solidFill>
                      <a:prstClr val="black"/>
                    </a:solidFill>
                  </a:rPr>
                  <a:t>2</a:t>
                </a:r>
                <a:endParaRPr lang="en-US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84164" y="888487"/>
                <a:ext cx="2436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PR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 rot="16200000">
              <a:off x="-512801" y="3085011"/>
              <a:ext cx="139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Height (</a:t>
              </a:r>
              <a:r>
                <a:rPr lang="el-GR" dirty="0" smtClean="0">
                  <a:latin typeface="Arial" panose="020B0604020202020204" pitchFamily="34" charset="0"/>
                  <a:ea typeface="Gulim"/>
                  <a:cs typeface="Arial" panose="020B0604020202020204" pitchFamily="34" charset="0"/>
                </a:rPr>
                <a:t>μ</a:t>
              </a:r>
              <a:r>
                <a:rPr lang="en-US" dirty="0" smtClean="0">
                  <a:latin typeface="Arial" panose="020B0604020202020204" pitchFamily="34" charset="0"/>
                  <a:ea typeface="Gulim"/>
                  <a:cs typeface="Arial" panose="020B0604020202020204" pitchFamily="34" charset="0"/>
                </a:rPr>
                <a:t>m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413" name="Picture 5" descr="D:\UIGEL0-2_D_soheilam\HPEM\MCFPM\50nm\AR100\1kW\data\1kw_ne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17" y="898371"/>
            <a:ext cx="69723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D:\UIGEL0-2_D_soheilam\HPEM\MCFPM\50nm\AR100\100w\data\trench_100W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9" y="912701"/>
            <a:ext cx="69723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744" y="518623"/>
            <a:ext cx="2233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fontAlgn="base">
              <a:spcBef>
                <a:spcPct val="0"/>
              </a:spcBef>
              <a:buFont typeface="Symbol" pitchFamily="18" charset="2"/>
              <a:buChar char="·"/>
            </a:pPr>
            <a:r>
              <a:rPr kumimoji="1" lang="en-US" altLang="ko-KR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LF power = 1 kW</a:t>
            </a:r>
            <a:endParaRPr kumimoji="1" lang="en-US" altLang="ko-KR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04645" y="516196"/>
            <a:ext cx="1486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</a:pPr>
            <a:r>
              <a:rPr kumimoji="1" lang="en-US" altLang="ko-KR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100</a:t>
            </a:r>
            <a:endParaRPr kumimoji="1" lang="en-US" altLang="ko-KR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125945" y="504491"/>
            <a:ext cx="1488253" cy="5986050"/>
            <a:chOff x="2464075" y="504491"/>
            <a:chExt cx="1488253" cy="5986050"/>
          </a:xfrm>
        </p:grpSpPr>
        <p:sp>
          <p:nvSpPr>
            <p:cNvPr id="40" name="Rectangle 39"/>
            <p:cNvSpPr/>
            <p:nvPr/>
          </p:nvSpPr>
          <p:spPr>
            <a:xfrm>
              <a:off x="2465947" y="504491"/>
              <a:ext cx="14863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fontAlgn="base">
                <a:spcBef>
                  <a:spcPct val="0"/>
                </a:spcBef>
              </a:pPr>
              <a:r>
                <a:rPr kumimoji="1" lang="en-US" altLang="ko-KR" b="1" dirty="0" smtClean="0">
                  <a:solidFill>
                    <a:srgbClr val="000000"/>
                  </a:solidFill>
                  <a:latin typeface="Arial" charset="0"/>
                  <a:ea typeface="굴림" charset="-127"/>
                </a:rPr>
                <a:t>  500 </a:t>
              </a:r>
              <a:endParaRPr kumimoji="1" lang="en-US" altLang="ko-KR" b="1" dirty="0">
                <a:solidFill>
                  <a:srgbClr val="000000"/>
                </a:solidFill>
                <a:latin typeface="Arial" charset="0"/>
                <a:ea typeface="굴림" charset="-127"/>
              </a:endParaRPr>
            </a:p>
          </p:txBody>
        </p:sp>
        <p:pic>
          <p:nvPicPr>
            <p:cNvPr id="17417" name="Picture 9" descr="D:\UIGEL0-2_D_soheilam\HPEM\MCFPM\50nm\AR100\500W\data\500w_trench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075" y="912701"/>
              <a:ext cx="697230" cy="5577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790575" y="6224654"/>
            <a:ext cx="15869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Si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pic>
        <p:nvPicPr>
          <p:cNvPr id="17418" name="Picture 10" descr="D:\UIGEL0-2_D_soheilam\HPEM\MCFPM\50nm\AR100\etch_rate_p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56" y="2831201"/>
            <a:ext cx="3650602" cy="32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2280" y="3198610"/>
            <a:ext cx="215717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 40/10 </a:t>
            </a:r>
            <a:r>
              <a:rPr kumimoji="1" lang="en-US" altLang="en-US" b="1" dirty="0">
                <a:solidFill>
                  <a:prstClr val="black"/>
                </a:solidFill>
                <a:latin typeface="Arial" charset="0"/>
                <a:ea typeface="굴림" charset="-127"/>
              </a:rPr>
              <a:t>MHz = </a:t>
            </a:r>
            <a:r>
              <a:rPr kumimoji="1" lang="en-US" altLang="en-US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/>
            </a:r>
            <a:br>
              <a:rPr kumimoji="1" lang="en-US" altLang="en-US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</a:br>
            <a:r>
              <a:rPr kumimoji="1" lang="en-US" altLang="en-US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0.5</a:t>
            </a:r>
            <a:r>
              <a:rPr kumimoji="1" lang="en-US" altLang="en-US" b="1" dirty="0">
                <a:solidFill>
                  <a:prstClr val="black"/>
                </a:solidFill>
                <a:latin typeface="Arial" charset="0"/>
                <a:ea typeface="굴림" charset="-127"/>
              </a:rPr>
              <a:t>/ </a:t>
            </a:r>
            <a:r>
              <a:rPr kumimoji="1" lang="en-US" altLang="en-US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0.1-1 </a:t>
            </a:r>
            <a:r>
              <a:rPr kumimoji="1" lang="en-US" altLang="en-US" b="1" dirty="0">
                <a:solidFill>
                  <a:prstClr val="black"/>
                </a:solidFill>
                <a:latin typeface="Arial" charset="0"/>
                <a:ea typeface="굴림" charset="-127"/>
              </a:rPr>
              <a:t>kW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  Critical </a:t>
            </a:r>
            <a:r>
              <a:rPr kumimoji="1" lang="en-US" altLang="en-US" b="1" dirty="0">
                <a:solidFill>
                  <a:prstClr val="black"/>
                </a:solidFill>
                <a:latin typeface="Arial" charset="0"/>
                <a:ea typeface="굴림" charset="-127"/>
              </a:rPr>
              <a:t>Dimension </a:t>
            </a:r>
            <a:r>
              <a:rPr kumimoji="1" lang="en-US" altLang="en-US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/>
            </a:r>
            <a:br>
              <a:rPr kumimoji="1" lang="en-US" altLang="en-US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</a:br>
            <a:r>
              <a:rPr kumimoji="1" lang="en-US" altLang="en-US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(</a:t>
            </a:r>
            <a:r>
              <a:rPr kumimoji="1" lang="en-US" altLang="en-US" b="1" dirty="0">
                <a:solidFill>
                  <a:prstClr val="black"/>
                </a:solidFill>
                <a:latin typeface="Arial" charset="0"/>
                <a:ea typeface="굴림" charset="-127"/>
              </a:rPr>
              <a:t>CD)= 54 </a:t>
            </a:r>
            <a:r>
              <a:rPr kumimoji="1" lang="en-US" altLang="en-US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nm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b="1" dirty="0">
                <a:solidFill>
                  <a:prstClr val="black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en-US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 AR=100</a:t>
            </a:r>
            <a:endParaRPr kumimoji="1" lang="en-US" altLang="en-US" b="1" dirty="0">
              <a:solidFill>
                <a:prstClr val="black"/>
              </a:solidFill>
              <a:latin typeface="Arial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4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3600" y="87313"/>
            <a:ext cx="893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AGENDA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38138" y="914476"/>
            <a:ext cx="8542237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Control for </a:t>
            </a: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HAR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etching.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Description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of the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models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D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ual-frequency </a:t>
            </a:r>
            <a:r>
              <a:rPr kumimoji="1" lang="en-US" altLang="ko-KR" sz="20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/CF</a:t>
            </a:r>
            <a:r>
              <a:rPr kumimoji="1" lang="en-US" altLang="ko-KR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4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/CHF</a:t>
            </a:r>
            <a:r>
              <a:rPr kumimoji="1" lang="en-US" altLang="ko-KR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3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plasma: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characterization of reactive fluxes and ion energy and angular distributions (IEADs) vs.</a:t>
            </a:r>
          </a:p>
          <a:p>
            <a:pPr lvl="1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LF Power  </a:t>
            </a:r>
            <a:endParaRPr kumimoji="1" lang="en-US" altLang="ko-KR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lvl="1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LF Frequency</a:t>
            </a:r>
          </a:p>
          <a:p>
            <a:pPr lvl="1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Pulsed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Dual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F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requency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CCP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Ion and neutral fluxes and energy in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etching profiles for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continuous wave (CW) and pulsed power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Concluding Remarks</a:t>
            </a:r>
            <a:endParaRPr kumimoji="1" lang="en-US" altLang="ko-KR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</p:spTree>
    <p:extLst>
      <p:ext uri="{BB962C8B-B14F-4D97-AF65-F5344CB8AC3E}">
        <p14:creationId xmlns:p14="http://schemas.microsoft.com/office/powerpoint/2010/main" val="26919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solidFill>
                    <a:prstClr val="black"/>
                  </a:solidFill>
                </a:rPr>
                <a:t>University of Michigan</a:t>
              </a:r>
            </a:p>
            <a:p>
              <a:pPr algn="ctr">
                <a:defRPr/>
              </a:pPr>
              <a:r>
                <a:rPr lang="en-US" sz="1600" b="1" dirty="0" smtClean="0">
                  <a:solidFill>
                    <a:prstClr val="black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267311" y="49395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388" y="-49487"/>
            <a:ext cx="8723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charset="0"/>
              </a:rPr>
              <a:t>ETCH PROFILE WITH PULSED POWER </a:t>
            </a:r>
            <a:endParaRPr lang="en-US" altLang="en-US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50533" y="595341"/>
            <a:ext cx="4777580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PR: </a:t>
            </a:r>
            <a:r>
              <a:rPr kumimoji="1" lang="en-US" altLang="en-US" sz="2000" b="1" dirty="0">
                <a:solidFill>
                  <a:prstClr val="black"/>
                </a:solidFill>
                <a:latin typeface="Arial" charset="0"/>
                <a:ea typeface="굴림" charset="-127"/>
              </a:rPr>
              <a:t>Hard </a:t>
            </a: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mask </a:t>
            </a:r>
            <a:endParaRPr kumimoji="1" lang="en-US" altLang="en-US" sz="2000" b="1" dirty="0">
              <a:solidFill>
                <a:prstClr val="black"/>
              </a:solidFill>
              <a:latin typeface="Arial" charset="0"/>
              <a:ea typeface="굴림" charset="-127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Critical </a:t>
            </a:r>
            <a:r>
              <a:rPr kumimoji="1" lang="en-US" altLang="en-US" sz="2000" b="1" dirty="0">
                <a:solidFill>
                  <a:prstClr val="black"/>
                </a:solidFill>
                <a:latin typeface="Arial" charset="0"/>
                <a:ea typeface="굴림" charset="-127"/>
              </a:rPr>
              <a:t>Dimension (CD)= </a:t>
            </a: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54 nm</a:t>
            </a:r>
            <a:endParaRPr kumimoji="1" lang="en-US" altLang="en-US" sz="2000" b="1" dirty="0">
              <a:solidFill>
                <a:prstClr val="black"/>
              </a:solidFill>
              <a:latin typeface="Arial" charset="0"/>
              <a:ea typeface="굴림" charset="-127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>
                <a:solidFill>
                  <a:prstClr val="black"/>
                </a:solidFill>
                <a:latin typeface="Arial" charset="0"/>
                <a:ea typeface="굴림" charset="-127"/>
              </a:rPr>
              <a:t>Aspect Ratio (AR)= </a:t>
            </a: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100</a:t>
            </a:r>
            <a:endParaRPr kumimoji="1" lang="en-US" altLang="en-US" sz="2000" b="1" dirty="0">
              <a:solidFill>
                <a:prstClr val="black"/>
              </a:solidFill>
              <a:latin typeface="Arial" charset="0"/>
              <a:ea typeface="굴림" charset="-127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Pulsing CCP can resemble Bosch process: The pulse off cycle is the </a:t>
            </a:r>
            <a:r>
              <a:rPr kumimoji="1" lang="en-US" altLang="en-US" sz="2000" b="1" dirty="0">
                <a:solidFill>
                  <a:prstClr val="black"/>
                </a:solidFill>
                <a:latin typeface="Arial" charset="0"/>
                <a:ea typeface="굴림" charset="-127"/>
              </a:rPr>
              <a:t>passivation step </a:t>
            </a: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where a </a:t>
            </a:r>
            <a:r>
              <a:rPr kumimoji="1" lang="en-US" altLang="en-US" sz="2000" b="1" dirty="0">
                <a:solidFill>
                  <a:prstClr val="black"/>
                </a:solidFill>
                <a:latin typeface="Arial" charset="0"/>
                <a:ea typeface="굴림" charset="-127"/>
              </a:rPr>
              <a:t>polymer layer is deposited </a:t>
            </a:r>
            <a:r>
              <a:rPr kumimoji="1" lang="en-US" altLang="en-US" sz="2000" b="1" dirty="0" err="1">
                <a:solidFill>
                  <a:prstClr val="black"/>
                </a:solidFill>
                <a:latin typeface="Arial" charset="0"/>
                <a:ea typeface="굴림" charset="-127"/>
              </a:rPr>
              <a:t>isotropically</a:t>
            </a:r>
            <a:r>
              <a:rPr kumimoji="1" lang="en-US" altLang="en-US" sz="2000" b="1" dirty="0">
                <a:solidFill>
                  <a:prstClr val="black"/>
                </a:solidFill>
                <a:latin typeface="Arial" charset="0"/>
                <a:ea typeface="굴림" charset="-127"/>
              </a:rPr>
              <a:t> on the </a:t>
            </a: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etch front and sidewall.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During pulse-on cycle, </a:t>
            </a:r>
            <a:r>
              <a:rPr kumimoji="1" lang="en-US" altLang="en-US" sz="2000" b="1" dirty="0">
                <a:solidFill>
                  <a:prstClr val="black"/>
                </a:solidFill>
                <a:latin typeface="Arial" charset="0"/>
                <a:ea typeface="굴림" charset="-127"/>
              </a:rPr>
              <a:t>the passivation polymer layer at the </a:t>
            </a: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etch front is </a:t>
            </a:r>
            <a:r>
              <a:rPr kumimoji="1" lang="en-US" altLang="en-US" sz="2000" b="1" dirty="0">
                <a:solidFill>
                  <a:prstClr val="black"/>
                </a:solidFill>
                <a:latin typeface="Arial" charset="0"/>
                <a:ea typeface="굴림" charset="-127"/>
              </a:rPr>
              <a:t>removed while the sidewall passivation remains intact due to the directionality of plasma bombardment</a:t>
            </a: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In this case, pulsing produces more tapered profile.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7769" y="6354503"/>
            <a:ext cx="1449658" cy="3056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/>
        </p:spPr>
        <p:txBody>
          <a:bodyPr wrap="square" lIns="45720" rIns="45720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350" lvl="1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kumimoji="1" lang="en-US" altLang="ko-KR" sz="1400" b="1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Animation Slide</a:t>
            </a:r>
          </a:p>
        </p:txBody>
      </p:sp>
      <p:pic>
        <p:nvPicPr>
          <p:cNvPr id="28" name="Picture 7" descr="D:\UIGEL0-2_D_soheilam\HPEM\MCFPM\50nm\AR100\100w\data\trench_100W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75" y="912701"/>
            <a:ext cx="69723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-12183" y="658647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07304" y="514829"/>
            <a:ext cx="1189467" cy="5973453"/>
            <a:chOff x="1397716" y="514829"/>
            <a:chExt cx="1189467" cy="5973453"/>
          </a:xfrm>
        </p:grpSpPr>
        <p:sp>
          <p:nvSpPr>
            <p:cNvPr id="9" name="Rectangle 8"/>
            <p:cNvSpPr/>
            <p:nvPr/>
          </p:nvSpPr>
          <p:spPr>
            <a:xfrm>
              <a:off x="1397716" y="514829"/>
              <a:ext cx="11894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1" indent="-171450" fontAlgn="base">
                <a:spcBef>
                  <a:spcPct val="0"/>
                </a:spcBef>
                <a:buFont typeface="Symbol" pitchFamily="18" charset="2"/>
                <a:buChar char="·"/>
              </a:pPr>
              <a:r>
                <a:rPr kumimoji="1" lang="en-US" altLang="ko-KR" b="1" dirty="0" smtClean="0">
                  <a:solidFill>
                    <a:srgbClr val="000000"/>
                  </a:solidFill>
                  <a:latin typeface="Arial" charset="0"/>
                  <a:ea typeface="굴림" charset="-127"/>
                </a:rPr>
                <a:t>Pulsed</a:t>
              </a:r>
              <a:endParaRPr kumimoji="1" lang="en-US" altLang="ko-KR" b="1" dirty="0">
                <a:solidFill>
                  <a:srgbClr val="000000"/>
                </a:solidFill>
                <a:latin typeface="Arial" charset="0"/>
                <a:ea typeface="굴림" charset="-127"/>
              </a:endParaRPr>
            </a:p>
          </p:txBody>
        </p:sp>
        <p:pic>
          <p:nvPicPr>
            <p:cNvPr id="13314" name="Picture 2" descr="D:\UIGEL0-2_D_soheilam\HPEM\MCFPM\pulse\v5\results_350th\PULSE_100W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13" y="910442"/>
              <a:ext cx="697230" cy="5577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29068" y="808233"/>
            <a:ext cx="1121699" cy="5552910"/>
            <a:chOff x="129068" y="921247"/>
            <a:chExt cx="1121699" cy="5552910"/>
          </a:xfrm>
        </p:grpSpPr>
        <p:grpSp>
          <p:nvGrpSpPr>
            <p:cNvPr id="20" name="Group 19"/>
            <p:cNvGrpSpPr/>
            <p:nvPr/>
          </p:nvGrpSpPr>
          <p:grpSpPr>
            <a:xfrm>
              <a:off x="129068" y="921247"/>
              <a:ext cx="1121699" cy="5552910"/>
              <a:chOff x="0" y="645022"/>
              <a:chExt cx="1121699" cy="555291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122" y="645022"/>
                <a:ext cx="1114577" cy="5552910"/>
                <a:chOff x="665651" y="670660"/>
                <a:chExt cx="1114577" cy="555291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665651" y="670660"/>
                  <a:ext cx="1101012" cy="5552910"/>
                  <a:chOff x="939160" y="687388"/>
                  <a:chExt cx="1101012" cy="5552910"/>
                </a:xfrm>
              </p:grpSpPr>
              <p:pic>
                <p:nvPicPr>
                  <p:cNvPr id="17412" name="Picture 4" descr="D:\UIGEL0-2_D_soheilam\HPEM\MCFPM\50nm\AR100\1kW\data\blank3.tif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39160" y="687388"/>
                    <a:ext cx="1101012" cy="54864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197776" y="4984062"/>
                    <a:ext cx="3129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206322" y="1991611"/>
                    <a:ext cx="3129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</a:t>
                    </a:r>
                    <a:endParaRPr 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212250" y="2979901"/>
                    <a:ext cx="3129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</a:t>
                    </a:r>
                    <a:endParaRPr 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215597" y="3988477"/>
                    <a:ext cx="3129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208034" y="992439"/>
                    <a:ext cx="3129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  <a:endParaRPr 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" name="Straight Arrow Connector 6"/>
                  <p:cNvCxnSpPr/>
                  <p:nvPr/>
                </p:nvCxnSpPr>
                <p:spPr>
                  <a:xfrm>
                    <a:off x="1413394" y="6240298"/>
                    <a:ext cx="230217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1381080" y="3422577"/>
                  <a:ext cx="39914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prstClr val="black"/>
                      </a:solidFill>
                    </a:rPr>
                    <a:t>SiO</a:t>
                  </a:r>
                  <a:r>
                    <a:rPr lang="en-US" b="1" baseline="-25000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b="1" baseline="-250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384164" y="888487"/>
                  <a:ext cx="25327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prstClr val="black"/>
                      </a:solidFill>
                    </a:rPr>
                    <a:t>PR</a:t>
                  </a:r>
                  <a:endParaRPr lang="en-US" b="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 rot="16200000">
                <a:off x="-548868" y="3085011"/>
                <a:ext cx="1467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Height (</a:t>
                </a:r>
                <a:r>
                  <a:rPr lang="el-GR" b="1" dirty="0" smtClean="0">
                    <a:latin typeface="Arial" panose="020B0604020202020204" pitchFamily="34" charset="0"/>
                    <a:ea typeface="Gulim"/>
                    <a:cs typeface="Arial" panose="020B0604020202020204" pitchFamily="34" charset="0"/>
                  </a:rPr>
                  <a:t>μ</a:t>
                </a:r>
                <a:r>
                  <a:rPr lang="en-US" b="1" dirty="0" smtClean="0">
                    <a:latin typeface="Arial" panose="020B0604020202020204" pitchFamily="34" charset="0"/>
                    <a:ea typeface="Gulim"/>
                    <a:cs typeface="Arial" panose="020B0604020202020204" pitchFamily="34" charset="0"/>
                  </a:rPr>
                  <a:t>m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886908" y="6190518"/>
              <a:ext cx="1651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Si</a:t>
              </a:r>
              <a:endParaRPr lang="en-US" b="1" baseline="-25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315" name="Picture 3" descr="D:\UIGEL0-2_D_soheilam\HPEM\MCFPM\pulse\v5\results_350th\2d_pulse_schem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10284" r="66232" b="8638"/>
          <a:stretch/>
        </p:blipFill>
        <p:spPr bwMode="auto">
          <a:xfrm>
            <a:off x="2943587" y="3857552"/>
            <a:ext cx="8229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878014" y="888774"/>
            <a:ext cx="979755" cy="2743200"/>
            <a:chOff x="2878014" y="955449"/>
            <a:chExt cx="979755" cy="2743200"/>
          </a:xfrm>
        </p:grpSpPr>
        <p:pic>
          <p:nvPicPr>
            <p:cNvPr id="13316" name="Picture 4" descr="D:\UIGEL0-2_D_soheilam\HPEM\MCFPM\50nm\AR100\100w\results\trench_pr_2d\2d_100w_schem.tif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2" t="10284" r="66232" b="8638"/>
            <a:stretch/>
          </p:blipFill>
          <p:spPr bwMode="auto">
            <a:xfrm>
              <a:off x="2956809" y="955449"/>
              <a:ext cx="822963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2878014" y="3048512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160 nm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2992641" y="3417844"/>
              <a:ext cx="7258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2378903" y="526327"/>
            <a:ext cx="1693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fontAlgn="base">
              <a:spcBef>
                <a:spcPct val="0"/>
              </a:spcBef>
              <a:buFont typeface="Symbol" pitchFamily="18" charset="2"/>
              <a:buChar char="·"/>
            </a:pPr>
            <a:r>
              <a:rPr kumimoji="1" lang="en-US" altLang="ko-KR" b="1" dirty="0">
                <a:solidFill>
                  <a:srgbClr val="000000"/>
                </a:solidFill>
                <a:latin typeface="Arial" charset="0"/>
                <a:ea typeface="굴림" charset="-127"/>
              </a:rPr>
              <a:t>CW, 100 </a:t>
            </a:r>
            <a:r>
              <a:rPr kumimoji="1" lang="en-US" altLang="ko-KR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W</a:t>
            </a:r>
            <a:endParaRPr kumimoji="1" lang="en-US" altLang="ko-KR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79827" y="6011777"/>
            <a:ext cx="1189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</a:pPr>
            <a:r>
              <a:rPr kumimoji="1" lang="en-US" altLang="ko-KR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Pulsed</a:t>
            </a:r>
            <a:endParaRPr kumimoji="1" lang="en-US" altLang="ko-KR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9667" y="629868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160 nm</a:t>
            </a:r>
          </a:p>
        </p:txBody>
      </p:sp>
    </p:spTree>
    <p:extLst>
      <p:ext uri="{BB962C8B-B14F-4D97-AF65-F5344CB8AC3E}">
        <p14:creationId xmlns:p14="http://schemas.microsoft.com/office/powerpoint/2010/main" val="10818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672342" y="-4159"/>
            <a:ext cx="4292145" cy="1143001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prstClr val="black"/>
                </a:solidFill>
                <a:latin typeface="Arial" charset="0"/>
              </a:rPr>
              <a:t>ION </a:t>
            </a:r>
            <a:r>
              <a:rPr lang="en-US" altLang="en-US" sz="3200" b="1" dirty="0" smtClean="0">
                <a:solidFill>
                  <a:prstClr val="black"/>
                </a:solidFill>
                <a:latin typeface="Arial" charset="0"/>
              </a:rPr>
              <a:t>AND </a:t>
            </a:r>
            <a:r>
              <a:rPr lang="en-US" altLang="en-US" sz="3200" b="1" dirty="0">
                <a:solidFill>
                  <a:prstClr val="black"/>
                </a:solidFill>
                <a:latin typeface="Arial" charset="0"/>
              </a:rPr>
              <a:t>NEUTRAL FLUXES vs. AR</a:t>
            </a:r>
            <a:endParaRPr lang="en-US" altLang="en-US" sz="2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4902487" y="1027613"/>
            <a:ext cx="37251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University of Michigan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Institute for Plasma Science &amp; Engr.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9786" y="3246951"/>
            <a:ext cx="45834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Flux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and energy of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ions, hot and thermal neutrals to the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etch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front</a:t>
            </a: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.</a:t>
            </a:r>
          </a:p>
          <a:p>
            <a:pPr marL="228600" lvl="1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As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ions strike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sidewall converted to hot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neutrals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. Energy is “first hit.</a:t>
            </a:r>
          </a:p>
          <a:p>
            <a:pPr marL="228600" lvl="1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Thermal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neutrals originate from:</a:t>
            </a:r>
          </a:p>
          <a:p>
            <a:pPr marL="465138" lvl="2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Thermal fluxes from the plasma entering the feature.</a:t>
            </a:r>
          </a:p>
          <a:p>
            <a:pPr marL="465138" lvl="2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Slowing hot neutrals.</a:t>
            </a:r>
            <a:endParaRPr kumimoji="1" lang="en-US" altLang="en-US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pic>
        <p:nvPicPr>
          <p:cNvPr id="10242" name="Picture 2" descr="D:\UIGELT-1_D_MJK\WORDDOCS\projects\TEL\TEL_2018_04\Doc1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46" y="3402344"/>
            <a:ext cx="882178" cy="274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839629" y="4447364"/>
            <a:ext cx="3128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b="1" dirty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If it is difficult to get into the feature, it is difficult to get out of the feature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.</a:t>
            </a:r>
            <a:endParaRPr lang="en-US" b="1" dirty="0">
              <a:solidFill>
                <a:srgbClr val="000000"/>
              </a:solidFill>
              <a:latin typeface="Arial"/>
              <a:ea typeface="宋体" charset="-122"/>
              <a:cs typeface="Arial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-12183" y="658647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50" y="23269"/>
            <a:ext cx="4894237" cy="3056670"/>
            <a:chOff x="-320310" y="636718"/>
            <a:chExt cx="4513925" cy="2813675"/>
          </a:xfrm>
        </p:grpSpPr>
        <p:pic>
          <p:nvPicPr>
            <p:cNvPr id="16387" name="Picture 3" descr="D:\UIGEL0-2_D_soheilam\HPEM\MCFPM\pulse\v5\449th\fluxes_AR_449th.t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35"/>
            <a:stretch/>
          </p:blipFill>
          <p:spPr bwMode="auto">
            <a:xfrm>
              <a:off x="-60652" y="958708"/>
              <a:ext cx="4254267" cy="221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 rot="16200000">
              <a:off x="-1427423" y="1743831"/>
              <a:ext cx="2526471" cy="31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iral"/>
                </a:rPr>
                <a:t>Fluxes to etch front (cm</a:t>
              </a:r>
              <a:r>
                <a:rPr lang="en-US" sz="1600" baseline="30000" dirty="0" smtClean="0">
                  <a:latin typeface="Airal"/>
                </a:rPr>
                <a:t>-2</a:t>
              </a:r>
              <a:r>
                <a:rPr lang="en-US" sz="1600" dirty="0" smtClean="0">
                  <a:latin typeface="Airal"/>
                </a:rPr>
                <a:t>s</a:t>
              </a:r>
              <a:r>
                <a:rPr lang="en-US" sz="1600" baseline="30000" dirty="0" smtClean="0">
                  <a:latin typeface="Airal"/>
                </a:rPr>
                <a:t>-1</a:t>
              </a:r>
              <a:r>
                <a:rPr lang="en-US" sz="1600" dirty="0" smtClean="0">
                  <a:latin typeface="Airal"/>
                </a:rPr>
                <a:t>)</a:t>
              </a:r>
              <a:endParaRPr lang="en-US" sz="1600" dirty="0">
                <a:latin typeface="Air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37866" y="3111839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iral"/>
                </a:rPr>
                <a:t>Aspect Ratio</a:t>
              </a:r>
              <a:endParaRPr lang="en-US" sz="1600" dirty="0">
                <a:latin typeface="Airal"/>
              </a:endParaRPr>
            </a:p>
          </p:txBody>
        </p:sp>
      </p:grp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141001" y="1169239"/>
            <a:ext cx="3945849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lvl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Decrease in ion fluxes</a:t>
            </a:r>
            <a:r>
              <a:rPr kumimoji="1" lang="en-US" altLang="en-US" sz="2000" b="1" dirty="0">
                <a:solidFill>
                  <a:prstClr val="black"/>
                </a:solidFill>
                <a:latin typeface="Arial" charset="0"/>
                <a:ea typeface="굴림" charset="-127"/>
              </a:rPr>
              <a:t> with AR due to decreasing view-angle to plasma.</a:t>
            </a:r>
          </a:p>
          <a:p>
            <a:pPr marL="285750" lvl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Higher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thermal neutral flux at high AR is due slowing hot neutrals and low conduction to leave feature. </a:t>
            </a:r>
          </a:p>
        </p:txBody>
      </p:sp>
    </p:spTree>
    <p:extLst>
      <p:ext uri="{BB962C8B-B14F-4D97-AF65-F5344CB8AC3E}">
        <p14:creationId xmlns:p14="http://schemas.microsoft.com/office/powerpoint/2010/main" val="19734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solidFill>
                    <a:prstClr val="black"/>
                  </a:solidFill>
                </a:rPr>
                <a:t>University of Michigan</a:t>
              </a:r>
            </a:p>
            <a:p>
              <a:pPr algn="ctr">
                <a:defRPr/>
              </a:pPr>
              <a:r>
                <a:rPr lang="en-US" sz="1600" b="1" dirty="0" smtClean="0">
                  <a:solidFill>
                    <a:prstClr val="black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267311" y="55110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388" y="7663"/>
            <a:ext cx="8723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charset="0"/>
              </a:rPr>
              <a:t>ION AND HOT NEUTRAL FLUXES vs. AR</a:t>
            </a:r>
            <a:endParaRPr lang="en-US" altLang="en-US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956851" y="686102"/>
            <a:ext cx="3945849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Record of ion energy is “first hit” after which particle is hot neutral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.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Decrease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in hot neutral flux </a:t>
            </a:r>
            <a:r>
              <a:rPr kumimoji="1" lang="en-US" altLang="en-US" sz="2000" b="1" dirty="0">
                <a:solidFill>
                  <a:prstClr val="black"/>
                </a:solidFill>
                <a:latin typeface="Arial" charset="0"/>
                <a:ea typeface="굴림" charset="-127"/>
              </a:rPr>
              <a:t>with AR due to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energy loss scattering but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are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less sensitive to view-angle than ions.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Flux of all hot neutrals decrease with AR – an </a:t>
            </a:r>
            <a:r>
              <a:rPr kumimoji="1" lang="en-US" altLang="en-US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ARDE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effect. </a:t>
            </a:r>
            <a:endParaRPr kumimoji="1" lang="en-US" altLang="en-US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Ions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energy drops with AR due to smaller view-angle.  Energy continues as “hot neutral” with a smaller dependence on AR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.</a:t>
            </a:r>
            <a:endParaRPr kumimoji="1" lang="en-US" altLang="en-US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311" y="578508"/>
            <a:ext cx="4341507" cy="2744662"/>
            <a:chOff x="193651" y="3236930"/>
            <a:chExt cx="4341507" cy="2744662"/>
          </a:xfrm>
        </p:grpSpPr>
        <p:pic>
          <p:nvPicPr>
            <p:cNvPr id="18434" name="Picture 2" descr="D:\UIGEL0-2_D_soheilam\HPEM\MCFPM\pulse\v5\449th\pulse_hot_neutral_flux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70" y="3429000"/>
              <a:ext cx="4018788" cy="201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 rot="16200000">
              <a:off x="-1009403" y="4439984"/>
              <a:ext cx="27446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iral"/>
                </a:rPr>
                <a:t>Fluxes to etch front (cm</a:t>
              </a:r>
              <a:r>
                <a:rPr lang="en-US" sz="1600" baseline="30000" dirty="0" smtClean="0">
                  <a:latin typeface="Airal"/>
                </a:rPr>
                <a:t>-2</a:t>
              </a:r>
              <a:r>
                <a:rPr lang="en-US" sz="1600" dirty="0" smtClean="0">
                  <a:latin typeface="Airal"/>
                </a:rPr>
                <a:t>s</a:t>
              </a:r>
              <a:r>
                <a:rPr lang="en-US" sz="1600" baseline="30000" dirty="0" smtClean="0">
                  <a:latin typeface="Airal"/>
                </a:rPr>
                <a:t>-1</a:t>
              </a:r>
              <a:r>
                <a:rPr lang="en-US" sz="1600" dirty="0" smtClean="0">
                  <a:latin typeface="Airal"/>
                </a:rPr>
                <a:t>)</a:t>
              </a:r>
              <a:endParaRPr lang="en-US" sz="1600" dirty="0">
                <a:latin typeface="Air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95604" y="5466778"/>
              <a:ext cx="1460320" cy="367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iral"/>
                </a:rPr>
                <a:t>Aspect Ratio</a:t>
              </a:r>
              <a:endParaRPr lang="en-US" sz="1600" dirty="0">
                <a:latin typeface="Air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82718" y="3598218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iral"/>
                </a:rPr>
                <a:t>Hot Neutrals</a:t>
              </a:r>
              <a:endParaRPr lang="en-US" sz="1400" b="1" dirty="0">
                <a:latin typeface="Air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1460" y="3323170"/>
            <a:ext cx="4313827" cy="2379472"/>
            <a:chOff x="211460" y="3323170"/>
            <a:chExt cx="4313827" cy="2379472"/>
          </a:xfrm>
        </p:grpSpPr>
        <p:grpSp>
          <p:nvGrpSpPr>
            <p:cNvPr id="14" name="Group 13"/>
            <p:cNvGrpSpPr/>
            <p:nvPr/>
          </p:nvGrpSpPr>
          <p:grpSpPr>
            <a:xfrm>
              <a:off x="211460" y="3323170"/>
              <a:ext cx="4313827" cy="2011680"/>
              <a:chOff x="143341" y="123886"/>
              <a:chExt cx="4313827" cy="2011680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-310309" y="903299"/>
                <a:ext cx="12458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iral"/>
                  </a:rPr>
                  <a:t>Energy (</a:t>
                </a:r>
                <a:r>
                  <a:rPr lang="en-US" sz="1600" dirty="0" err="1" smtClean="0">
                    <a:latin typeface="Airal"/>
                  </a:rPr>
                  <a:t>ev</a:t>
                </a:r>
                <a:r>
                  <a:rPr lang="en-US" sz="1600" dirty="0" smtClean="0">
                    <a:latin typeface="Airal"/>
                  </a:rPr>
                  <a:t>)</a:t>
                </a:r>
                <a:endParaRPr lang="en-US" sz="1600" dirty="0">
                  <a:latin typeface="Airal"/>
                </a:endParaRPr>
              </a:p>
            </p:txBody>
          </p:sp>
          <p:pic>
            <p:nvPicPr>
              <p:cNvPr id="16" name="Picture 7" descr="D:\UIGEL0-2_D_soheilam\HPEM\MCFPM\pulse\v5\449th\energy_AR_449th.t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380" y="123886"/>
                <a:ext cx="4018788" cy="201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1869264" y="5334850"/>
              <a:ext cx="1460320" cy="367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iral"/>
                </a:rPr>
                <a:t>Aspect Ratio</a:t>
              </a:r>
              <a:endParaRPr lang="en-US" sz="1600" dirty="0">
                <a:latin typeface="Air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7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UIGEL0-2_D_soheilam\HPEM\MCFPM\pulse\v5\449th\energy_AR_449th_all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33400"/>
            <a:ext cx="420624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solidFill>
                    <a:prstClr val="black"/>
                  </a:solidFill>
                </a:rPr>
                <a:t>University of Michigan</a:t>
              </a:r>
            </a:p>
            <a:p>
              <a:pPr algn="ctr">
                <a:defRPr/>
              </a:pPr>
              <a:r>
                <a:rPr lang="en-US" sz="1600" b="1" dirty="0" smtClean="0">
                  <a:solidFill>
                    <a:prstClr val="black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267311" y="55110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388" y="7663"/>
            <a:ext cx="8723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charset="0"/>
              </a:rPr>
              <a:t>ION ENERGY vs. HAR AND IEAD</a:t>
            </a:r>
            <a:endParaRPr lang="en-US" altLang="en-US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541044" y="721332"/>
            <a:ext cx="448706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Trend in ion energy with AR varies for different ions. 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CF</a:t>
            </a:r>
            <a:r>
              <a:rPr kumimoji="1" lang="en-US" altLang="en-US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en-US" sz="2000" b="1" baseline="30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+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and </a:t>
            </a:r>
            <a:r>
              <a:rPr kumimoji="1" lang="en-US" altLang="en-US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en-US" sz="2000" b="1" baseline="30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+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energy reaching the etch front are less sensitive to HAR while CF</a:t>
            </a:r>
            <a:r>
              <a:rPr kumimoji="1" lang="en-US" altLang="en-US" sz="2000" b="1" baseline="30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+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energy drops significantly.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In this case, the difference in ions energy trend can depends on IEAD:</a:t>
            </a:r>
          </a:p>
          <a:p>
            <a:pPr marL="290513" lvl="2" indent="-290513"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Narrow view-angle at large AR affects </a:t>
            </a:r>
            <a:r>
              <a:rPr kumimoji="1" lang="en-US" altLang="en-US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IEADs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differently having different angular distributions.</a:t>
            </a:r>
          </a:p>
          <a:p>
            <a:pPr marL="290513" lvl="2" indent="-290513"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CF</a:t>
            </a:r>
            <a:r>
              <a:rPr kumimoji="1" lang="en-US" altLang="en-US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en-US" sz="2000" b="1" baseline="30000" dirty="0">
                <a:solidFill>
                  <a:srgbClr val="000000"/>
                </a:solidFill>
                <a:latin typeface="Arial" charset="0"/>
                <a:ea typeface="굴림" charset="-127"/>
              </a:rPr>
              <a:t>+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has narrower angular distribution than CF</a:t>
            </a:r>
            <a:r>
              <a:rPr kumimoji="1" lang="en-US" altLang="en-US" sz="2000" b="1" baseline="30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+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 and so less sensitive to AR. 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868628" y="1867467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iral"/>
              </a:rPr>
              <a:t>Energy to etch front (</a:t>
            </a:r>
            <a:r>
              <a:rPr lang="en-US" sz="1600" dirty="0" err="1" smtClean="0">
                <a:latin typeface="Airal"/>
              </a:rPr>
              <a:t>ev</a:t>
            </a:r>
            <a:r>
              <a:rPr lang="en-US" sz="1600" dirty="0" smtClean="0">
                <a:latin typeface="Airal"/>
              </a:rPr>
              <a:t>)</a:t>
            </a:r>
            <a:endParaRPr lang="en-US" sz="1600" dirty="0">
              <a:latin typeface="Air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3275" y="3219198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iral"/>
              </a:rPr>
              <a:t>Aspect Ratio</a:t>
            </a:r>
            <a:endParaRPr lang="en-US" sz="1600" dirty="0">
              <a:latin typeface="Air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7465" y="3636962"/>
            <a:ext cx="3023951" cy="2898776"/>
            <a:chOff x="1097440" y="3760787"/>
            <a:chExt cx="3023951" cy="2898776"/>
          </a:xfrm>
        </p:grpSpPr>
        <p:pic>
          <p:nvPicPr>
            <p:cNvPr id="17413" name="Picture 5" descr="D:\UIGEL0-2_D_soheilam\HPEM\TEL\pulsing\1Electrd\test4\data\281\CF3+_IEAD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40" y="3760787"/>
              <a:ext cx="1451670" cy="289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4" name="Picture 6" descr="D:\UIGEL0-2_D_soheilam\HPEM\TEL\pulsing\1Electrd\test4\data\281\CF+_IEAD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721" y="3762375"/>
              <a:ext cx="1451670" cy="289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 rot="16200000">
            <a:off x="493275" y="4819500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iral"/>
              </a:rPr>
              <a:t>Energy (</a:t>
            </a:r>
            <a:r>
              <a:rPr lang="en-US" sz="1600" dirty="0" err="1" smtClean="0">
                <a:latin typeface="Airal"/>
              </a:rPr>
              <a:t>ev</a:t>
            </a:r>
            <a:r>
              <a:rPr lang="en-US" sz="1600" dirty="0" smtClean="0">
                <a:latin typeface="Airal"/>
              </a:rPr>
              <a:t>)</a:t>
            </a:r>
            <a:endParaRPr lang="en-US" sz="1600" dirty="0">
              <a:latin typeface="Air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7620" y="6426200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iral"/>
              </a:rPr>
              <a:t>Angle (</a:t>
            </a:r>
            <a:r>
              <a:rPr lang="en-US" sz="1600" dirty="0" err="1" smtClean="0">
                <a:latin typeface="Airal"/>
              </a:rPr>
              <a:t>deg</a:t>
            </a:r>
            <a:r>
              <a:rPr lang="en-US" sz="1600" dirty="0" smtClean="0">
                <a:latin typeface="Airal"/>
              </a:rPr>
              <a:t>)</a:t>
            </a:r>
            <a:endParaRPr lang="en-US" sz="1600" dirty="0">
              <a:latin typeface="Air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12761" y="4956747"/>
            <a:ext cx="2098675" cy="25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4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3600" y="87313"/>
            <a:ext cx="893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CONCLUDING REMARKS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38138" y="917957"/>
            <a:ext cx="8600074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DF-CCP sustained in </a:t>
            </a:r>
            <a:r>
              <a:rPr kumimoji="1" lang="en-US" altLang="ko-KR" sz="20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/CF</a:t>
            </a:r>
            <a:r>
              <a:rPr kumimoji="1" lang="en-US" altLang="ko-KR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4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/CHF</a:t>
            </a:r>
            <a:r>
              <a:rPr kumimoji="1" lang="en-US" altLang="ko-KR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with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HF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/LF =40/10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MHz and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IEAD and fluxes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parameterized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by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changing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LF power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and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frequency.</a:t>
            </a:r>
            <a:endParaRPr kumimoji="1" lang="en-US" altLang="ko-KR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Increasing LF power increases ions fluxes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to wafer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due to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acceleration and large self-DC bias voltage. 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Broadened IEAD with decreasing LF frequency. 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LF power: higher energy, broader IEDs and narrower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IADs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power deposition into sheath, therefore higher etch rate − narrow IAD and high ion energy are important for HAR etching.</a:t>
            </a: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Pulsed power provide additional control on plasma by increasing ion energy and fluxes during pulse on period, compared to CW. 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and hot neutral fluxes drop with AR while thermal neutral flux maintain its flux deep in the feature due low conductivity. 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Ion energy decreases with AR due to narrower view-point. It is observed that the shape of IEAD for each ion affect its energy drop with AR: CF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3</a:t>
            </a:r>
            <a:r>
              <a:rPr kumimoji="1" lang="en-US" altLang="ko-KR" sz="20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+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energy does not decrease with AR.</a:t>
            </a:r>
            <a:endParaRPr kumimoji="1" lang="en-US" altLang="ko-KR" sz="2000" b="1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</p:spTree>
    <p:extLst>
      <p:ext uri="{BB962C8B-B14F-4D97-AF65-F5344CB8AC3E}">
        <p14:creationId xmlns:p14="http://schemas.microsoft.com/office/powerpoint/2010/main" val="37959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3600" y="87313"/>
            <a:ext cx="893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DUAL FREQUENCY CCP </a:t>
            </a:r>
            <a:r>
              <a:rPr lang="en-US" altLang="ko-KR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SOURCES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97944" y="713508"/>
            <a:ext cx="8542237" cy="219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Dual frequency </a:t>
            </a:r>
            <a:r>
              <a:rPr kumimoji="1" lang="en-US" altLang="ko-KR" sz="20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capacitively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coupled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plasmas (DF-CCPs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) are widely used for etching and deposition in the microelectronics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industry.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DF-CCP are used to better control the ion and radical </a:t>
            </a:r>
            <a:b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</a:b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fluxes with the higher frequency (HF) and the shape of IED with the lower  frequency (LF).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1" lang="en-US" altLang="ko-KR" sz="2000" b="1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  <p:sp>
        <p:nvSpPr>
          <p:cNvPr id="2" name="Rectangle 1"/>
          <p:cNvSpPr/>
          <p:nvPr/>
        </p:nvSpPr>
        <p:spPr>
          <a:xfrm>
            <a:off x="4978460" y="5325019"/>
            <a:ext cx="4165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Itsuko Sakai </a:t>
            </a:r>
            <a:r>
              <a:rPr lang="fi-FI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2018 Jpn. J. Appl. Phys. 57 098004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96935" y="2160827"/>
            <a:ext cx="4175393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1" lang="en-US" altLang="ko-KR" sz="2000" b="1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Pulsed power is one technique to provide additional means to control  </a:t>
            </a: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IED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Ion energy distribution (IED) is 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an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important factor in high aspect ratio 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(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HAR)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etching.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This computational investigation addresses plasma dynamics and control of </a:t>
            </a:r>
            <a:r>
              <a:rPr kumimoji="1" lang="en-US" altLang="ko-KR" sz="20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IEADs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onto wafers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for improving CD control of SiO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2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HAR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etching.</a:t>
            </a:r>
            <a:endParaRPr kumimoji="1" lang="en-US" altLang="ko-KR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pic>
        <p:nvPicPr>
          <p:cNvPr id="11266" name="Picture 2" descr="http://iopscience.iop.org/1347-4065/57/9/098004/downloadHRFigure/figure/BN180030fig0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84" y="2343328"/>
            <a:ext cx="3685854" cy="298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486906" y="88900"/>
            <a:ext cx="8163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HYBRID PLASMA EQUIPMENT MODEL (HPEM)</a:t>
            </a:r>
            <a:endParaRPr lang="en-US" altLang="zh-CN" sz="2800" b="1" dirty="0">
              <a:solidFill>
                <a:srgbClr val="000000"/>
              </a:solidFill>
              <a:latin typeface="Arial" charset="0"/>
              <a:ea typeface="SimSun" pitchFamily="2" charset="-122"/>
              <a:sym typeface="Symbol" pitchFamily="18" charset="2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93338" y="3889109"/>
            <a:ext cx="80772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Modules used for this research:</a:t>
            </a:r>
          </a:p>
          <a:p>
            <a:pPr lvl="1">
              <a:spcAft>
                <a:spcPts val="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Electron Monte Carlo Simulation </a:t>
            </a:r>
          </a:p>
          <a:p>
            <a:pPr lvl="1">
              <a:spcAft>
                <a:spcPts val="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Fluid-Kinetics Poisson's Equation </a:t>
            </a:r>
          </a:p>
          <a:p>
            <a:pPr lvl="1">
              <a:spcAft>
                <a:spcPts val="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Plasma Chemistry Monte Carlo Simulation </a:t>
            </a:r>
          </a:p>
          <a:p>
            <a:pPr lvl="1">
              <a:spcAft>
                <a:spcPts val="0"/>
              </a:spcAft>
              <a:buFont typeface="Symbol" pitchFamily="18" charset="2"/>
              <a:buChar char="·"/>
            </a:pPr>
            <a:endParaRPr lang="en-US" altLang="en-US" sz="2000" b="1" dirty="0" smtClean="0">
              <a:solidFill>
                <a:srgbClr val="000000"/>
              </a:solidFill>
              <a:latin typeface="Arial" charset="0"/>
            </a:endParaRPr>
          </a:p>
          <a:p>
            <a:pPr marL="91440" lvl="1">
              <a:buFont typeface="Symbol" pitchFamily="18" charset="2"/>
              <a:buChar char="·"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Monte Carlo Feature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Profile Model</a:t>
            </a: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4534" name="Line 5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4535" name="Text Box 6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rgbClr val="000000"/>
                  </a:solidFill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altLang="en-US" sz="1600" b="1" dirty="0" smtClean="0">
                  <a:solidFill>
                    <a:srgbClr val="000000"/>
                  </a:solidFill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64517" name="Line 7"/>
          <p:cNvSpPr>
            <a:spLocks noChangeShapeType="1"/>
          </p:cNvSpPr>
          <p:nvPr/>
        </p:nvSpPr>
        <p:spPr bwMode="auto">
          <a:xfrm>
            <a:off x="814314" y="700788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 smtClean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4518" name="Group 8"/>
          <p:cNvGrpSpPr>
            <a:grpSpLocks/>
          </p:cNvGrpSpPr>
          <p:nvPr/>
        </p:nvGrpSpPr>
        <p:grpSpPr bwMode="auto">
          <a:xfrm>
            <a:off x="260681" y="1560878"/>
            <a:ext cx="6284676" cy="2064544"/>
            <a:chOff x="129" y="1027"/>
            <a:chExt cx="4670" cy="1658"/>
          </a:xfrm>
        </p:grpSpPr>
        <p:pic>
          <p:nvPicPr>
            <p:cNvPr id="64526" name="Picture 9" descr="hpem_graphic_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1027"/>
              <a:ext cx="4670" cy="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4527" name="Object 10"/>
            <p:cNvGraphicFramePr>
              <a:graphicFrameLocks noChangeAspect="1"/>
            </p:cNvGraphicFramePr>
            <p:nvPr/>
          </p:nvGraphicFramePr>
          <p:xfrm>
            <a:off x="1233" y="1387"/>
            <a:ext cx="432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7" name="Equation" r:id="rId5" imgW="583947" imgH="457002" progId="Equation.3">
                    <p:embed/>
                  </p:oleObj>
                </mc:Choice>
                <mc:Fallback>
                  <p:oleObj name="Equation" r:id="rId5" imgW="583947" imgH="4570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3" y="1387"/>
                          <a:ext cx="432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28" name="Object 11"/>
            <p:cNvGraphicFramePr>
              <a:graphicFrameLocks noChangeAspect="1"/>
            </p:cNvGraphicFramePr>
            <p:nvPr/>
          </p:nvGraphicFramePr>
          <p:xfrm>
            <a:off x="2857" y="1406"/>
            <a:ext cx="488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8" name="Equation" r:id="rId7" imgW="660113" imgH="431613" progId="Equation.3">
                    <p:embed/>
                  </p:oleObj>
                </mc:Choice>
                <mc:Fallback>
                  <p:oleObj name="Equation" r:id="rId7" imgW="660113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1406"/>
                          <a:ext cx="488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29" name="Object 12"/>
            <p:cNvGraphicFramePr>
              <a:graphicFrameLocks noChangeAspect="1"/>
            </p:cNvGraphicFramePr>
            <p:nvPr/>
          </p:nvGraphicFramePr>
          <p:xfrm>
            <a:off x="1185" y="2276"/>
            <a:ext cx="357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9" name="Equation" r:id="rId9" imgW="482391" imgH="228501" progId="Equation.3">
                    <p:embed/>
                  </p:oleObj>
                </mc:Choice>
                <mc:Fallback>
                  <p:oleObj name="Equation" r:id="rId9" imgW="482391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5" y="2276"/>
                          <a:ext cx="357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30" name="Object 13"/>
            <p:cNvGraphicFramePr>
              <a:graphicFrameLocks noChangeAspect="1"/>
            </p:cNvGraphicFramePr>
            <p:nvPr/>
          </p:nvGraphicFramePr>
          <p:xfrm>
            <a:off x="2913" y="2061"/>
            <a:ext cx="657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0" name="Equation" r:id="rId11" imgW="889000" imgH="457200" progId="Equation.3">
                    <p:embed/>
                  </p:oleObj>
                </mc:Choice>
                <mc:Fallback>
                  <p:oleObj name="Equation" r:id="rId11" imgW="8890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2061"/>
                          <a:ext cx="657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31" name="Object 14"/>
            <p:cNvGraphicFramePr>
              <a:graphicFrameLocks noChangeAspect="1"/>
            </p:cNvGraphicFramePr>
            <p:nvPr/>
          </p:nvGraphicFramePr>
          <p:xfrm>
            <a:off x="2145" y="1082"/>
            <a:ext cx="240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1" name="Equation" r:id="rId13" imgW="317087" imgH="215619" progId="Equation.3">
                    <p:embed/>
                  </p:oleObj>
                </mc:Choice>
                <mc:Fallback>
                  <p:oleObj name="Equation" r:id="rId13" imgW="317087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5" y="1082"/>
                          <a:ext cx="240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32" name="Object 15"/>
            <p:cNvGraphicFramePr>
              <a:graphicFrameLocks noChangeAspect="1"/>
            </p:cNvGraphicFramePr>
            <p:nvPr/>
          </p:nvGraphicFramePr>
          <p:xfrm>
            <a:off x="3969" y="2036"/>
            <a:ext cx="309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2" name="Equation" r:id="rId15" imgW="419100" imgH="228600" progId="Equation.3">
                    <p:embed/>
                  </p:oleObj>
                </mc:Choice>
                <mc:Fallback>
                  <p:oleObj name="Equation" r:id="rId15" imgW="419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2036"/>
                          <a:ext cx="309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33" name="Object 16"/>
            <p:cNvGraphicFramePr>
              <a:graphicFrameLocks noChangeAspect="1"/>
            </p:cNvGraphicFramePr>
            <p:nvPr/>
          </p:nvGraphicFramePr>
          <p:xfrm>
            <a:off x="4435" y="2042"/>
            <a:ext cx="319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3" name="Equation" r:id="rId17" imgW="431613" imgH="241195" progId="Equation.3">
                    <p:embed/>
                  </p:oleObj>
                </mc:Choice>
                <mc:Fallback>
                  <p:oleObj name="Equation" r:id="rId17" imgW="431613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5" y="2042"/>
                          <a:ext cx="319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5471927" y="1203152"/>
            <a:ext cx="1946328" cy="1546789"/>
            <a:chOff x="6318676" y="875938"/>
            <a:chExt cx="2526691" cy="2018126"/>
          </a:xfrm>
        </p:grpSpPr>
        <p:sp>
          <p:nvSpPr>
            <p:cNvPr id="64519" name="Text Box 17"/>
            <p:cNvSpPr txBox="1">
              <a:spLocks noChangeArrowheads="1"/>
            </p:cNvSpPr>
            <p:nvPr/>
          </p:nvSpPr>
          <p:spPr bwMode="auto">
            <a:xfrm>
              <a:off x="6318676" y="875938"/>
              <a:ext cx="2025660" cy="807466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 dirty="0" smtClean="0">
                  <a:solidFill>
                    <a:srgbClr val="000000"/>
                  </a:solidFill>
                  <a:latin typeface="Arial" charset="0"/>
                </a:rPr>
                <a:t>Plasma Chemistry</a:t>
              </a:r>
            </a:p>
            <a:p>
              <a:pPr algn="ctr" eaLnBrk="1" hangingPunct="1"/>
              <a:r>
                <a:rPr lang="en-US" altLang="en-US" sz="1200" b="1" dirty="0" smtClean="0">
                  <a:solidFill>
                    <a:srgbClr val="000000"/>
                  </a:solidFill>
                  <a:latin typeface="Arial" charset="0"/>
                </a:rPr>
                <a:t>Monte Carlo Simulation</a:t>
              </a:r>
            </a:p>
          </p:txBody>
        </p:sp>
        <p:sp>
          <p:nvSpPr>
            <p:cNvPr id="64520" name="Line 18"/>
            <p:cNvSpPr>
              <a:spLocks noChangeShapeType="1"/>
            </p:cNvSpPr>
            <p:nvPr/>
          </p:nvSpPr>
          <p:spPr bwMode="auto">
            <a:xfrm>
              <a:off x="6713539" y="1704462"/>
              <a:ext cx="0" cy="4302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4521" name="Line 19"/>
            <p:cNvSpPr>
              <a:spLocks noChangeShapeType="1"/>
            </p:cNvSpPr>
            <p:nvPr/>
          </p:nvSpPr>
          <p:spPr bwMode="auto">
            <a:xfrm flipV="1">
              <a:off x="6918325" y="1690138"/>
              <a:ext cx="0" cy="4302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4522" name="Text Box 20"/>
            <p:cNvSpPr txBox="1">
              <a:spLocks noChangeArrowheads="1"/>
            </p:cNvSpPr>
            <p:nvPr/>
          </p:nvSpPr>
          <p:spPr bwMode="auto">
            <a:xfrm>
              <a:off x="7524569" y="2144276"/>
              <a:ext cx="1320798" cy="749788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100" b="1" dirty="0" smtClean="0">
                  <a:solidFill>
                    <a:srgbClr val="000000"/>
                  </a:solidFill>
                  <a:latin typeface="Arial" charset="0"/>
                </a:rPr>
                <a:t>Surface</a:t>
              </a:r>
            </a:p>
            <a:p>
              <a:pPr algn="ctr" eaLnBrk="1" hangingPunct="1"/>
              <a:r>
                <a:rPr lang="en-US" altLang="en-US" sz="1100" b="1" dirty="0" smtClean="0">
                  <a:solidFill>
                    <a:srgbClr val="000000"/>
                  </a:solidFill>
                  <a:latin typeface="Arial" charset="0"/>
                </a:rPr>
                <a:t>Chemistry</a:t>
              </a:r>
            </a:p>
            <a:p>
              <a:pPr algn="ctr" eaLnBrk="1" hangingPunct="1"/>
              <a:r>
                <a:rPr lang="en-US" altLang="en-US" sz="1100" b="1" dirty="0" smtClean="0">
                  <a:solidFill>
                    <a:srgbClr val="000000"/>
                  </a:solidFill>
                  <a:latin typeface="Arial" charset="0"/>
                </a:rPr>
                <a:t>Module</a:t>
              </a:r>
            </a:p>
          </p:txBody>
        </p:sp>
        <p:sp>
          <p:nvSpPr>
            <p:cNvPr id="64523" name="Line 21"/>
            <p:cNvSpPr>
              <a:spLocks noChangeShapeType="1"/>
            </p:cNvSpPr>
            <p:nvPr/>
          </p:nvSpPr>
          <p:spPr bwMode="auto">
            <a:xfrm rot="5400000">
              <a:off x="7280886" y="2222858"/>
              <a:ext cx="0" cy="4302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4524" name="Line 22"/>
            <p:cNvSpPr>
              <a:spLocks noChangeShapeType="1"/>
            </p:cNvSpPr>
            <p:nvPr/>
          </p:nvSpPr>
          <p:spPr bwMode="auto">
            <a:xfrm rot="5400000" flipV="1">
              <a:off x="7307874" y="2397481"/>
              <a:ext cx="0" cy="430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V="1">
            <a:off x="7049386" y="1520617"/>
            <a:ext cx="386389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7435775" y="1204356"/>
            <a:ext cx="1560378" cy="646331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</a:rPr>
              <a:t>Monte Carlo Feature Profile Model</a:t>
            </a:r>
          </a:p>
        </p:txBody>
      </p:sp>
    </p:spTree>
    <p:extLst>
      <p:ext uri="{BB962C8B-B14F-4D97-AF65-F5344CB8AC3E}">
        <p14:creationId xmlns:p14="http://schemas.microsoft.com/office/powerpoint/2010/main" val="12977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MONTE CARLO FEATURE PROFILE MODEL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838200" y="761307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University of Michigan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Institute for Plasma Science &amp; Engr.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245" y="990600"/>
            <a:ext cx="532556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 fontAlgn="base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Profile is defined on a 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2D </a:t>
            </a:r>
            <a:r>
              <a:rPr lang="en-US" sz="1900" b="1" dirty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mesh, with cells representing a material.</a:t>
            </a:r>
          </a:p>
          <a:p>
            <a:pPr marL="331470" indent="-285750" fontAlgn="base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Gas phase pseudo-particles are launched with fluxes, energy and angular distributions derived from 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Hybrid Plasma Equipment Model (HPEM).</a:t>
            </a:r>
            <a:endParaRPr lang="en-US" sz="1900" b="1" dirty="0">
              <a:solidFill>
                <a:srgbClr val="000000"/>
              </a:solidFill>
              <a:latin typeface="Arial"/>
              <a:ea typeface="宋体" charset="-122"/>
              <a:cs typeface="Arial"/>
            </a:endParaRPr>
          </a:p>
          <a:p>
            <a:pPr marL="331470" indent="-285750" fontAlgn="base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Trajectories of particles are tracked until striking solid.</a:t>
            </a:r>
          </a:p>
          <a:p>
            <a:pPr marL="331470" indent="-285750" fontAlgn="base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Surface reaction mechanism defines outcome of collisions.</a:t>
            </a:r>
          </a:p>
          <a:p>
            <a:pPr marL="788670" lvl="1" indent="-285750" fontAlgn="base">
              <a:buFont typeface="Symbol" panose="05050102010706020507" pitchFamily="18" charset="2"/>
              <a:buChar char=""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Chemical reaction (material change)</a:t>
            </a:r>
          </a:p>
          <a:p>
            <a:pPr marL="788670" lvl="1" indent="-285750" fontAlgn="base">
              <a:buFont typeface="Symbol" panose="05050102010706020507" pitchFamily="18" charset="2"/>
              <a:buChar char=""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Etching 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 (removing cells)</a:t>
            </a:r>
            <a:endParaRPr lang="en-US" sz="1900" b="1" dirty="0">
              <a:solidFill>
                <a:srgbClr val="000000"/>
              </a:solidFill>
              <a:latin typeface="Arial"/>
              <a:ea typeface="宋体" charset="-122"/>
              <a:cs typeface="Arial"/>
            </a:endParaRPr>
          </a:p>
          <a:p>
            <a:pPr marL="788670" lvl="1" indent="-285750" fontAlgn="base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Deposition (adding cells)</a:t>
            </a:r>
          </a:p>
          <a:p>
            <a:pPr marL="788670" lvl="1" indent="-285750" fontAlgn="base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Implantation and mixing</a:t>
            </a:r>
            <a:endParaRPr lang="en-US" sz="1900" b="1" dirty="0">
              <a:solidFill>
                <a:srgbClr val="000000"/>
              </a:solidFill>
              <a:latin typeface="Arial"/>
              <a:ea typeface="宋体" charset="-122"/>
              <a:cs typeface="Arial"/>
            </a:endParaRPr>
          </a:p>
          <a:p>
            <a:pPr marL="331470" indent="-285750" fontAlgn="base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宋体" charset="-122"/>
                <a:cs typeface="Arial"/>
                <a:sym typeface="Wingdings" panose="05000000000000000000" pitchFamily="2" charset="2"/>
              </a:rPr>
              <a:t>C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  <a:sym typeface="Wingdings" panose="05000000000000000000" pitchFamily="2" charset="2"/>
              </a:rPr>
              <a:t>harging addressed through solution of Poisson's equation.</a:t>
            </a:r>
            <a:endParaRPr lang="en-US" sz="1900" b="1" dirty="0">
              <a:solidFill>
                <a:srgbClr val="000000"/>
              </a:solidFill>
              <a:latin typeface="Arial"/>
              <a:ea typeface="宋体" charset="-122"/>
              <a:cs typeface="Arial"/>
              <a:sym typeface="Wingdings" panose="05000000000000000000" pitchFamily="2" charset="2"/>
            </a:endParaRPr>
          </a:p>
        </p:txBody>
      </p:sp>
      <p:pic>
        <p:nvPicPr>
          <p:cNvPr id="14" name="Picture 6" descr="MCFPM_MOD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79" y="905926"/>
            <a:ext cx="3656013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</p:spTree>
    <p:extLst>
      <p:ext uri="{BB962C8B-B14F-4D97-AF65-F5344CB8AC3E}">
        <p14:creationId xmlns:p14="http://schemas.microsoft.com/office/powerpoint/2010/main" val="28355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REACTOR GEOMETERY 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7471" y="3248400"/>
            <a:ext cx="8805861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22860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Dual-frequency </a:t>
            </a: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capacitively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coupled plasma (CCP) with both frequencies on bottom electrode.</a:t>
            </a:r>
          </a:p>
          <a:p>
            <a:pPr marL="228600" lvl="1" indent="-22860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2D, cylindrically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symmetric, gap=3.5 cm 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lvl="1" indent="-22860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Base case conditions: </a:t>
            </a:r>
          </a:p>
          <a:p>
            <a:pPr marL="566928" lvl="1" indent="-22860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/CF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4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/CHF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= </a:t>
            </a:r>
            <a:r>
              <a:rPr kumimoji="1" lang="en-US" altLang="ko-KR" sz="2000" b="1" dirty="0" smtClean="0">
                <a:latin typeface="Arial" charset="0"/>
                <a:ea typeface="굴림" charset="-127"/>
              </a:rPr>
              <a:t>5/75/20, 500 </a:t>
            </a: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sccm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 15 </a:t>
            </a: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mTorr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.</a:t>
            </a:r>
          </a:p>
          <a:p>
            <a:pPr marL="228600" lvl="1" indent="-22860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HF: 40 MHz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500 W;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LF: 10 MHz,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100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W.  Phases are locked.</a:t>
            </a:r>
          </a:p>
          <a:p>
            <a:pPr marL="228600" lvl="1" indent="-22860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The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voltage is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specified for each frequency and applied to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bottom substrate: ~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263 / 170 V,  </a:t>
            </a:r>
            <a:r>
              <a:rPr kumimoji="1" lang="en-US" altLang="ko-KR" sz="20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V</a:t>
            </a:r>
            <a:r>
              <a:rPr kumimoji="1" lang="en-US" altLang="ko-KR" sz="2000" b="1" baseline="-25000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dc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-block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=-235 V, </a:t>
            </a: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V</a:t>
            </a:r>
            <a:r>
              <a:rPr kumimoji="1" lang="en-US" altLang="ko-KR" sz="2000" b="1" baseline="-25000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dc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-sub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=0V.</a:t>
            </a:r>
            <a:endParaRPr kumimoji="1" lang="en-US" altLang="ko-KR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2576" y="655148"/>
            <a:ext cx="8660424" cy="2547292"/>
            <a:chOff x="642712" y="611188"/>
            <a:chExt cx="8660424" cy="2547292"/>
          </a:xfrm>
        </p:grpSpPr>
        <p:pic>
          <p:nvPicPr>
            <p:cNvPr id="10243" name="Picture 3" descr="D:\UIGEL0-2_D_soheilam\conferences\AVS_18\Figures\schematic.t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72"/>
            <a:stretch/>
          </p:blipFill>
          <p:spPr bwMode="auto">
            <a:xfrm>
              <a:off x="1073536" y="611188"/>
              <a:ext cx="8229600" cy="2547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2712" y="744553"/>
              <a:ext cx="7751547" cy="1917846"/>
              <a:chOff x="642712" y="898381"/>
              <a:chExt cx="7751547" cy="191784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42712" y="898381"/>
                <a:ext cx="7722955" cy="1917846"/>
                <a:chOff x="675663" y="3091498"/>
                <a:chExt cx="7722955" cy="1917846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6994771" y="3091498"/>
                  <a:ext cx="72167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Quartz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628663" y="4480961"/>
                  <a:ext cx="72167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Quartz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232221" y="4052259"/>
                  <a:ext cx="71365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Silicon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885463" y="4327072"/>
                  <a:ext cx="154882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Biased Substrate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75663" y="3109361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448025" y="4200196"/>
                  <a:ext cx="9012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Pressure</a:t>
                  </a:r>
                  <a:b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Sensor</a:t>
                  </a:r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995846" y="3769523"/>
                  <a:ext cx="58932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Wafer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8210774" y="4480961"/>
                  <a:ext cx="187844" cy="264846"/>
                </a:xfrm>
                <a:prstGeom prst="straightConnector1">
                  <a:avLst/>
                </a:prstGeom>
                <a:ln w="28575"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7231073" y="4701567"/>
                  <a:ext cx="65274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Pump</a:t>
                  </a: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7276157" y="1412652"/>
                <a:ext cx="1014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Metal Wall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8194915" y="1566540"/>
                <a:ext cx="199344" cy="3739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518040" y="920613"/>
                <a:ext cx="12698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Nozzle, Metal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15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3600" y="87313"/>
            <a:ext cx="893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PLASMA REACTION MECHANISM – </a:t>
            </a:r>
            <a:r>
              <a:rPr kumimoji="1" lang="en-US" altLang="ko-KR" sz="2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CF</a:t>
            </a:r>
            <a:r>
              <a:rPr kumimoji="1" lang="en-US" altLang="ko-KR" sz="28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4</a:t>
            </a:r>
            <a:r>
              <a:rPr kumimoji="1" lang="en-US" altLang="ko-KR" sz="2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/CHF</a:t>
            </a:r>
            <a:r>
              <a:rPr kumimoji="1" lang="en-US" altLang="ko-KR" sz="28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ko-KR" sz="2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/</a:t>
            </a:r>
            <a:r>
              <a:rPr kumimoji="1" lang="en-US" altLang="ko-KR" sz="28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ko-KR" sz="28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 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8284" y="1137646"/>
            <a:ext cx="8542237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22860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/CF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4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/CHF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= 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5/75/20, 500 </a:t>
            </a:r>
            <a:r>
              <a:rPr kumimoji="1" lang="en-US" altLang="ko-KR" sz="20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sccm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15 </a:t>
            </a: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mTorr</a:t>
            </a:r>
            <a:endParaRPr kumimoji="1" lang="en-US" altLang="ko-KR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Species in gas phase reaction mechanism:</a:t>
            </a:r>
          </a:p>
          <a:p>
            <a:pPr lvl="1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CF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4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CF</a:t>
            </a:r>
            <a:r>
              <a:rPr kumimoji="1" lang="en-US" altLang="ko-KR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CF</a:t>
            </a:r>
            <a:r>
              <a:rPr kumimoji="1" lang="en-US" altLang="ko-KR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2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CF, C,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F, 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F</a:t>
            </a:r>
            <a:r>
              <a:rPr kumimoji="1" lang="en-US" altLang="ko-KR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2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2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4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2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6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</a:t>
            </a:r>
            <a:endParaRPr kumimoji="1" lang="en-US" altLang="ko-KR" sz="2000" b="1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lvl="1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CF</a:t>
            </a:r>
            <a:r>
              <a:rPr kumimoji="1" lang="en-US" altLang="ko-KR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ko-KR" sz="2000" b="1" baseline="30000" dirty="0">
                <a:solidFill>
                  <a:srgbClr val="000000"/>
                </a:solidFill>
                <a:latin typeface="Arial" charset="0"/>
                <a:ea typeface="굴림" charset="-127"/>
              </a:rPr>
              <a:t>+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CF</a:t>
            </a:r>
            <a:r>
              <a:rPr kumimoji="1" lang="en-US" altLang="ko-KR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2</a:t>
            </a:r>
            <a:r>
              <a:rPr kumimoji="1" lang="en-US" altLang="ko-KR" sz="2000" b="1" baseline="30000" dirty="0">
                <a:solidFill>
                  <a:srgbClr val="000000"/>
                </a:solidFill>
                <a:latin typeface="Arial" charset="0"/>
                <a:ea typeface="굴림" charset="-127"/>
              </a:rPr>
              <a:t>+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CF</a:t>
            </a:r>
            <a:r>
              <a:rPr kumimoji="1" lang="en-US" altLang="ko-KR" sz="2000" b="1" baseline="30000" dirty="0">
                <a:solidFill>
                  <a:srgbClr val="000000"/>
                </a:solidFill>
                <a:latin typeface="Arial" charset="0"/>
                <a:ea typeface="굴림" charset="-127"/>
              </a:rPr>
              <a:t>+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C</a:t>
            </a:r>
            <a:r>
              <a:rPr kumimoji="1" lang="en-US" altLang="ko-KR" sz="2000" b="1" baseline="30000" dirty="0">
                <a:solidFill>
                  <a:srgbClr val="000000"/>
                </a:solidFill>
                <a:latin typeface="Arial" charset="0"/>
                <a:ea typeface="굴림" charset="-127"/>
              </a:rPr>
              <a:t>+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F</a:t>
            </a:r>
            <a:r>
              <a:rPr kumimoji="1" lang="en-US" altLang="ko-KR" sz="2000" b="1" baseline="30000" dirty="0">
                <a:solidFill>
                  <a:srgbClr val="000000"/>
                </a:solidFill>
                <a:latin typeface="Arial" charset="0"/>
                <a:ea typeface="굴림" charset="-127"/>
              </a:rPr>
              <a:t>+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CF</a:t>
            </a:r>
            <a:r>
              <a:rPr kumimoji="1" lang="en-US" altLang="ko-KR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ko-KR" sz="2000" b="1" baseline="30000" dirty="0">
                <a:solidFill>
                  <a:srgbClr val="000000"/>
                </a:solidFill>
                <a:latin typeface="Arial" charset="0"/>
                <a:ea typeface="굴림" charset="-127"/>
              </a:rPr>
              <a:t>-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</a:t>
            </a:r>
            <a:r>
              <a:rPr kumimoji="1" lang="en-US" altLang="ko-KR" sz="2000" b="1" baseline="30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-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</a:t>
            </a:r>
            <a:endParaRPr kumimoji="1" lang="en-US" altLang="ko-KR" sz="2000" b="1" baseline="30000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lvl="1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CHF</a:t>
            </a:r>
            <a:r>
              <a:rPr kumimoji="1" lang="en-US" altLang="ko-KR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CHF</a:t>
            </a:r>
            <a:r>
              <a:rPr kumimoji="1" lang="en-US" altLang="ko-KR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2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CHF</a:t>
            </a:r>
            <a:r>
              <a:rPr kumimoji="1"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2</a:t>
            </a:r>
            <a:r>
              <a:rPr kumimoji="1" lang="en-US" altLang="ko-KR" sz="2000" b="1" baseline="30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+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 H, HF, H</a:t>
            </a:r>
            <a:r>
              <a:rPr kumimoji="1" lang="en-US" altLang="ko-KR" sz="2000" b="1" baseline="30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+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 </a:t>
            </a:r>
          </a:p>
          <a:p>
            <a:pPr lvl="1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, </a:t>
            </a: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(4s-metastable), </a:t>
            </a:r>
            <a:r>
              <a:rPr kumimoji="1" lang="en-US" altLang="ko-KR" sz="20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ko-KR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(4s-radiative), </a:t>
            </a: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(4p), </a:t>
            </a:r>
            <a:r>
              <a:rPr kumimoji="1" lang="en-US" altLang="ko-KR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ko-KR" sz="2000" b="1" baseline="30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+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</a:t>
            </a:r>
            <a:endParaRPr kumimoji="1" lang="en-US" altLang="ko-KR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</p:spTree>
    <p:extLst>
      <p:ext uri="{BB962C8B-B14F-4D97-AF65-F5344CB8AC3E}">
        <p14:creationId xmlns:p14="http://schemas.microsoft.com/office/powerpoint/2010/main" val="17116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94060" y="-246317"/>
            <a:ext cx="8345556" cy="1143001"/>
          </a:xfrm>
        </p:spPr>
        <p:txBody>
          <a:bodyPr/>
          <a:lstStyle/>
          <a:p>
            <a:r>
              <a:rPr lang="en-US" altLang="zh-CN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altLang="zh-CN" sz="30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POLYMER MEDIATED ETCHING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405192" y="694881"/>
            <a:ext cx="852329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56" y="796928"/>
            <a:ext cx="890270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SiO</a:t>
            </a:r>
            <a:r>
              <a:rPr lang="en-US" sz="2000" b="1" baseline="-25000" dirty="0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 etching in fluorocarbon plasmas occurs through polymer layer.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Ions energy is delivered to the surface by implantation through the polymer:  chemical sputtering, physical sputtering mixing interface.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Radicals react with polymer and with surface after diffusing through the polymer.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Ion activation of SiO</a:t>
            </a:r>
            <a:r>
              <a:rPr lang="en-US" sz="2000" b="1" baseline="-25000" dirty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C</a:t>
            </a:r>
            <a:r>
              <a:rPr lang="en-US" sz="2000" b="1" baseline="-25000" dirty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x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F</a:t>
            </a:r>
            <a:r>
              <a:rPr lang="en-US" sz="2000" b="1" baseline="-25000" dirty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y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 complex removes O as </a:t>
            </a:r>
            <a:r>
              <a:rPr lang="en-US" sz="2000" b="1" dirty="0" err="1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COF</a:t>
            </a:r>
            <a:r>
              <a:rPr lang="en-US" sz="2000" b="1" baseline="-25000" dirty="0" err="1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x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.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sz="2000" b="1" dirty="0" smtClean="0">
              <a:solidFill>
                <a:prstClr val="black"/>
              </a:solidFill>
              <a:latin typeface="Arial"/>
              <a:ea typeface="宋体" charset="-122"/>
              <a:cs typeface="Arial"/>
            </a:endParaRPr>
          </a:p>
          <a:p>
            <a:pPr marL="685800" lvl="1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dirty="0" smtClean="0">
              <a:solidFill>
                <a:prstClr val="black"/>
              </a:solidFill>
              <a:latin typeface="Arial"/>
              <a:ea typeface="宋体" charset="-122"/>
              <a:cs typeface="Arial"/>
            </a:endParaRPr>
          </a:p>
        </p:txBody>
      </p:sp>
      <p:pic>
        <p:nvPicPr>
          <p:cNvPr id="15" name="Picture 3" descr="Z:\chuard\mcfpm\test_cases\C4F8\mechanism_v02-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5" y="3138242"/>
            <a:ext cx="4572000" cy="27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81600" y="3001058"/>
            <a:ext cx="383306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F diffusion through polymer removes Si as </a:t>
            </a:r>
            <a:r>
              <a:rPr lang="en-US" sz="2000" b="1" dirty="0" err="1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SiF</a:t>
            </a:r>
            <a:r>
              <a:rPr lang="en-US" sz="2000" b="1" baseline="-25000" dirty="0" err="1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x</a:t>
            </a:r>
            <a:r>
              <a:rPr lang="en-US" sz="2000" b="1" dirty="0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.  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O consumes </a:t>
            </a:r>
            <a:r>
              <a:rPr lang="en-US" sz="2000" b="1" dirty="0" err="1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CF</a:t>
            </a:r>
            <a:r>
              <a:rPr lang="en-US" sz="2000" b="1" baseline="-25000" dirty="0" err="1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x</a:t>
            </a:r>
            <a:r>
              <a:rPr lang="en-US" sz="2000" b="1" dirty="0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 polymer to mediate thickness.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F atom etching of polymer during diffusion. 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Mechanism modified for CHF</a:t>
            </a:r>
            <a:r>
              <a:rPr lang="en-US" sz="2000" b="1" baseline="-25000" dirty="0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3</a:t>
            </a:r>
            <a:r>
              <a:rPr lang="en-US" sz="2000" b="1" dirty="0" smtClean="0">
                <a:solidFill>
                  <a:prstClr val="black"/>
                </a:solidFill>
                <a:latin typeface="Arial"/>
                <a:ea typeface="宋体" charset="-122"/>
                <a:cs typeface="Arial"/>
              </a:rPr>
              <a:t> derived H-containing species.</a:t>
            </a: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</p:spTree>
    <p:extLst>
      <p:ext uri="{BB962C8B-B14F-4D97-AF65-F5344CB8AC3E}">
        <p14:creationId xmlns:p14="http://schemas.microsoft.com/office/powerpoint/2010/main" val="995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D:\UIGEL0-2_D_soheilam\HPEM\TEL\Based_case\test4\data\2d_Se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61912" r="2264" b="7075"/>
          <a:stretch/>
        </p:blipFill>
        <p:spPr bwMode="auto">
          <a:xfrm>
            <a:off x="5130880" y="762003"/>
            <a:ext cx="3977640" cy="12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UIGEL0-2_D_soheilam\HPEM\TEL\Based_case\test4\data\2d_ne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t="61719" r="2633" b="5292"/>
          <a:stretch/>
        </p:blipFill>
        <p:spPr bwMode="auto">
          <a:xfrm>
            <a:off x="5097252" y="1986290"/>
            <a:ext cx="4023360" cy="129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UIGEL0-2_D_soheilam\HPEM\TEL\Based_case\test4\data\2d_Te.t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62535" r="2387" b="5179"/>
          <a:stretch/>
        </p:blipFill>
        <p:spPr bwMode="auto">
          <a:xfrm>
            <a:off x="5135457" y="3248162"/>
            <a:ext cx="3989451" cy="12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128381" y="1587910"/>
            <a:ext cx="2364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3.7×10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3462" y="2833142"/>
            <a:ext cx="2890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[e]: max=2.6×10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91661" y="4059408"/>
            <a:ext cx="1643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max=11.5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D:\UIGEL0-2_D_soheilam\HPEM\TEL\Based_case\test4\data\2d_TOTION.t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8" r="2142"/>
          <a:stretch/>
        </p:blipFill>
        <p:spPr bwMode="auto">
          <a:xfrm>
            <a:off x="4833208" y="4427087"/>
            <a:ext cx="4310792" cy="14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PLASMA PROPERTIES:</a:t>
            </a:r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 BASE 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CASE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38247" y="5386892"/>
            <a:ext cx="39931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1450" lvl="1" indent="-171450" eaLnBrk="1" fontAlgn="base" hangingPunct="1">
              <a:spcBef>
                <a:spcPct val="0"/>
              </a:spcBef>
              <a:buFont typeface="Symbol" pitchFamily="18" charset="2"/>
              <a:buChar char="·"/>
            </a:pPr>
            <a:r>
              <a:rPr kumimoji="1" lang="en-US" altLang="ko-KR" sz="18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ko-KR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/CF</a:t>
            </a:r>
            <a:r>
              <a:rPr kumimoji="1" lang="en-US" altLang="ko-KR" sz="18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4</a:t>
            </a:r>
            <a:r>
              <a:rPr kumimoji="1" lang="en-US" altLang="ko-KR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/CHF</a:t>
            </a:r>
            <a:r>
              <a:rPr kumimoji="1" lang="en-US" altLang="ko-KR" sz="18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3</a:t>
            </a:r>
            <a:r>
              <a:rPr kumimoji="1" lang="en-US" altLang="ko-KR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= </a:t>
            </a:r>
            <a:r>
              <a:rPr kumimoji="1" lang="en-US" altLang="ko-KR" sz="1800" b="1" dirty="0">
                <a:latin typeface="Arial" charset="0"/>
                <a:ea typeface="굴림" charset="-127"/>
              </a:rPr>
              <a:t>5/75/20</a:t>
            </a:r>
            <a:r>
              <a:rPr kumimoji="1" lang="en-US" altLang="ko-KR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 15 mTorr,  500 sccm,40/10 MHz = 0.5/0.1 kW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41500" y="910079"/>
            <a:ext cx="3957035" cy="514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Majority of power deposition that produces ions comes from HF.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LF power deposition is primarily ion acceleration in the sheath. </a:t>
            </a:r>
            <a:endParaRPr kumimoji="1" lang="en-US" altLang="en-US" sz="2000" b="1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With large HF power, bulk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ionization (S</a:t>
            </a:r>
            <a:r>
              <a:rPr kumimoji="1" lang="en-US" altLang="en-US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e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) 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is dominant. </a:t>
            </a:r>
            <a:endParaRPr kumimoji="1" lang="en-US" altLang="en-US" sz="2000" b="1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Ions distributed uniformly above the wafer.  </a:t>
            </a:r>
            <a:endParaRPr kumimoji="1" lang="en-US" altLang="en-US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Edge peaked of electron due to electrostatic edge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effect.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1" lang="en-US" altLang="en-US" sz="2000" b="1" baseline="-25000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endParaRPr kumimoji="1" lang="en-US" altLang="en-US" sz="2000" b="1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1" lang="en-US" altLang="en-US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0283" y="6483738"/>
            <a:ext cx="118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AVS_2018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94135" y="5256707"/>
            <a:ext cx="2021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[M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]:1.2×10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11,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94462" r="30078" b="2769"/>
          <a:stretch/>
        </p:blipFill>
        <p:spPr>
          <a:xfrm>
            <a:off x="6136415" y="6005759"/>
            <a:ext cx="2209045" cy="119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94804" y="3421691"/>
            <a:ext cx="248466" cy="18288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36974</TotalTime>
  <Words>2773</Words>
  <Application>Microsoft Office PowerPoint</Application>
  <PresentationFormat>On-screen Show (4:3)</PresentationFormat>
  <Paragraphs>459</Paragraphs>
  <Slides>24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2_Default Design</vt:lpstr>
      <vt:lpstr>3_Default Design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MONTE CARLO FEATURE PROFILE MODEL</vt:lpstr>
      <vt:lpstr>PowerPoint Presentation</vt:lpstr>
      <vt:lpstr>PowerPoint Presentation</vt:lpstr>
      <vt:lpstr>SiO2 POLYMER MEDIATED ETCHING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ION AND NEUTRAL FLUXES vs. AR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Shuo Huang</dc:creator>
  <cp:lastModifiedBy>Julia Falkovitch-Khain</cp:lastModifiedBy>
  <cp:revision>384</cp:revision>
  <cp:lastPrinted>2018-10-18T17:38:26Z</cp:lastPrinted>
  <dcterms:created xsi:type="dcterms:W3CDTF">2006-08-16T00:00:00Z</dcterms:created>
  <dcterms:modified xsi:type="dcterms:W3CDTF">2019-01-14T14:54:30Z</dcterms:modified>
</cp:coreProperties>
</file>